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4294967295" type="ctrTitle"/>
          </p:nvPr>
        </p:nvSpPr>
        <p:spPr>
          <a:xfrm>
            <a:off x="1523125" y="1097800"/>
            <a:ext cx="6150600" cy="187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</a:t>
            </a:r>
            <a:r>
              <a:rPr i="1" lang="en"/>
              <a:t>#HappyNLP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SemEval 2016 Task 3 - Community Question Answering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5634550" y="3512225"/>
            <a:ext cx="28380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Sriram Jegadeesh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Sriram Balaguru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Murali Krishnan</a:t>
            </a:r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n"/>
              <a:t>Naveen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05900" y="1143325"/>
            <a:ext cx="29424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User Validation Score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User Validity Score  = g / ( g + b 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Where,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  g - No of Good comments ,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  b - No of Bad comments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450" y="1198538"/>
            <a:ext cx="3448050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290725" y="145050"/>
            <a:ext cx="49704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APPROACH - TASK A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DESCRIPTIVE QUESTIONS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035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APPROACH </a:t>
            </a:r>
            <a:r>
              <a:rPr lang="en" sz="1600"/>
              <a:t>TASK B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Siamese Networks </a:t>
            </a:r>
            <a:r>
              <a:rPr lang="en">
                <a:solidFill>
                  <a:srgbClr val="000000"/>
                </a:solidFill>
              </a:rPr>
              <a:t>adaptation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Main objective is to differentiate the data objects rather than classification.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Consists</a:t>
            </a:r>
            <a:r>
              <a:rPr lang="en">
                <a:solidFill>
                  <a:srgbClr val="000000"/>
                </a:solidFill>
              </a:rPr>
              <a:t> of two identical neural networks.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Shares the same weights for two networks which is easier to train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Word Embeddings with Manhattan Long-Short Term Memory(LSTM) Neural Network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Used Google’s </a:t>
            </a:r>
            <a:r>
              <a:rPr b="1" lang="en">
                <a:solidFill>
                  <a:srgbClr val="000000"/>
                </a:solidFill>
              </a:rPr>
              <a:t>Word2Vec </a:t>
            </a:r>
            <a:r>
              <a:rPr lang="en">
                <a:solidFill>
                  <a:srgbClr val="000000"/>
                </a:solidFill>
              </a:rPr>
              <a:t>for Embedding process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LSTM Neural </a:t>
            </a:r>
            <a:r>
              <a:rPr lang="en">
                <a:solidFill>
                  <a:srgbClr val="000000"/>
                </a:solidFill>
              </a:rPr>
              <a:t>Network</a:t>
            </a:r>
            <a:r>
              <a:rPr lang="en">
                <a:solidFill>
                  <a:srgbClr val="000000"/>
                </a:solidFill>
              </a:rPr>
              <a:t> is designed to avoid long-term </a:t>
            </a:r>
            <a:r>
              <a:rPr lang="en">
                <a:solidFill>
                  <a:srgbClr val="000000"/>
                </a:solidFill>
              </a:rPr>
              <a:t>dependency</a:t>
            </a:r>
            <a:r>
              <a:rPr lang="en">
                <a:solidFill>
                  <a:srgbClr val="000000"/>
                </a:solidFill>
              </a:rPr>
              <a:t> problem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50" y="626550"/>
            <a:ext cx="7217349" cy="37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4294967295" type="title"/>
          </p:nvPr>
        </p:nvSpPr>
        <p:spPr>
          <a:xfrm>
            <a:off x="112625" y="1953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 </a:t>
            </a:r>
            <a:r>
              <a:rPr lang="en" sz="1600"/>
              <a:t>APPROACH TASK B - </a:t>
            </a:r>
            <a:r>
              <a:rPr lang="en" sz="1400"/>
              <a:t>Word Embedding Process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626125" y="622000"/>
            <a:ext cx="59340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00" y="987575"/>
            <a:ext cx="6079212" cy="39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idx="4294967295" type="title"/>
          </p:nvPr>
        </p:nvSpPr>
        <p:spPr>
          <a:xfrm>
            <a:off x="112625" y="1953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 APPROACH TASK B - </a:t>
            </a:r>
            <a:r>
              <a:rPr lang="en" sz="1500"/>
              <a:t>LSTM Model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4294967295" type="title"/>
          </p:nvPr>
        </p:nvSpPr>
        <p:spPr>
          <a:xfrm>
            <a:off x="1303800" y="973100"/>
            <a:ext cx="7030500" cy="49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200" u="sng"/>
              <a:t>                       </a:t>
            </a:r>
          </a:p>
          <a:p>
            <a:pPr indent="457200" lvl="0" marL="1828800">
              <a:spcBef>
                <a:spcPts val="0"/>
              </a:spcBef>
              <a:buNone/>
            </a:pPr>
            <a:r>
              <a:rPr i="1" lang="en" sz="1400" u="sng"/>
              <a:t>Task B      				Task A </a:t>
            </a:r>
          </a:p>
        </p:txBody>
      </p: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1653350" y="2591675"/>
            <a:ext cx="7030500" cy="198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0000"/>
                </a:solidFill>
              </a:rPr>
              <a:t>Cumulatively choose best answer among 100 possibilities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2" y="1742104"/>
            <a:ext cx="6220325" cy="21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4294967295" type="title"/>
          </p:nvPr>
        </p:nvSpPr>
        <p:spPr>
          <a:xfrm>
            <a:off x="153650" y="2619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APPROACH TASK C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640625" y="881725"/>
            <a:ext cx="7030500" cy="325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Cumulative accuracy for a question - comment is given by below formula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α = weightage of question similarity = 0.75,  </a:t>
            </a: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β = weightage of comment relevance = 0.25</a:t>
            </a: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Pq = Probability of the similar question, </a:t>
            </a:r>
          </a:p>
          <a:p>
            <a:pPr indent="-304800" lvl="0" marL="457200">
              <a:spcBef>
                <a:spcPts val="0"/>
              </a:spcBef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Pc = Probability of relevant answer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100" y="1410775"/>
            <a:ext cx="2056300" cy="10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424475" y="374525"/>
            <a:ext cx="6891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APPROACH TASK C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4294967295" type="title"/>
          </p:nvPr>
        </p:nvSpPr>
        <p:spPr>
          <a:xfrm>
            <a:off x="549325" y="323925"/>
            <a:ext cx="7776600" cy="73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UNIQUENESS OF THE MODEL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4294967295" type="body"/>
          </p:nvPr>
        </p:nvSpPr>
        <p:spPr>
          <a:xfrm>
            <a:off x="970925" y="2338825"/>
            <a:ext cx="7030500" cy="167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00"/>
                </a:solidFill>
              </a:rPr>
              <a:t>Task B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Word2Vec is used for word embeddings which is then trained on LSTM recurrent neural network</a:t>
            </a:r>
          </a:p>
          <a:p>
            <a:pPr indent="-304800" lvl="0" marL="457200">
              <a:spcBef>
                <a:spcPts val="0"/>
              </a:spcBef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Also, we have used Manhattan similarity function instead of Euclidean distance to reduce the errors during the stages of training the LSTM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970925" y="1007075"/>
            <a:ext cx="67281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/>
              <a:t>Task 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Ensemble learning - Combining okapi BM25 + POS tagging + Wordnet </a:t>
            </a:r>
          </a:p>
          <a:p>
            <a:pPr indent="-304800" lvl="0" marL="457200">
              <a:spcBef>
                <a:spcPts val="0"/>
              </a:spcBef>
              <a:buSzPts val="1200"/>
              <a:buChar char="●"/>
            </a:pPr>
            <a:r>
              <a:rPr lang="en" sz="1200"/>
              <a:t>Addition</a:t>
            </a:r>
            <a:r>
              <a:rPr lang="en" sz="1200"/>
              <a:t> of User validity feature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title"/>
          </p:nvPr>
        </p:nvSpPr>
        <p:spPr>
          <a:xfrm>
            <a:off x="374525" y="598575"/>
            <a:ext cx="7959900" cy="54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METRICS OF THE MODEL</a:t>
            </a:r>
          </a:p>
        </p:txBody>
      </p:sp>
      <p:sp>
        <p:nvSpPr>
          <p:cNvPr id="168" name="Shape 168"/>
          <p:cNvSpPr txBox="1"/>
          <p:nvPr>
            <p:ph idx="4294967295" type="body"/>
          </p:nvPr>
        </p:nvSpPr>
        <p:spPr>
          <a:xfrm>
            <a:off x="1303800" y="1343175"/>
            <a:ext cx="7030500" cy="31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 				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725" y="1485713"/>
            <a:ext cx="62103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4294967295" type="title"/>
          </p:nvPr>
        </p:nvSpPr>
        <p:spPr>
          <a:xfrm>
            <a:off x="282975" y="125275"/>
            <a:ext cx="7417800" cy="58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Work distribution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100" y="707575"/>
            <a:ext cx="4971550" cy="38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3230875" y="1692975"/>
            <a:ext cx="2761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4294967295" type="title"/>
          </p:nvPr>
        </p:nvSpPr>
        <p:spPr>
          <a:xfrm>
            <a:off x="1056750" y="332250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1" name="Shape 61"/>
          <p:cNvSpPr txBox="1"/>
          <p:nvPr>
            <p:ph idx="4294967295" type="body"/>
          </p:nvPr>
        </p:nvSpPr>
        <p:spPr>
          <a:xfrm>
            <a:off x="1312125" y="929375"/>
            <a:ext cx="7030500" cy="339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Community Question Answering forums?</a:t>
            </a:r>
          </a:p>
          <a:p>
            <a:pPr indent="457200"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 great place for people to ask question of any kind and get responses from people from all walks of life. </a:t>
            </a:r>
          </a:p>
          <a:p>
            <a:pPr indent="457200"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Example: Quora, Stackoverflow and the like.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What’s the problem?</a:t>
            </a:r>
          </a:p>
          <a:p>
            <a:pPr indent="-3048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User does not get a direct answer for his question but he gets only the views of various people</a:t>
            </a:r>
          </a:p>
          <a:p>
            <a:pPr indent="-3048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new questions to be raised are most likely to have been already answered.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What can solve the problem?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Community Question Answering can benefit greatly with the help of </a:t>
            </a:r>
            <a:r>
              <a:rPr b="1" lang="en" sz="1200">
                <a:solidFill>
                  <a:srgbClr val="000000"/>
                </a:solidFill>
              </a:rPr>
              <a:t>Natural Language Processing techniques.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4294967295" type="title"/>
          </p:nvPr>
        </p:nvSpPr>
        <p:spPr>
          <a:xfrm>
            <a:off x="1303800" y="332250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TASKS DESCRIPTION </a:t>
            </a:r>
          </a:p>
        </p:txBody>
      </p:sp>
      <p:sp>
        <p:nvSpPr>
          <p:cNvPr id="67" name="Shape 67"/>
          <p:cNvSpPr txBox="1"/>
          <p:nvPr>
            <p:ph idx="4294967295" type="body"/>
          </p:nvPr>
        </p:nvSpPr>
        <p:spPr>
          <a:xfrm>
            <a:off x="1303800" y="1038825"/>
            <a:ext cx="7030500" cy="32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A. Question - Comment similarity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 question Q and 10 comments to it are provided. We need to re-rank the comments with respect to their relevance to the question Q.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B. Question - Question similarity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 question Q and 10 questions related to it are provided, we need to re-rank the questions which are most similar to the question Q.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C. Question - External Comment similarity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 question Q and 10 more questions (Q1 to Q10) relevant to Q, having 10 comments each (100 comments in total) are provided. We need to re-rank the 100 comments according to the relevance of original question.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4294967295" type="title"/>
          </p:nvPr>
        </p:nvSpPr>
        <p:spPr>
          <a:xfrm>
            <a:off x="1303800" y="1990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PRE PROCESSING</a:t>
            </a:r>
          </a:p>
        </p:txBody>
      </p:sp>
      <p:sp>
        <p:nvSpPr>
          <p:cNvPr id="73" name="Shape 73"/>
          <p:cNvSpPr txBox="1"/>
          <p:nvPr>
            <p:ph idx="4294967295" type="body"/>
          </p:nvPr>
        </p:nvSpPr>
        <p:spPr>
          <a:xfrm>
            <a:off x="1303800" y="818850"/>
            <a:ext cx="7030500" cy="350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What the need for preprocessing?</a:t>
            </a:r>
          </a:p>
          <a:p>
            <a:pPr indent="-3048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 wide spectrum of people from all walks of life are exposed to the internet, instant messaging, emails, blogs and various other forms of human-computer interaction.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This has led to changes in the spellings and usage of words giving birth to almost a new language and a study on it called </a:t>
            </a:r>
            <a:r>
              <a:rPr b="1" lang="en" sz="1200">
                <a:solidFill>
                  <a:srgbClr val="000000"/>
                </a:solidFill>
              </a:rPr>
              <a:t>internet linguistics</a:t>
            </a:r>
            <a:r>
              <a:rPr lang="en" sz="1200">
                <a:solidFill>
                  <a:srgbClr val="000000"/>
                </a:solidFill>
              </a:rPr>
              <a:t>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No wonder the community question and answers affected by these new words and modified spellings and our machines do not know them. 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Techniques Employed</a:t>
            </a:r>
          </a:p>
          <a:p>
            <a:pPr indent="-3048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00"/>
                </a:solidFill>
              </a:rPr>
              <a:t>Tokenization, 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00"/>
                </a:solidFill>
              </a:rPr>
              <a:t>Stop word removal - </a:t>
            </a:r>
            <a:r>
              <a:rPr lang="en" sz="1200">
                <a:solidFill>
                  <a:srgbClr val="000000"/>
                </a:solidFill>
              </a:rPr>
              <a:t>removing user names in comments , removing greetings and acknowledgment, etc</a:t>
            </a:r>
            <a:r>
              <a:rPr b="1" lang="en" sz="1200">
                <a:solidFill>
                  <a:srgbClr val="000000"/>
                </a:solidFill>
              </a:rPr>
              <a:t>.  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00"/>
                </a:solidFill>
              </a:rPr>
              <a:t>Lemmatization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1303800" y="24482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APPROACH - TASK A</a:t>
            </a:r>
          </a:p>
        </p:txBody>
      </p: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1303800" y="969600"/>
            <a:ext cx="7030500" cy="320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Classification of questions:</a:t>
            </a:r>
          </a:p>
          <a:p>
            <a:pPr indent="457200"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We classified the questions into factual questions and descriptive questions.and processed them in different ways which yielded good results.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000000"/>
                </a:solidFill>
              </a:rPr>
              <a:t>Factual questions</a:t>
            </a:r>
            <a:r>
              <a:rPr b="1" lang="en" sz="1200">
                <a:solidFill>
                  <a:srgbClr val="000000"/>
                </a:solidFill>
              </a:rPr>
              <a:t> </a:t>
            </a:r>
          </a:p>
          <a:p>
            <a:pPr indent="-3048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Expects response in terms of the names of things, such as person, company names and the like.</a:t>
            </a:r>
          </a:p>
          <a:p>
            <a: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Example</a:t>
            </a:r>
            <a:r>
              <a:rPr i="1" lang="en" sz="1200">
                <a:solidFill>
                  <a:srgbClr val="000000"/>
                </a:solidFill>
              </a:rPr>
              <a:t>: </a:t>
            </a:r>
            <a:r>
              <a:rPr b="1" i="1" lang="en" sz="1200">
                <a:solidFill>
                  <a:srgbClr val="000000"/>
                </a:solidFill>
              </a:rPr>
              <a:t>Who is the richest man in the world?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000000"/>
                </a:solidFill>
              </a:rPr>
              <a:t>Descriptive questions</a:t>
            </a:r>
            <a:r>
              <a:rPr b="1" lang="en" sz="1200">
                <a:solidFill>
                  <a:srgbClr val="000000"/>
                </a:solidFill>
              </a:rPr>
              <a:t> </a:t>
            </a:r>
          </a:p>
          <a:p>
            <a:pPr indent="-3048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Expects the user to make some analysis and give a descriptive type of comment. </a:t>
            </a:r>
          </a:p>
          <a:p>
            <a:pPr indent="-3048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These questions are </a:t>
            </a:r>
            <a:r>
              <a:rPr b="1" lang="en" sz="1200">
                <a:solidFill>
                  <a:srgbClr val="000000"/>
                </a:solidFill>
              </a:rPr>
              <a:t>not satisfied by a particular word but they require a collection of words</a:t>
            </a:r>
            <a:r>
              <a:rPr lang="en" sz="1200">
                <a:solidFill>
                  <a:srgbClr val="000000"/>
                </a:solidFill>
              </a:rPr>
              <a:t> related to the question posted.</a:t>
            </a:r>
          </a:p>
          <a:p>
            <a: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Example</a:t>
            </a:r>
            <a:r>
              <a:rPr i="1" lang="en" sz="1200">
                <a:solidFill>
                  <a:srgbClr val="000000"/>
                </a:solidFill>
              </a:rPr>
              <a:t>: </a:t>
            </a:r>
            <a:r>
              <a:rPr b="1" i="1" lang="en" sz="1200">
                <a:solidFill>
                  <a:srgbClr val="000000"/>
                </a:solidFill>
              </a:rPr>
              <a:t>Why is the apple logo bitten?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body"/>
          </p:nvPr>
        </p:nvSpPr>
        <p:spPr>
          <a:xfrm>
            <a:off x="455450" y="1949100"/>
            <a:ext cx="34479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Stanford NER tagger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AF5F5"/>
                </a:highlight>
              </a:rPr>
              <a:t>Good named entity recognizers for English, particularly for the 3 classes (PERSON, ORGANIZATION, LOCATION)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600" y="1153150"/>
            <a:ext cx="2618650" cy="9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400" y="2684563"/>
            <a:ext cx="2469050" cy="9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620425" y="3595475"/>
            <a:ext cx="52230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(screenshots taken from </a:t>
            </a:r>
            <a:r>
              <a:rPr b="1" lang="en" sz="1200">
                <a:solidFill>
                  <a:schemeClr val="dk1"/>
                </a:solidFill>
                <a:highlight>
                  <a:srgbClr val="FFFF00"/>
                </a:highlight>
              </a:rPr>
              <a:t>http://nlp.stanford.edu:8080/ner/process</a:t>
            </a:r>
            <a:r>
              <a:rPr b="1" lang="en" sz="1200">
                <a:solidFill>
                  <a:schemeClr val="dk1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455450" y="4154675"/>
            <a:ext cx="68664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Coupled with the NER, we have also employed OKAPI BM25 to helps us rank the comments.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4294967295" type="title"/>
          </p:nvPr>
        </p:nvSpPr>
        <p:spPr>
          <a:xfrm>
            <a:off x="1104050" y="0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APPROACH - TASK A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FACTOID QUESTIONS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55450" y="945100"/>
            <a:ext cx="3447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 factual questions expect only </a:t>
            </a:r>
            <a:r>
              <a:rPr b="1" lang="en" sz="1200">
                <a:solidFill>
                  <a:schemeClr val="dk1"/>
                </a:solidFill>
              </a:rPr>
              <a:t>the names of people or places</a:t>
            </a:r>
            <a:r>
              <a:rPr lang="en" sz="1200">
                <a:solidFill>
                  <a:schemeClr val="dk1"/>
                </a:solidFill>
              </a:rPr>
              <a:t> in its comments to get satisfied.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407250" y="236575"/>
            <a:ext cx="49704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APPROACH - TASK A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DESCRIPTIVE QUESTIONS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663" y="1222050"/>
            <a:ext cx="498157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3229250" y="4669100"/>
            <a:ext cx="16062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(i) Flow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153950" y="687750"/>
            <a:ext cx="3947400" cy="4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Okapi BM25 (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BM stands for Best Matching)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Probabilistic retrieval framework 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It is a ranking function used by search engines to rank matching documents according to their relevance to a given search query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Collection of whole family of scoring functions – bag of words, tf-idf ,etc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Disadvantage 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Does not takes care of inter-relationship between the question and the words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Reference : https://en.wikipedia.org/wiki/Okapi_BM25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750" y="1131225"/>
            <a:ext cx="4352049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390600" y="186650"/>
            <a:ext cx="49704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APPROACH - TASK A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DESCRIPTIVE QUESTIONS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93450" y="985325"/>
            <a:ext cx="3000000" cy="44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POS tagging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Stanford Log-linear Part-Of-Speech Tagger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WordNet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Semantic network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Edge-based methods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Similarity measure – Path similarity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It is proposed by Leacock and Chodorow (lch)        	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-log (length / (2 * D)) , where length is the length of the shortest path and  D is the maximum depth of the taxonomy.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113" y="1691125"/>
            <a:ext cx="42100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950" y="2545100"/>
            <a:ext cx="545037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407250" y="236575"/>
            <a:ext cx="49704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APPROACH - TASK A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DESCRIPTIVE QUESTIONS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14" name="Shape 114"/>
          <p:cNvSpPr txBox="1"/>
          <p:nvPr/>
        </p:nvSpPr>
        <p:spPr>
          <a:xfrm>
            <a:off x="266325" y="985325"/>
            <a:ext cx="6660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Semantic Similarity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