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  <p:sldMasterId id="2147483672" r:id="rId2"/>
    <p:sldMasterId id="2147483705" r:id="rId3"/>
  </p:sldMasterIdLst>
  <p:notesMasterIdLst>
    <p:notesMasterId r:id="rId17"/>
  </p:notesMasterIdLst>
  <p:handoutMasterIdLst>
    <p:handoutMasterId r:id="rId18"/>
  </p:handoutMasterIdLst>
  <p:sldIdLst>
    <p:sldId id="409" r:id="rId4"/>
    <p:sldId id="410" r:id="rId5"/>
    <p:sldId id="418" r:id="rId6"/>
    <p:sldId id="419" r:id="rId7"/>
    <p:sldId id="420" r:id="rId8"/>
    <p:sldId id="429" r:id="rId9"/>
    <p:sldId id="430" r:id="rId10"/>
    <p:sldId id="425" r:id="rId11"/>
    <p:sldId id="428" r:id="rId12"/>
    <p:sldId id="422" r:id="rId13"/>
    <p:sldId id="426" r:id="rId14"/>
    <p:sldId id="423" r:id="rId15"/>
    <p:sldId id="427" r:id="rId16"/>
  </p:sldIdLst>
  <p:sldSz cx="10080625" cy="7559675"/>
  <p:notesSz cx="7772400" cy="10058400"/>
  <p:defaultTextStyle>
    <a:defPPr>
      <a:defRPr lang="en-GB"/>
    </a:defPPr>
    <a:lvl1pPr algn="l" defTabSz="455424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41058" indent="-284045" algn="l" defTabSz="455424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140941" indent="-226919" algn="l" defTabSz="455424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597950" indent="-226919" algn="l" defTabSz="455424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054961" indent="-226919" algn="l" defTabSz="455424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052" algn="l" defTabSz="45701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2063" algn="l" defTabSz="45701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99073" algn="l" defTabSz="45701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6083" algn="l" defTabSz="45701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2EEB2FD-847A-964C-B6B8-8A482BDA0061}">
          <p14:sldIdLst>
            <p14:sldId id="409"/>
            <p14:sldId id="410"/>
            <p14:sldId id="418"/>
            <p14:sldId id="419"/>
            <p14:sldId id="420"/>
            <p14:sldId id="429"/>
            <p14:sldId id="430"/>
            <p14:sldId id="425"/>
            <p14:sldId id="428"/>
            <p14:sldId id="422"/>
            <p14:sldId id="426"/>
            <p14:sldId id="423"/>
            <p14:sldId id="4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8000"/>
    <a:srgbClr val="243460"/>
    <a:srgbClr val="D99392"/>
    <a:srgbClr val="941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6" autoAdjust="0"/>
    <p:restoredTop sz="92800" autoAdjust="0"/>
  </p:normalViewPr>
  <p:slideViewPr>
    <p:cSldViewPr>
      <p:cViewPr varScale="1">
        <p:scale>
          <a:sx n="112" d="100"/>
          <a:sy n="112" d="100"/>
        </p:scale>
        <p:origin x="-176" y="-112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0" y="327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619FD-8011-0D44-8074-A8CBB6619A4F}" type="datetimeFigureOut">
              <a:rPr lang="en-US" smtClean="0"/>
              <a:t>18/05/17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E3181-DB5C-3D49-885C-948DD1237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70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57148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7148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57148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7148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fld id="{FC2F904C-7A84-7E44-98AE-0B65E7D63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3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54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642" indent="-285632" algn="l" defTabSz="4554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524" indent="-228506" algn="l" defTabSz="4554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599537" indent="-228506" algn="l" defTabSz="4554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6547" indent="-228506" algn="l" defTabSz="45542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4790" algn="l" defTabSz="4569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47" algn="l" defTabSz="4569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4569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4569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Exception in thread "main"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java.lang.NoSuchMethodError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com.google.common.base.Platform.precomputeCharMatcher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;)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at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com.google.common.base.CharMatcher.precomputed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(CharMatcher.java:684)</a:t>
            </a:r>
          </a:p>
          <a:p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target/dependency/google-collections-1.0.jar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C2F904C-7A84-7E44-98AE-0B65E7D63C9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Exception in thread "main"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java.lang.NoSuchMethodError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com.google.common.base.Platform.precomputeCharMatcher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;)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at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com.google.common.base.CharMatcher.precomputed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(CharMatcher.java:684)</a:t>
            </a:r>
          </a:p>
          <a:p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target/dependency/google-collections-1.0.jar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C2F904C-7A84-7E44-98AE-0B65E7D63C9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Exception in thread "main"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java.lang.NoSuchMethodError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com.google.common.base.Platform.precomputeCharMatcher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;)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at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com.google.common.base.CharMatcher.precomputed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(CharMatcher.java:684)</a:t>
            </a:r>
          </a:p>
          <a:p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target/dependency/google-collections-1.0.jar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C2F904C-7A84-7E44-98AE-0B65E7D63C9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2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Exception in thread "main"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java.lang.NoSuchMethodError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com.google.common.base.Platform.precomputeCharMatcher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;)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at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com.google.common.base.CharMatcher.precomputed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(CharMatcher.java:684)</a:t>
            </a:r>
          </a:p>
          <a:p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target/dependency/google-collections-1.0.jar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C2F904C-7A84-7E44-98AE-0B65E7D63C9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Exception in thread "main"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java.lang.NoSuchMethodError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com.google.common.base.Platform.precomputeCharMatcher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;)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at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com.google.common.base.CharMatcher.precomputed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(CharMatcher.java:684)</a:t>
            </a:r>
          </a:p>
          <a:p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target/dependency/google-collections-1.0.jar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C2F904C-7A84-7E44-98AE-0B65E7D63C9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2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Exception in thread "main"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java.lang.NoSuchMethodError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com.google.common.base.Platform.precomputeCharMatcher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;)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Lcom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google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/common/base/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CharMatcher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	at </a:t>
            </a:r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com.google.common.base.CharMatcher.precomputed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(CharMatcher.java:684)</a:t>
            </a:r>
          </a:p>
          <a:p>
            <a:endParaRPr lang="en-US" sz="1200" kern="1200" dirty="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rm</a:t>
            </a:r>
            <a:r>
              <a:rPr lang="en-US" sz="1200" kern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target/dependency/google-collections-1.0.jar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FC2F904C-7A84-7E44-98AE-0B65E7D63C9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1" y="2347913"/>
            <a:ext cx="8569325" cy="1620837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6958" indent="0" algn="ctr">
              <a:buNone/>
              <a:defRPr/>
            </a:lvl2pPr>
            <a:lvl3pPr marL="913916" indent="0" algn="ctr">
              <a:buNone/>
              <a:defRPr/>
            </a:lvl3pPr>
            <a:lvl4pPr marL="1370873" indent="0" algn="ctr">
              <a:buNone/>
              <a:defRPr/>
            </a:lvl4pPr>
            <a:lvl5pPr marL="1827832" indent="0" algn="ctr">
              <a:buNone/>
              <a:defRPr/>
            </a:lvl5pPr>
            <a:lvl6pPr marL="2284790" indent="0" algn="ctr">
              <a:buNone/>
              <a:defRPr/>
            </a:lvl6pPr>
            <a:lvl7pPr marL="2741747" indent="0" algn="ctr">
              <a:buNone/>
              <a:defRPr/>
            </a:lvl7pPr>
            <a:lvl8pPr marL="3198707" indent="0" algn="ctr">
              <a:buNone/>
              <a:defRPr/>
            </a:lvl8pPr>
            <a:lvl9pPr marL="3655666" indent="0" algn="ctr">
              <a:buNone/>
              <a:defRPr/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F3AFE-C7A6-4341-A881-FCB9C3ACE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A1649-BEAA-D545-AEE1-27084D0E1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7900" y="301630"/>
            <a:ext cx="2247900" cy="645477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2614" y="301630"/>
            <a:ext cx="6592888" cy="645477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FAEBE-62C1-F24A-8003-AAB8640CE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8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26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99" y="4857962"/>
            <a:ext cx="8568046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99" y="3204123"/>
            <a:ext cx="8568046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654" indent="0">
              <a:buNone/>
              <a:defRPr sz="2000"/>
            </a:lvl2pPr>
            <a:lvl3pPr marL="1007305" indent="0">
              <a:buNone/>
              <a:defRPr sz="1800"/>
            </a:lvl3pPr>
            <a:lvl4pPr marL="1510957" indent="0">
              <a:buNone/>
              <a:defRPr sz="1500"/>
            </a:lvl4pPr>
            <a:lvl5pPr marL="2014610" indent="0">
              <a:buNone/>
              <a:defRPr sz="1500"/>
            </a:lvl5pPr>
            <a:lvl6pPr marL="2518264" indent="0">
              <a:buNone/>
              <a:defRPr sz="1500"/>
            </a:lvl6pPr>
            <a:lvl7pPr marL="3021916" indent="0">
              <a:buNone/>
              <a:defRPr sz="1500"/>
            </a:lvl7pPr>
            <a:lvl8pPr marL="3525568" indent="0">
              <a:buNone/>
              <a:defRPr sz="1500"/>
            </a:lvl8pPr>
            <a:lvl9pPr marL="4029220" indent="0">
              <a:buNone/>
              <a:defRPr sz="15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062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452" y="1735925"/>
            <a:ext cx="4204839" cy="46478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43" y="1735925"/>
            <a:ext cx="4206456" cy="4647800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3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00" y="302737"/>
            <a:ext cx="9072238" cy="1259946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276" y="1692179"/>
            <a:ext cx="4453704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654" indent="0">
              <a:buNone/>
              <a:defRPr sz="2200" b="1"/>
            </a:lvl2pPr>
            <a:lvl3pPr marL="1007305" indent="0">
              <a:buNone/>
              <a:defRPr sz="2000" b="1"/>
            </a:lvl3pPr>
            <a:lvl4pPr marL="1510957" indent="0">
              <a:buNone/>
              <a:defRPr sz="1800" b="1"/>
            </a:lvl4pPr>
            <a:lvl5pPr marL="2014610" indent="0">
              <a:buNone/>
              <a:defRPr sz="1800" b="1"/>
            </a:lvl5pPr>
            <a:lvl6pPr marL="2518264" indent="0">
              <a:buNone/>
              <a:defRPr sz="1800" b="1"/>
            </a:lvl6pPr>
            <a:lvl7pPr marL="3021916" indent="0">
              <a:buNone/>
              <a:defRPr sz="1800" b="1"/>
            </a:lvl7pPr>
            <a:lvl8pPr marL="3525568" indent="0">
              <a:buNone/>
              <a:defRPr sz="1800" b="1"/>
            </a:lvl8pPr>
            <a:lvl9pPr marL="4029220" indent="0">
              <a:buNone/>
              <a:defRPr sz="18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276" y="2397397"/>
            <a:ext cx="4453704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126" y="1692179"/>
            <a:ext cx="4455319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654" indent="0">
              <a:buNone/>
              <a:defRPr sz="2200" b="1"/>
            </a:lvl2pPr>
            <a:lvl3pPr marL="1007305" indent="0">
              <a:buNone/>
              <a:defRPr sz="2000" b="1"/>
            </a:lvl3pPr>
            <a:lvl4pPr marL="1510957" indent="0">
              <a:buNone/>
              <a:defRPr sz="1800" b="1"/>
            </a:lvl4pPr>
            <a:lvl5pPr marL="2014610" indent="0">
              <a:buNone/>
              <a:defRPr sz="1800" b="1"/>
            </a:lvl5pPr>
            <a:lvl6pPr marL="2518264" indent="0">
              <a:buNone/>
              <a:defRPr sz="1800" b="1"/>
            </a:lvl6pPr>
            <a:lvl7pPr marL="3021916" indent="0">
              <a:buNone/>
              <a:defRPr sz="1800" b="1"/>
            </a:lvl7pPr>
            <a:lvl8pPr marL="3525568" indent="0">
              <a:buNone/>
              <a:defRPr sz="1800" b="1"/>
            </a:lvl8pPr>
            <a:lvl9pPr marL="4029220" indent="0">
              <a:buNone/>
              <a:defRPr sz="18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126" y="2397397"/>
            <a:ext cx="4455319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60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61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279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04" y="300987"/>
            <a:ext cx="3316037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2" y="301159"/>
            <a:ext cx="5635002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204" y="1581937"/>
            <a:ext cx="3316037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654" indent="0">
              <a:buNone/>
              <a:defRPr sz="1300"/>
            </a:lvl2pPr>
            <a:lvl3pPr marL="1007305" indent="0">
              <a:buNone/>
              <a:defRPr sz="1100"/>
            </a:lvl3pPr>
            <a:lvl4pPr marL="1510957" indent="0">
              <a:buNone/>
              <a:defRPr sz="1100"/>
            </a:lvl4pPr>
            <a:lvl5pPr marL="2014610" indent="0">
              <a:buNone/>
              <a:defRPr sz="1100"/>
            </a:lvl5pPr>
            <a:lvl6pPr marL="2518264" indent="0">
              <a:buNone/>
              <a:defRPr sz="1100"/>
            </a:lvl6pPr>
            <a:lvl7pPr marL="3021916" indent="0">
              <a:buNone/>
              <a:defRPr sz="1100"/>
            </a:lvl7pPr>
            <a:lvl8pPr marL="3525568" indent="0">
              <a:buNone/>
              <a:defRPr sz="1100"/>
            </a:lvl8pPr>
            <a:lvl9pPr marL="4029220" indent="0">
              <a:buNone/>
              <a:defRPr sz="11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3903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379" y="5291772"/>
            <a:ext cx="6047083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379" y="675471"/>
            <a:ext cx="6047083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654" indent="0">
              <a:buNone/>
              <a:defRPr sz="3100"/>
            </a:lvl2pPr>
            <a:lvl3pPr marL="1007305" indent="0">
              <a:buNone/>
              <a:defRPr sz="2600"/>
            </a:lvl3pPr>
            <a:lvl4pPr marL="1510957" indent="0">
              <a:buNone/>
              <a:defRPr sz="2200"/>
            </a:lvl4pPr>
            <a:lvl5pPr marL="2014610" indent="0">
              <a:buNone/>
              <a:defRPr sz="2200"/>
            </a:lvl5pPr>
            <a:lvl6pPr marL="2518264" indent="0">
              <a:buNone/>
              <a:defRPr sz="2200"/>
            </a:lvl6pPr>
            <a:lvl7pPr marL="3021916" indent="0">
              <a:buNone/>
              <a:defRPr sz="2200"/>
            </a:lvl7pPr>
            <a:lvl8pPr marL="3525568" indent="0">
              <a:buNone/>
              <a:defRPr sz="2200"/>
            </a:lvl8pPr>
            <a:lvl9pPr marL="4029220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379" y="5916496"/>
            <a:ext cx="6047083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654" indent="0">
              <a:buNone/>
              <a:defRPr sz="1300"/>
            </a:lvl2pPr>
            <a:lvl3pPr marL="1007305" indent="0">
              <a:buNone/>
              <a:defRPr sz="1100"/>
            </a:lvl3pPr>
            <a:lvl4pPr marL="1510957" indent="0">
              <a:buNone/>
              <a:defRPr sz="1100"/>
            </a:lvl4pPr>
            <a:lvl5pPr marL="2014610" indent="0">
              <a:buNone/>
              <a:defRPr sz="1100"/>
            </a:lvl5pPr>
            <a:lvl6pPr marL="2518264" indent="0">
              <a:buNone/>
              <a:defRPr sz="1100"/>
            </a:lvl6pPr>
            <a:lvl7pPr marL="3021916" indent="0">
              <a:buNone/>
              <a:defRPr sz="1100"/>
            </a:lvl7pPr>
            <a:lvl8pPr marL="3525568" indent="0">
              <a:buNone/>
              <a:defRPr sz="1100"/>
            </a:lvl8pPr>
            <a:lvl9pPr marL="4029220" indent="0">
              <a:buNone/>
              <a:defRPr sz="11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40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8B3EB-5D49-B24E-B2FF-7E8118E1E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70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69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9913" y="419983"/>
            <a:ext cx="2144435" cy="5963744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3377" y="419983"/>
            <a:ext cx="6281402" cy="5963744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46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776292" y="1427163"/>
            <a:ext cx="8531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6191" tIns="48096" rIns="96191" bIns="48096" anchor="ctr"/>
          <a:lstStyle/>
          <a:p>
            <a:pPr algn="ctr" defTabSz="914021" eaLnBrk="0">
              <a:lnSpc>
                <a:spcPct val="100000"/>
              </a:lnSpc>
              <a:spcBef>
                <a:spcPct val="100000"/>
              </a:spcBef>
              <a:buClrTx/>
              <a:buSzTx/>
              <a:buFontTx/>
              <a:buChar char="•"/>
              <a:defRPr/>
            </a:pPr>
            <a:endParaRPr lang="en-US" sz="1500" baseline="-25000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776292" y="7042151"/>
            <a:ext cx="74453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6191" tIns="48096" rIns="96191" bIns="48096" anchor="ctr"/>
          <a:lstStyle/>
          <a:p>
            <a:pPr algn="ctr" defTabSz="914021" eaLnBrk="0">
              <a:lnSpc>
                <a:spcPct val="100000"/>
              </a:lnSpc>
              <a:spcBef>
                <a:spcPct val="100000"/>
              </a:spcBef>
              <a:buClrTx/>
              <a:buSzTx/>
              <a:buFontTx/>
              <a:buChar char="•"/>
              <a:defRPr/>
            </a:pPr>
            <a:endParaRPr lang="en-US" sz="1500" baseline="-2500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4738692" y="3452813"/>
            <a:ext cx="100806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91" tIns="48096" rIns="96191" bIns="48096">
            <a:spAutoFit/>
          </a:bodyPr>
          <a:lstStyle/>
          <a:p>
            <a:pPr algn="ctr" defTabSz="914021" eaLnBrk="0">
              <a:lnSpc>
                <a:spcPct val="100000"/>
              </a:lnSpc>
              <a:spcBef>
                <a:spcPct val="100000"/>
              </a:spcBef>
              <a:buClrTx/>
              <a:buSzTx/>
              <a:buFontTx/>
              <a:buChar char="•"/>
            </a:pPr>
            <a:endParaRPr lang="en-US" sz="1500" baseline="-25000">
              <a:solidFill>
                <a:srgbClr val="000000"/>
              </a:solidFill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5697" y="2519892"/>
            <a:ext cx="8532494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51378" y="4283818"/>
            <a:ext cx="6981132" cy="1931917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76287" y="6888164"/>
            <a:ext cx="2093913" cy="503236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6191" tIns="48096" rIns="96191" bIns="48096" numCol="1" anchor="t" anchorCtr="0" compatLnSpc="1">
            <a:prstTxWarp prst="textNoShape">
              <a:avLst/>
            </a:prstTxWarp>
          </a:bodyPr>
          <a:lstStyle>
            <a:lvl1pPr algn="l" defTabSz="91402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500" baseline="0">
                <a:solidFill>
                  <a:srgbClr val="000000"/>
                </a:solidFill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90917" y="6888164"/>
            <a:ext cx="3101975" cy="503236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6191" tIns="48096" rIns="96191" bIns="48096" numCol="1" anchor="t" anchorCtr="0" compatLnSpc="1">
            <a:prstTxWarp prst="textNoShape">
              <a:avLst/>
            </a:prstTxWarp>
          </a:bodyPr>
          <a:lstStyle>
            <a:lvl1pPr algn="ctr" defTabSz="914021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500" baseline="0">
                <a:solidFill>
                  <a:srgbClr val="000000"/>
                </a:solidFill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82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9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91" y="4857827"/>
            <a:ext cx="8568046" cy="150143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91" y="3204118"/>
            <a:ext cx="8568046" cy="1653678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958" indent="0">
              <a:buNone/>
              <a:defRPr sz="1900"/>
            </a:lvl2pPr>
            <a:lvl3pPr marL="961917" indent="0">
              <a:buNone/>
              <a:defRPr sz="1700"/>
            </a:lvl3pPr>
            <a:lvl4pPr marL="1442872" indent="0">
              <a:buNone/>
              <a:defRPr sz="1500"/>
            </a:lvl4pPr>
            <a:lvl5pPr marL="1923831" indent="0">
              <a:buNone/>
              <a:defRPr sz="1500"/>
            </a:lvl5pPr>
            <a:lvl6pPr marL="2404789" indent="0">
              <a:buNone/>
              <a:defRPr sz="1500"/>
            </a:lvl6pPr>
            <a:lvl7pPr marL="2885746" indent="0">
              <a:buNone/>
              <a:defRPr sz="1500"/>
            </a:lvl7pPr>
            <a:lvl8pPr marL="3366704" indent="0">
              <a:buNone/>
              <a:defRPr sz="1500"/>
            </a:lvl8pPr>
            <a:lvl9pPr marL="3847662" indent="0">
              <a:buNone/>
              <a:defRPr sz="15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591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376" y="1735925"/>
            <a:ext cx="4206456" cy="464780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4972" y="1735925"/>
            <a:ext cx="4206455" cy="464780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53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13" y="302737"/>
            <a:ext cx="9072239" cy="1259946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208" y="1692179"/>
            <a:ext cx="4453704" cy="705219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0958" indent="0">
              <a:buNone/>
              <a:defRPr sz="2100" b="1"/>
            </a:lvl2pPr>
            <a:lvl3pPr marL="961917" indent="0">
              <a:buNone/>
              <a:defRPr sz="1900" b="1"/>
            </a:lvl3pPr>
            <a:lvl4pPr marL="1442872" indent="0">
              <a:buNone/>
              <a:defRPr sz="1700" b="1"/>
            </a:lvl4pPr>
            <a:lvl5pPr marL="1923831" indent="0">
              <a:buNone/>
              <a:defRPr sz="1700" b="1"/>
            </a:lvl5pPr>
            <a:lvl6pPr marL="2404789" indent="0">
              <a:buNone/>
              <a:defRPr sz="1700" b="1"/>
            </a:lvl6pPr>
            <a:lvl7pPr marL="2885746" indent="0">
              <a:buNone/>
              <a:defRPr sz="1700" b="1"/>
            </a:lvl7pPr>
            <a:lvl8pPr marL="3366704" indent="0">
              <a:buNone/>
              <a:defRPr sz="1700" b="1"/>
            </a:lvl8pPr>
            <a:lvl9pPr marL="3847662" indent="0">
              <a:buNone/>
              <a:defRPr sz="17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208" y="2397397"/>
            <a:ext cx="4453704" cy="43555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128" y="1692179"/>
            <a:ext cx="4455319" cy="705219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0958" indent="0">
              <a:buNone/>
              <a:defRPr sz="2100" b="1"/>
            </a:lvl2pPr>
            <a:lvl3pPr marL="961917" indent="0">
              <a:buNone/>
              <a:defRPr sz="1900" b="1"/>
            </a:lvl3pPr>
            <a:lvl4pPr marL="1442872" indent="0">
              <a:buNone/>
              <a:defRPr sz="1700" b="1"/>
            </a:lvl4pPr>
            <a:lvl5pPr marL="1923831" indent="0">
              <a:buNone/>
              <a:defRPr sz="1700" b="1"/>
            </a:lvl5pPr>
            <a:lvl6pPr marL="2404789" indent="0">
              <a:buNone/>
              <a:defRPr sz="1700" b="1"/>
            </a:lvl6pPr>
            <a:lvl7pPr marL="2885746" indent="0">
              <a:buNone/>
              <a:defRPr sz="1700" b="1"/>
            </a:lvl7pPr>
            <a:lvl8pPr marL="3366704" indent="0">
              <a:buNone/>
              <a:defRPr sz="1700" b="1"/>
            </a:lvl8pPr>
            <a:lvl9pPr marL="3847662" indent="0">
              <a:buNone/>
              <a:defRPr sz="17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128" y="2397397"/>
            <a:ext cx="4455319" cy="435556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13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291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4167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3" y="300987"/>
            <a:ext cx="3316038" cy="128094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34" y="301023"/>
            <a:ext cx="5635001" cy="645197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3" y="1581937"/>
            <a:ext cx="3316038" cy="5171028"/>
          </a:xfrm>
        </p:spPr>
        <p:txBody>
          <a:bodyPr/>
          <a:lstStyle>
            <a:lvl1pPr marL="0" indent="0">
              <a:buNone/>
              <a:defRPr sz="1500"/>
            </a:lvl1pPr>
            <a:lvl2pPr marL="480958" indent="0">
              <a:buNone/>
              <a:defRPr sz="1300"/>
            </a:lvl2pPr>
            <a:lvl3pPr marL="961917" indent="0">
              <a:buNone/>
              <a:defRPr sz="1100"/>
            </a:lvl3pPr>
            <a:lvl4pPr marL="1442872" indent="0">
              <a:buNone/>
              <a:defRPr sz="900"/>
            </a:lvl4pPr>
            <a:lvl5pPr marL="1923831" indent="0">
              <a:buNone/>
              <a:defRPr sz="900"/>
            </a:lvl5pPr>
            <a:lvl6pPr marL="2404789" indent="0">
              <a:buNone/>
              <a:defRPr sz="900"/>
            </a:lvl6pPr>
            <a:lvl7pPr marL="2885746" indent="0">
              <a:buNone/>
              <a:defRPr sz="900"/>
            </a:lvl7pPr>
            <a:lvl8pPr marL="3366704" indent="0">
              <a:buNone/>
              <a:defRPr sz="900"/>
            </a:lvl8pPr>
            <a:lvl9pPr marL="3847662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34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5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958" indent="0">
              <a:buNone/>
              <a:defRPr sz="1800"/>
            </a:lvl2pPr>
            <a:lvl3pPr marL="913916" indent="0">
              <a:buNone/>
              <a:defRPr sz="1700"/>
            </a:lvl3pPr>
            <a:lvl4pPr marL="1370873" indent="0">
              <a:buNone/>
              <a:defRPr sz="1400"/>
            </a:lvl4pPr>
            <a:lvl5pPr marL="1827832" indent="0">
              <a:buNone/>
              <a:defRPr sz="1400"/>
            </a:lvl5pPr>
            <a:lvl6pPr marL="2284790" indent="0">
              <a:buNone/>
              <a:defRPr sz="1400"/>
            </a:lvl6pPr>
            <a:lvl7pPr marL="2741747" indent="0">
              <a:buNone/>
              <a:defRPr sz="1400"/>
            </a:lvl7pPr>
            <a:lvl8pPr marL="3198707" indent="0">
              <a:buNone/>
              <a:defRPr sz="1400"/>
            </a:lvl8pPr>
            <a:lvl9pPr marL="3655666" indent="0">
              <a:buNone/>
              <a:defRPr sz="14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53188-5946-A04E-ACC6-EF34EB904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50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387" y="5291772"/>
            <a:ext cx="6047082" cy="62472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387" y="675471"/>
            <a:ext cx="6047082" cy="4535805"/>
          </a:xfrm>
        </p:spPr>
        <p:txBody>
          <a:bodyPr/>
          <a:lstStyle>
            <a:lvl1pPr marL="0" indent="0">
              <a:buNone/>
              <a:defRPr sz="3400"/>
            </a:lvl1pPr>
            <a:lvl2pPr marL="480958" indent="0">
              <a:buNone/>
              <a:defRPr sz="2900"/>
            </a:lvl2pPr>
            <a:lvl3pPr marL="961917" indent="0">
              <a:buNone/>
              <a:defRPr sz="2500"/>
            </a:lvl3pPr>
            <a:lvl4pPr marL="1442872" indent="0">
              <a:buNone/>
              <a:defRPr sz="2100"/>
            </a:lvl4pPr>
            <a:lvl5pPr marL="1923831" indent="0">
              <a:buNone/>
              <a:defRPr sz="2100"/>
            </a:lvl5pPr>
            <a:lvl6pPr marL="2404789" indent="0">
              <a:buNone/>
              <a:defRPr sz="2100"/>
            </a:lvl6pPr>
            <a:lvl7pPr marL="2885746" indent="0">
              <a:buNone/>
              <a:defRPr sz="2100"/>
            </a:lvl7pPr>
            <a:lvl8pPr marL="3366704" indent="0">
              <a:buNone/>
              <a:defRPr sz="2100"/>
            </a:lvl8pPr>
            <a:lvl9pPr marL="3847662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387" y="5916496"/>
            <a:ext cx="6047082" cy="887211"/>
          </a:xfrm>
        </p:spPr>
        <p:txBody>
          <a:bodyPr/>
          <a:lstStyle>
            <a:lvl1pPr marL="0" indent="0">
              <a:buNone/>
              <a:defRPr sz="1500"/>
            </a:lvl1pPr>
            <a:lvl2pPr marL="480958" indent="0">
              <a:buNone/>
              <a:defRPr sz="1300"/>
            </a:lvl2pPr>
            <a:lvl3pPr marL="961917" indent="0">
              <a:buNone/>
              <a:defRPr sz="1100"/>
            </a:lvl3pPr>
            <a:lvl4pPr marL="1442872" indent="0">
              <a:buNone/>
              <a:defRPr sz="900"/>
            </a:lvl4pPr>
            <a:lvl5pPr marL="1923831" indent="0">
              <a:buNone/>
              <a:defRPr sz="900"/>
            </a:lvl5pPr>
            <a:lvl6pPr marL="2404789" indent="0">
              <a:buNone/>
              <a:defRPr sz="900"/>
            </a:lvl6pPr>
            <a:lvl7pPr marL="2885746" indent="0">
              <a:buNone/>
              <a:defRPr sz="900"/>
            </a:lvl7pPr>
            <a:lvl8pPr marL="3366704" indent="0">
              <a:buNone/>
              <a:defRPr sz="900"/>
            </a:lvl8pPr>
            <a:lvl9pPr marL="3847662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89832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7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9915" y="419982"/>
            <a:ext cx="2144435" cy="5963744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3381" y="419982"/>
            <a:ext cx="6281403" cy="5963744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2613" y="1768481"/>
            <a:ext cx="4419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4614" y="1768481"/>
            <a:ext cx="442118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5CDB9-047B-374C-B602-E7770C469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7" y="303218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58" indent="0">
              <a:buNone/>
              <a:defRPr sz="2000" b="1"/>
            </a:lvl2pPr>
            <a:lvl3pPr marL="913916" indent="0">
              <a:buNone/>
              <a:defRPr sz="1800" b="1"/>
            </a:lvl3pPr>
            <a:lvl4pPr marL="1370873" indent="0">
              <a:buNone/>
              <a:defRPr sz="1700" b="1"/>
            </a:lvl4pPr>
            <a:lvl5pPr marL="1827832" indent="0">
              <a:buNone/>
              <a:defRPr sz="1700" b="1"/>
            </a:lvl5pPr>
            <a:lvl6pPr marL="2284790" indent="0">
              <a:buNone/>
              <a:defRPr sz="1700" b="1"/>
            </a:lvl6pPr>
            <a:lvl7pPr marL="2741747" indent="0">
              <a:buNone/>
              <a:defRPr sz="1700" b="1"/>
            </a:lvl7pPr>
            <a:lvl8pPr marL="3198707" indent="0">
              <a:buNone/>
              <a:defRPr sz="1700" b="1"/>
            </a:lvl8pPr>
            <a:lvl9pPr marL="3655666" indent="0">
              <a:buNone/>
              <a:defRPr sz="17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7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58" indent="0">
              <a:buNone/>
              <a:defRPr sz="2000" b="1"/>
            </a:lvl2pPr>
            <a:lvl3pPr marL="913916" indent="0">
              <a:buNone/>
              <a:defRPr sz="1800" b="1"/>
            </a:lvl3pPr>
            <a:lvl4pPr marL="1370873" indent="0">
              <a:buNone/>
              <a:defRPr sz="1700" b="1"/>
            </a:lvl4pPr>
            <a:lvl5pPr marL="1827832" indent="0">
              <a:buNone/>
              <a:defRPr sz="1700" b="1"/>
            </a:lvl5pPr>
            <a:lvl6pPr marL="2284790" indent="0">
              <a:buNone/>
              <a:defRPr sz="1700" b="1"/>
            </a:lvl6pPr>
            <a:lvl7pPr marL="2741747" indent="0">
              <a:buNone/>
              <a:defRPr sz="1700" b="1"/>
            </a:lvl7pPr>
            <a:lvl8pPr marL="3198707" indent="0">
              <a:buNone/>
              <a:defRPr sz="1700" b="1"/>
            </a:lvl8pPr>
            <a:lvl9pPr marL="3655666" indent="0">
              <a:buNone/>
              <a:defRPr sz="17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7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B06B-6036-914E-A2CA-AB6921880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7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6E16B-DF63-3444-A6DB-FC5B57A42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7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F9D0D-F845-8647-9864-B1C2C4D8E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8" y="301630"/>
            <a:ext cx="563562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6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6958" indent="0">
              <a:buNone/>
              <a:defRPr sz="1200"/>
            </a:lvl2pPr>
            <a:lvl3pPr marL="913916" indent="0">
              <a:buNone/>
              <a:defRPr sz="1100"/>
            </a:lvl3pPr>
            <a:lvl4pPr marL="1370873" indent="0">
              <a:buNone/>
              <a:defRPr sz="900"/>
            </a:lvl4pPr>
            <a:lvl5pPr marL="1827832" indent="0">
              <a:buNone/>
              <a:defRPr sz="900"/>
            </a:lvl5pPr>
            <a:lvl6pPr marL="2284790" indent="0">
              <a:buNone/>
              <a:defRPr sz="900"/>
            </a:lvl6pPr>
            <a:lvl7pPr marL="2741747" indent="0">
              <a:buNone/>
              <a:defRPr sz="900"/>
            </a:lvl7pPr>
            <a:lvl8pPr marL="3198707" indent="0">
              <a:buNone/>
              <a:defRPr sz="900"/>
            </a:lvl8pPr>
            <a:lvl9pPr marL="3655666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8AAD0-C625-DA45-9B37-5CA35D06D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43" y="5291140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43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958" indent="0">
              <a:buNone/>
              <a:defRPr sz="2800"/>
            </a:lvl2pPr>
            <a:lvl3pPr marL="913916" indent="0">
              <a:buNone/>
              <a:defRPr sz="2400"/>
            </a:lvl3pPr>
            <a:lvl4pPr marL="1370873" indent="0">
              <a:buNone/>
              <a:defRPr sz="2000"/>
            </a:lvl4pPr>
            <a:lvl5pPr marL="1827832" indent="0">
              <a:buNone/>
              <a:defRPr sz="2000"/>
            </a:lvl5pPr>
            <a:lvl6pPr marL="2284790" indent="0">
              <a:buNone/>
              <a:defRPr sz="2000"/>
            </a:lvl6pPr>
            <a:lvl7pPr marL="2741747" indent="0">
              <a:buNone/>
              <a:defRPr sz="2000"/>
            </a:lvl7pPr>
            <a:lvl8pPr marL="3198707" indent="0">
              <a:buNone/>
              <a:defRPr sz="2000"/>
            </a:lvl8pPr>
            <a:lvl9pPr marL="3655666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43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6958" indent="0">
              <a:buNone/>
              <a:defRPr sz="1200"/>
            </a:lvl2pPr>
            <a:lvl3pPr marL="913916" indent="0">
              <a:buNone/>
              <a:defRPr sz="1100"/>
            </a:lvl3pPr>
            <a:lvl4pPr marL="1370873" indent="0">
              <a:buNone/>
              <a:defRPr sz="900"/>
            </a:lvl4pPr>
            <a:lvl5pPr marL="1827832" indent="0">
              <a:buNone/>
              <a:defRPr sz="900"/>
            </a:lvl5pPr>
            <a:lvl6pPr marL="2284790" indent="0">
              <a:buNone/>
              <a:defRPr sz="900"/>
            </a:lvl6pPr>
            <a:lvl7pPr marL="2741747" indent="0">
              <a:buNone/>
              <a:defRPr sz="900"/>
            </a:lvl7pPr>
            <a:lvl8pPr marL="3198707" indent="0">
              <a:buNone/>
              <a:defRPr sz="900"/>
            </a:lvl8pPr>
            <a:lvl9pPr marL="3655666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31FBA-22A5-F746-A5DB-B96327A75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13" Type="http://schemas.openxmlformats.org/officeDocument/2006/relationships/image" Target="../media/image6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82613" y="301625"/>
            <a:ext cx="89931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68479"/>
            <a:ext cx="8993188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1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82617" y="688657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56958">
              <a:tabLst>
                <a:tab pos="723517" algn="l"/>
                <a:tab pos="1447034" algn="l"/>
                <a:tab pos="2170551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500442" y="6886575"/>
            <a:ext cx="316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456958">
              <a:tabLst>
                <a:tab pos="723517" algn="l"/>
                <a:tab pos="1447034" algn="l"/>
                <a:tab pos="2170551" algn="l"/>
                <a:tab pos="2894066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48525" y="6886575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6958">
              <a:tabLst>
                <a:tab pos="723517" algn="l"/>
                <a:tab pos="1447034" algn="l"/>
                <a:tab pos="2170551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fld id="{CA8E83F1-18C0-0D41-A062-E0FF19B7A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ctr" defTabSz="45542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542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algn="ctr" defTabSz="45542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algn="ctr" defTabSz="45542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algn="ctr" defTabSz="455424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3270" indent="-228479" algn="ctr" defTabSz="45695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0226" indent="-228479" algn="ctr" defTabSz="45695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7185" indent="-228479" algn="ctr" defTabSz="45695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4143" indent="-228479" algn="ctr" defTabSz="456958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1172" indent="-341172" algn="l" defTabSz="455424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058" indent="-284045" algn="l" defTabSz="455424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0941" indent="-226919" algn="l" defTabSz="455424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597950" indent="-226919" algn="l" defTabSz="455424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4961" indent="-226919" algn="l" defTabSz="455424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3270" indent="-228479" algn="l" defTabSz="456958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0226" indent="-228479" algn="l" defTabSz="456958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7185" indent="-228479" algn="l" defTabSz="456958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4143" indent="-228479" algn="l" defTabSz="456958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58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6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73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32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90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47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07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66" algn="l" defTabSz="4569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2"/>
          <p:cNvSpPr>
            <a:spLocks noChangeArrowheads="1"/>
          </p:cNvSpPr>
          <p:nvPr/>
        </p:nvSpPr>
        <p:spPr bwMode="auto">
          <a:xfrm>
            <a:off x="4738692" y="3452813"/>
            <a:ext cx="10080625" cy="25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38" tIns="50371" rIns="100738" bIns="50371">
            <a:spAutoFit/>
          </a:bodyPr>
          <a:lstStyle/>
          <a:p>
            <a:pPr algn="ctr" defTabSz="1004472" eaLnBrk="0">
              <a:spcBef>
                <a:spcPct val="100000"/>
              </a:spcBef>
              <a:buFontTx/>
              <a:buChar char="•"/>
            </a:pPr>
            <a:endParaRPr lang="en-US" sz="1500" baseline="-25000">
              <a:solidFill>
                <a:srgbClr val="00000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0687"/>
            <a:ext cx="85693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100738" tIns="50371" rIns="100738" bIns="5037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2560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81150"/>
            <a:ext cx="85661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0738" tIns="50371" rIns="100738" bIns="50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25605" name="Line 18"/>
          <p:cNvSpPr>
            <a:spLocks noChangeShapeType="1"/>
          </p:cNvSpPr>
          <p:nvPr/>
        </p:nvSpPr>
        <p:spPr bwMode="auto">
          <a:xfrm flipV="1">
            <a:off x="869950" y="1363663"/>
            <a:ext cx="840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38" tIns="50371" rIns="100738" bIns="50371"/>
          <a:lstStyle/>
          <a:p>
            <a:endParaRPr lang="en-US"/>
          </a:p>
        </p:txBody>
      </p:sp>
      <p:sp>
        <p:nvSpPr>
          <p:cNvPr id="25606" name="Line 19"/>
          <p:cNvSpPr>
            <a:spLocks noChangeShapeType="1"/>
          </p:cNvSpPr>
          <p:nvPr/>
        </p:nvSpPr>
        <p:spPr bwMode="auto">
          <a:xfrm>
            <a:off x="990600" y="7027863"/>
            <a:ext cx="661828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38" tIns="50371" rIns="100738" bIns="50371"/>
          <a:lstStyle/>
          <a:p>
            <a:endParaRPr lang="en-US"/>
          </a:p>
        </p:txBody>
      </p:sp>
      <p:pic>
        <p:nvPicPr>
          <p:cNvPr id="25607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7" y="6880225"/>
            <a:ext cx="10779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13"/>
          <p:cNvGrpSpPr>
            <a:grpSpLocks/>
          </p:cNvGrpSpPr>
          <p:nvPr userDrawn="1"/>
        </p:nvGrpSpPr>
        <p:grpSpPr bwMode="auto">
          <a:xfrm>
            <a:off x="7648575" y="6735767"/>
            <a:ext cx="2435225" cy="855662"/>
            <a:chOff x="7449047" y="6110500"/>
            <a:chExt cx="2392983" cy="775931"/>
          </a:xfrm>
        </p:grpSpPr>
        <p:pic>
          <p:nvPicPr>
            <p:cNvPr id="25609" name="Picture 7" descr="Back_Cover_white_01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56" t="73242"/>
            <a:stretch>
              <a:fillRect/>
            </a:stretch>
          </p:blipFill>
          <p:spPr bwMode="auto">
            <a:xfrm>
              <a:off x="7449047" y="6110500"/>
              <a:ext cx="2390613" cy="74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610" name="Straight Connector 3"/>
            <p:cNvCxnSpPr>
              <a:cxnSpLocks noChangeShapeType="1"/>
            </p:cNvCxnSpPr>
            <p:nvPr userDrawn="1"/>
          </p:nvCxnSpPr>
          <p:spPr bwMode="auto">
            <a:xfrm flipH="1">
              <a:off x="9837291" y="6131803"/>
              <a:ext cx="4739" cy="754628"/>
            </a:xfrm>
            <a:prstGeom prst="line">
              <a:avLst/>
            </a:prstGeom>
            <a:noFill/>
            <a:ln w="15875">
              <a:solidFill>
                <a:srgbClr val="EB838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-11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-11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-11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-110" charset="0"/>
          <a:ea typeface="ＭＳ Ｐゴシック" charset="-128"/>
          <a:cs typeface="ＭＳ Ｐゴシック" charset="-128"/>
        </a:defRPr>
      </a:lvl5pPr>
      <a:lvl6pPr marL="503704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-110" charset="0"/>
        </a:defRPr>
      </a:lvl6pPr>
      <a:lvl7pPr marL="100741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-110" charset="0"/>
        </a:defRPr>
      </a:lvl7pPr>
      <a:lvl8pPr marL="1511113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-110" charset="0"/>
        </a:defRPr>
      </a:lvl8pPr>
      <a:lvl9pPr marL="2014819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-110" charset="0"/>
        </a:defRPr>
      </a:lvl9pPr>
    </p:titleStyle>
    <p:bodyStyle>
      <a:lvl1pPr marL="376081" indent="-376081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65000"/>
        <a:buBlip>
          <a:blip r:embed="rId14"/>
        </a:buBlip>
        <a:defRPr sz="26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15637" indent="-312610" algn="l" rtl="0" eaLnBrk="0" fontAlgn="base" hangingPunct="0">
        <a:spcBef>
          <a:spcPct val="20000"/>
        </a:spcBef>
        <a:spcAft>
          <a:spcPct val="0"/>
        </a:spcAft>
        <a:buSzPct val="73000"/>
        <a:buFont typeface="Symbol" charset="0"/>
        <a:buBlip>
          <a:blip r:embed="rId15"/>
        </a:buBlip>
        <a:defRPr sz="2600">
          <a:solidFill>
            <a:schemeClr val="tx1"/>
          </a:solidFill>
          <a:latin typeface="+mn-lt"/>
          <a:ea typeface="ＭＳ Ｐゴシック" pitchFamily="-110" charset="-128"/>
        </a:defRPr>
      </a:lvl2pPr>
      <a:lvl3pPr marL="1256780" indent="-249135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6"/>
        </a:buBlip>
        <a:defRPr sz="22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3pPr>
      <a:lvl4pPr marL="1761394" indent="-249135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6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4pPr>
      <a:lvl5pPr marL="2264424" indent="-249135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6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770376" indent="-251852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6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3274081" indent="-251852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6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777786" indent="-251852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6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4281490" indent="-251852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6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704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410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113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4819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8525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230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5933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9638" algn="l" defTabSz="50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2"/>
          <p:cNvSpPr>
            <a:spLocks noChangeArrowheads="1"/>
          </p:cNvSpPr>
          <p:nvPr/>
        </p:nvSpPr>
        <p:spPr bwMode="auto">
          <a:xfrm>
            <a:off x="4738692" y="3452813"/>
            <a:ext cx="100806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91" tIns="48096" rIns="96191" bIns="48096">
            <a:spAutoFit/>
          </a:bodyPr>
          <a:lstStyle/>
          <a:p>
            <a:pPr algn="ctr" defTabSz="914021" eaLnBrk="0">
              <a:lnSpc>
                <a:spcPct val="100000"/>
              </a:lnSpc>
              <a:spcBef>
                <a:spcPct val="100000"/>
              </a:spcBef>
              <a:buClrTx/>
              <a:buSzTx/>
              <a:buFontTx/>
              <a:buChar char="•"/>
            </a:pPr>
            <a:endParaRPr lang="en-US" sz="1500" baseline="-25000">
              <a:solidFill>
                <a:srgbClr val="00000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0687"/>
            <a:ext cx="85693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96191" tIns="48096" rIns="96191" bIns="480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it-IT" dirty="0"/>
          </a:p>
        </p:txBody>
      </p:sp>
      <p:sp>
        <p:nvSpPr>
          <p:cNvPr id="1464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735139"/>
            <a:ext cx="85677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191" tIns="48096" rIns="96191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146437" name="Line 18"/>
          <p:cNvSpPr>
            <a:spLocks noChangeShapeType="1"/>
          </p:cNvSpPr>
          <p:nvPr/>
        </p:nvSpPr>
        <p:spPr bwMode="auto">
          <a:xfrm flipV="1">
            <a:off x="869950" y="1363663"/>
            <a:ext cx="840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6191" tIns="48096" rIns="96191" bIns="48096"/>
          <a:lstStyle/>
          <a:p>
            <a:endParaRPr lang="en-US"/>
          </a:p>
        </p:txBody>
      </p:sp>
      <p:sp>
        <p:nvSpPr>
          <p:cNvPr id="146438" name="Line 19"/>
          <p:cNvSpPr>
            <a:spLocks noChangeShapeType="1"/>
          </p:cNvSpPr>
          <p:nvPr/>
        </p:nvSpPr>
        <p:spPr bwMode="auto">
          <a:xfrm>
            <a:off x="779463" y="7027863"/>
            <a:ext cx="826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6191" tIns="48096" rIns="96191" bIns="48096"/>
          <a:lstStyle/>
          <a:p>
            <a:endParaRPr lang="en-US"/>
          </a:p>
        </p:txBody>
      </p:sp>
      <p:pic>
        <p:nvPicPr>
          <p:cNvPr id="146439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00" y="6640513"/>
            <a:ext cx="78105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80958"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61917"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442872"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923831"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marL="360213" indent="-3602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65000"/>
        <a:buBlip>
          <a:blip r:embed="rId14"/>
        </a:buBlip>
        <a:defRPr sz="29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0727" indent="-299910" algn="l" rtl="0" eaLnBrk="0" fontAlgn="base" hangingPunct="0">
        <a:spcBef>
          <a:spcPct val="20000"/>
        </a:spcBef>
        <a:spcAft>
          <a:spcPct val="0"/>
        </a:spcAft>
        <a:buSzPct val="73000"/>
        <a:buFont typeface="Symbol" charset="0"/>
        <a:buBlip>
          <a:blip r:embed="rId15"/>
        </a:buBlip>
        <a:defRPr sz="2500">
          <a:solidFill>
            <a:schemeClr val="tx1"/>
          </a:solidFill>
          <a:latin typeface="+mn-lt"/>
          <a:ea typeface="ＭＳ Ｐゴシック" charset="-128"/>
        </a:defRPr>
      </a:lvl2pPr>
      <a:lvl3pPr marL="1201240" indent="-239615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6"/>
        </a:buBlip>
        <a:defRPr sz="2100">
          <a:solidFill>
            <a:schemeClr val="tx1"/>
          </a:solidFill>
          <a:latin typeface="Times New Roman" charset="0"/>
          <a:ea typeface="ＭＳ Ｐゴシック" charset="-128"/>
        </a:defRPr>
      </a:lvl3pPr>
      <a:lvl4pPr marL="1682054" indent="-239615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5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162864" indent="-239615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5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645269" indent="-240480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5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3126224" indent="-240480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5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607184" indent="-240480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5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4088142" indent="-240480" algn="l" rtl="0" eaLnBrk="0" fontAlgn="base" hangingPunct="0">
        <a:spcBef>
          <a:spcPct val="20000"/>
        </a:spcBef>
        <a:spcAft>
          <a:spcPct val="0"/>
        </a:spcAft>
        <a:buSzPct val="73000"/>
        <a:buBlip>
          <a:blip r:embed="rId15"/>
        </a:buBlip>
        <a:defRPr sz="25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958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1917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2872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3831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4789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5746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6704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7662" algn="l" defTabSz="48095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75697" y="1798637"/>
            <a:ext cx="8532494" cy="1259946"/>
          </a:xfrm>
        </p:spPr>
        <p:txBody>
          <a:bodyPr/>
          <a:lstStyle/>
          <a:p>
            <a:pPr algn="ctr"/>
            <a:r>
              <a:rPr lang="en-US" sz="2800" dirty="0"/>
              <a:t>Advanced Natural Language</a:t>
            </a:r>
            <a:br>
              <a:rPr lang="en-US" sz="2800" dirty="0"/>
            </a:br>
            <a:r>
              <a:rPr lang="en-US" sz="2800" dirty="0"/>
              <a:t>Processing and Information</a:t>
            </a:r>
            <a:br>
              <a:rPr lang="en-US" sz="2800" dirty="0"/>
            </a:br>
            <a:r>
              <a:rPr lang="en-US" sz="2800" dirty="0"/>
              <a:t>Retrieval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849312" y="3551237"/>
            <a:ext cx="8532494" cy="125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96191" tIns="48096" rIns="96191" bIns="4809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80958"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</a:defRPr>
            </a:lvl6pPr>
            <a:lvl7pPr marL="961917"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</a:defRPr>
            </a:lvl7pPr>
            <a:lvl8pPr marL="1442872"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</a:defRPr>
            </a:lvl8pPr>
            <a:lvl9pPr marL="1923831" algn="l" rtl="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dirty="0" smtClean="0"/>
              <a:t>Answer </a:t>
            </a:r>
            <a:r>
              <a:rPr lang="en-US" dirty="0" smtClean="0"/>
              <a:t>sentence </a:t>
            </a:r>
            <a:r>
              <a:rPr lang="en-US" dirty="0" err="1" smtClean="0"/>
              <a:t>reranking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36192" y="5303837"/>
            <a:ext cx="7513194" cy="440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916" eaLnBrk="0">
              <a:buSzPct val="65000"/>
              <a:defRPr/>
            </a:pPr>
            <a:r>
              <a:rPr lang="en-US" sz="2400" dirty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Alessandro </a:t>
            </a:r>
            <a:r>
              <a:rPr lang="en-US" sz="2400" dirty="0" err="1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Moschitti</a:t>
            </a:r>
            <a:r>
              <a:rPr lang="en-US" sz="2400" dirty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, </a:t>
            </a:r>
            <a:r>
              <a:rPr lang="en-US" sz="2400" dirty="0" smtClean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Kateryna </a:t>
            </a:r>
            <a:r>
              <a:rPr lang="en-US" sz="2400" dirty="0" err="1" smtClean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Tymoshenko</a:t>
            </a:r>
            <a:r>
              <a:rPr lang="en-US" sz="2400" dirty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, </a:t>
            </a:r>
            <a:r>
              <a:rPr lang="en-US" sz="2400" dirty="0" smtClean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Antonio </a:t>
            </a:r>
            <a:r>
              <a:rPr lang="en-US" sz="2400" dirty="0" err="1" smtClean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Uva</a:t>
            </a:r>
            <a:endParaRPr lang="en-US" sz="2400" dirty="0">
              <a:ln w="9525"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9312" y="5696505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916" eaLnBrk="0">
              <a:lnSpc>
                <a:spcPct val="100000"/>
              </a:lnSpc>
              <a:buSzPct val="65000"/>
              <a:defRPr/>
            </a:pPr>
            <a:r>
              <a:rPr lang="en-US" dirty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Email: </a:t>
            </a:r>
            <a:r>
              <a:rPr lang="en-US" dirty="0" err="1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moschitti@disi.unitn.it</a:t>
            </a:r>
            <a:r>
              <a:rPr lang="en-US" dirty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k.tymoshenko</a:t>
            </a:r>
            <a:r>
              <a:rPr lang="en-US" dirty="0" err="1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@</a:t>
            </a:r>
            <a:r>
              <a:rPr lang="en-US" dirty="0" err="1" smtClean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gmail.com</a:t>
            </a:r>
            <a:r>
              <a:rPr lang="en-US" dirty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, auva87@</a:t>
            </a:r>
            <a:r>
              <a:rPr lang="en-US" dirty="0" smtClean="0">
                <a:ln w="9525">
                  <a:noFill/>
                </a:ln>
                <a:solidFill>
                  <a:srgbClr val="00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Times New Roman"/>
                <a:cs typeface="Times New Roman"/>
              </a:rPr>
              <a:t>gmail.com</a:t>
            </a:r>
            <a:endParaRPr lang="en-US" dirty="0">
              <a:ln w="9525">
                <a:noFill/>
              </a:ln>
              <a:solidFill>
                <a:srgbClr val="000000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88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Development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4512" y="2027237"/>
            <a:ext cx="9448800" cy="1297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Courier"/>
                <a:cs typeface="Courier"/>
              </a:rPr>
              <a:t>java </a:t>
            </a:r>
            <a:r>
              <a:rPr lang="en-US" sz="1400" dirty="0">
                <a:latin typeface="Courier"/>
                <a:cs typeface="Courier"/>
              </a:rPr>
              <a:t>-Xmx5G -Xss512m -</a:t>
            </a:r>
            <a:r>
              <a:rPr lang="en-US" sz="1400" dirty="0" err="1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>
                <a:latin typeface="Courier"/>
                <a:cs typeface="Courier"/>
              </a:rPr>
              <a:t>logback.xml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 err="1" smtClean="0">
                <a:latin typeface="Courier"/>
                <a:cs typeface="Courier"/>
              </a:rPr>
              <a:t>-</a:t>
            </a:r>
            <a:r>
              <a:rPr lang="en-US" sz="1400" b="1" dirty="0" err="1" smtClean="0">
                <a:latin typeface="Courier"/>
                <a:cs typeface="Courier"/>
              </a:rPr>
              <a:t>dev</a:t>
            </a:r>
            <a:r>
              <a:rPr lang="en-US" sz="1400" dirty="0" err="1" smtClean="0">
                <a:latin typeface="Courier"/>
                <a:cs typeface="Courier"/>
              </a:rPr>
              <a:t>.questions.txt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 err="1" smtClean="0">
                <a:latin typeface="Courier"/>
                <a:cs typeface="Courier"/>
              </a:rPr>
              <a:t>-</a:t>
            </a:r>
            <a:r>
              <a:rPr lang="en-US" sz="1400" b="1" dirty="0" err="1" smtClean="0">
                <a:latin typeface="Courier"/>
                <a:cs typeface="Courier"/>
              </a:rPr>
              <a:t>dev</a:t>
            </a:r>
            <a:r>
              <a:rPr lang="en-US" sz="1400" dirty="0" err="1" smtClean="0">
                <a:latin typeface="Courier"/>
                <a:cs typeface="Courier"/>
              </a:rPr>
              <a:t>.tsv.resultset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1000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-mode </a:t>
            </a:r>
            <a:r>
              <a:rPr lang="en-US" sz="1400" b="1" dirty="0" smtClean="0">
                <a:latin typeface="Courier"/>
                <a:cs typeface="Courier"/>
              </a:rPr>
              <a:t>test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it.unitn.nlpir.experiment.fqa.CHExperiment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original.config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312" y="1646237"/>
            <a:ext cx="1531451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Full </a:t>
            </a:r>
            <a:r>
              <a:rPr lang="en-US" b="1" dirty="0" err="1" smtClean="0"/>
              <a:t>dev</a:t>
            </a:r>
            <a:r>
              <a:rPr lang="en-US" b="1" dirty="0" smtClean="0"/>
              <a:t> set: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44512" y="4389437"/>
            <a:ext cx="3771473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To to test on a subset of </a:t>
            </a:r>
            <a:r>
              <a:rPr lang="en-US" b="1" dirty="0" err="1" smtClean="0"/>
              <a:t>dev</a:t>
            </a:r>
            <a:r>
              <a:rPr lang="en-US" b="1" dirty="0" smtClean="0"/>
              <a:t> set: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68312" y="4846637"/>
            <a:ext cx="9448800" cy="1574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latin typeface="Courier"/>
                <a:cs typeface="Courier"/>
              </a:rPr>
              <a:t>head </a:t>
            </a:r>
            <a:r>
              <a:rPr lang="en-US" sz="1400" dirty="0" smtClean="0">
                <a:latin typeface="Courier"/>
                <a:cs typeface="Courier"/>
              </a:rPr>
              <a:t>-50 data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 err="1" smtClean="0">
                <a:latin typeface="Courier"/>
                <a:cs typeface="Courier"/>
              </a:rPr>
              <a:t>-dev.questions.txt</a:t>
            </a:r>
            <a:r>
              <a:rPr lang="en-US" sz="1400" dirty="0" smtClean="0">
                <a:latin typeface="Courier"/>
                <a:cs typeface="Courier"/>
              </a:rPr>
              <a:t> &gt; </a:t>
            </a:r>
            <a:r>
              <a:rPr lang="en-US" sz="1400" b="1" dirty="0">
                <a:latin typeface="Courier"/>
                <a:cs typeface="Courier"/>
              </a:rPr>
              <a:t>data/</a:t>
            </a:r>
            <a:r>
              <a:rPr lang="en-US" sz="1400" b="1" dirty="0" err="1">
                <a:latin typeface="Courier"/>
                <a:cs typeface="Courier"/>
              </a:rPr>
              <a:t>wikiQA</a:t>
            </a:r>
            <a:r>
              <a:rPr lang="en-US" sz="1400" b="1" dirty="0" smtClean="0">
                <a:latin typeface="Courier"/>
                <a:cs typeface="Courier"/>
              </a:rPr>
              <a:t>/dev50.questions.txt </a:t>
            </a:r>
            <a:endParaRPr lang="en-US" sz="1400" b="1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java -Xmx5G -Xss512m -</a:t>
            </a:r>
            <a:r>
              <a:rPr lang="en-US" sz="1400" dirty="0" err="1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>
                <a:latin typeface="Courier"/>
                <a:cs typeface="Courier"/>
              </a:rPr>
              <a:t>logback.xml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data/</a:t>
            </a:r>
            <a:r>
              <a:rPr lang="en-US" sz="1400" b="1" dirty="0" err="1">
                <a:latin typeface="Courier"/>
                <a:cs typeface="Courier"/>
              </a:rPr>
              <a:t>wikiQA</a:t>
            </a:r>
            <a:r>
              <a:rPr lang="en-US" sz="1400" b="1" dirty="0">
                <a:latin typeface="Courier"/>
                <a:cs typeface="Courier"/>
              </a:rPr>
              <a:t>/dev50.questions.txt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</a:t>
            </a:r>
            <a:r>
              <a:rPr lang="en-US" sz="1400" b="1" dirty="0" err="1">
                <a:latin typeface="Courier"/>
                <a:cs typeface="Courier"/>
              </a:rPr>
              <a:t>dev</a:t>
            </a:r>
            <a:r>
              <a:rPr lang="en-US" sz="1400" dirty="0" err="1">
                <a:latin typeface="Courier"/>
                <a:cs typeface="Courier"/>
              </a:rPr>
              <a:t>.tsv.resultset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1000</a:t>
            </a:r>
            <a:r>
              <a:rPr lang="en-US" sz="1400" dirty="0">
                <a:latin typeface="Courier"/>
                <a:cs typeface="Courier"/>
              </a:rPr>
              <a:t> -mode </a:t>
            </a:r>
            <a:r>
              <a:rPr lang="en-US" sz="1400" b="1" dirty="0">
                <a:latin typeface="Courier"/>
                <a:cs typeface="Courier"/>
              </a:rPr>
              <a:t>test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it.unitn.nlpir.experiment.fqa.CHExperiment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original.config</a:t>
            </a:r>
            <a:r>
              <a:rPr lang="en-US" sz="1400" dirty="0">
                <a:latin typeface="Courier"/>
                <a:cs typeface="Courier"/>
              </a:rPr>
              <a:t>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0712" y="6751637"/>
            <a:ext cx="6141112" cy="610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OUTPUT is in data</a:t>
            </a:r>
            <a:r>
              <a:rPr lang="en-US" dirty="0">
                <a:latin typeface="Courier"/>
                <a:cs typeface="Courier"/>
              </a:rPr>
              <a:t>/examples/</a:t>
            </a:r>
            <a:r>
              <a:rPr lang="en-US" dirty="0" err="1" smtClean="0">
                <a:latin typeface="Courier"/>
                <a:cs typeface="Courier"/>
              </a:rPr>
              <a:t>wikiqa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svm.test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data/examples/</a:t>
            </a:r>
            <a:r>
              <a:rPr lang="en-US" dirty="0" err="1">
                <a:latin typeface="Courier"/>
                <a:cs typeface="Courier"/>
              </a:rPr>
              <a:t>wikiqa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svm.test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1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If question classification does not work: backup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39712" y="2255837"/>
            <a:ext cx="9448800" cy="1297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latin typeface="Courier"/>
                <a:cs typeface="Courier"/>
              </a:rPr>
              <a:t>java </a:t>
            </a:r>
            <a:r>
              <a:rPr lang="en-US" sz="1400" dirty="0">
                <a:latin typeface="Courier"/>
                <a:cs typeface="Courier"/>
              </a:rPr>
              <a:t>-Xmx5G -Xss512m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 err="1" smtClean="0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 smtClean="0">
                <a:latin typeface="Courier"/>
                <a:cs typeface="Courier"/>
              </a:rPr>
              <a:t>logback.xml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b="1" dirty="0" smtClean="0">
                <a:latin typeface="Courier"/>
                <a:cs typeface="Courier"/>
              </a:rPr>
              <a:t>train300</a:t>
            </a:r>
            <a:r>
              <a:rPr lang="en-US" sz="1400" b="1" dirty="0">
                <a:latin typeface="Courier"/>
                <a:cs typeface="Courier"/>
              </a:rPr>
              <a:t>.questions.txt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WikiQA-train.tsv.resultset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10 -mode train 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 err="1" smtClean="0">
                <a:latin typeface="Courier"/>
                <a:cs typeface="Courier"/>
              </a:rPr>
              <a:t>it.unitn.nlpir.experiment.fqa.nofocqc.CHExperiment</a:t>
            </a:r>
            <a:r>
              <a:rPr lang="en-US" sz="1400" b="1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 err="1" smtClean="0">
                <a:latin typeface="Courier"/>
                <a:cs typeface="Courier"/>
              </a:rPr>
              <a:t>nofrel.config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312" y="1646237"/>
            <a:ext cx="813143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Train: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63512" y="4465637"/>
            <a:ext cx="9448800" cy="1297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java -Xmx5G -Xss512m -</a:t>
            </a:r>
            <a:r>
              <a:rPr lang="en-US" sz="1400" dirty="0" err="1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>
                <a:latin typeface="Courier"/>
                <a:cs typeface="Courier"/>
              </a:rPr>
              <a:t>logback.xml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data/</a:t>
            </a:r>
            <a:r>
              <a:rPr lang="en-US" sz="1400" b="1" dirty="0" err="1">
                <a:latin typeface="Courier"/>
                <a:cs typeface="Courier"/>
              </a:rPr>
              <a:t>wikiQA</a:t>
            </a:r>
            <a:r>
              <a:rPr lang="en-US" sz="1400" b="1" dirty="0">
                <a:latin typeface="Courier"/>
                <a:cs typeface="Courier"/>
              </a:rPr>
              <a:t>/dev50.questions.txt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</a:t>
            </a:r>
            <a:r>
              <a:rPr lang="en-US" sz="1400" b="1" dirty="0" err="1">
                <a:latin typeface="Courier"/>
                <a:cs typeface="Courier"/>
              </a:rPr>
              <a:t>dev</a:t>
            </a:r>
            <a:r>
              <a:rPr lang="en-US" sz="1400" dirty="0" err="1">
                <a:latin typeface="Courier"/>
                <a:cs typeface="Courier"/>
              </a:rPr>
              <a:t>.tsv.resultset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1000</a:t>
            </a:r>
            <a:r>
              <a:rPr lang="en-US" sz="1400" dirty="0">
                <a:latin typeface="Courier"/>
                <a:cs typeface="Courier"/>
              </a:rPr>
              <a:t> -mode </a:t>
            </a:r>
            <a:r>
              <a:rPr lang="en-US" sz="1400" b="1" dirty="0">
                <a:latin typeface="Courier"/>
                <a:cs typeface="Courier"/>
              </a:rPr>
              <a:t>test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 err="1" smtClean="0">
                <a:latin typeface="Courier"/>
                <a:cs typeface="Courier"/>
              </a:rPr>
              <a:t>it.unitn.nlpir.experiment.fqa.nofocqc.CHExperiment</a:t>
            </a:r>
            <a:r>
              <a:rPr lang="en-US" sz="1400" b="1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nofrel.config</a:t>
            </a:r>
            <a:r>
              <a:rPr lang="en-US" sz="1400" dirty="0">
                <a:latin typeface="Courier"/>
                <a:cs typeface="Courier"/>
              </a:rPr>
              <a:t> 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112" y="3856037"/>
            <a:ext cx="719029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Test: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059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and test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712" y="2027237"/>
            <a:ext cx="9448800" cy="849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cd tools/SVM-Light-1.5-rer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make clean; make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cd ../..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912" y="1570037"/>
            <a:ext cx="1736022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Build the tool: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39712" y="3703637"/>
            <a:ext cx="9448800" cy="6959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tools/SVM-Light-1.5-rer/</a:t>
            </a:r>
            <a:r>
              <a:rPr lang="en-US" sz="1400" dirty="0" err="1">
                <a:latin typeface="Courier"/>
                <a:cs typeface="Courier"/>
              </a:rPr>
              <a:t>svm_learn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t 5 -F 3 -C + -m 5000 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svm.train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-baselinefeats.model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>
                <a:latin typeface="Courier"/>
                <a:cs typeface="Courier"/>
              </a:rPr>
              <a:t>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-baselinefeats.pred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912" y="3246437"/>
            <a:ext cx="1762284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Train and test: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39712" y="4694237"/>
            <a:ext cx="9448800" cy="495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tools/SVM-Light-1.5-rer/</a:t>
            </a:r>
            <a:r>
              <a:rPr lang="en-US" sz="1400" dirty="0" err="1" smtClean="0">
                <a:latin typeface="Courier"/>
                <a:cs typeface="Courier"/>
              </a:rPr>
              <a:t>svm_classify</a:t>
            </a:r>
            <a:r>
              <a:rPr lang="en-US" sz="1400" dirty="0" smtClean="0">
                <a:latin typeface="Courier"/>
                <a:cs typeface="Courier"/>
              </a:rPr>
              <a:t> data</a:t>
            </a:r>
            <a:r>
              <a:rPr lang="en-US" sz="1400" dirty="0">
                <a:latin typeface="Courier"/>
                <a:cs typeface="Courier"/>
              </a:rPr>
              <a:t>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 smtClean="0">
                <a:latin typeface="Courier"/>
                <a:cs typeface="Courier"/>
              </a:rPr>
              <a:t>svm.test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-baselinefeats.model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>
                <a:latin typeface="Courier"/>
                <a:cs typeface="Courier"/>
              </a:rPr>
              <a:t>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-baselinefeats.pred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112" y="5456237"/>
            <a:ext cx="1211014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Evaluate: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39712" y="5913437"/>
            <a:ext cx="9448800" cy="495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python scripts/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ev.py</a:t>
            </a:r>
            <a:r>
              <a:rPr lang="en-US" sz="1400" dirty="0">
                <a:latin typeface="Courier"/>
                <a:cs typeface="Courier"/>
              </a:rPr>
              <a:t> --</a:t>
            </a:r>
            <a:r>
              <a:rPr lang="en-US" sz="1400" dirty="0" err="1">
                <a:latin typeface="Courier"/>
                <a:cs typeface="Courier"/>
              </a:rPr>
              <a:t>ignore_noanswer</a:t>
            </a:r>
            <a:r>
              <a:rPr lang="en-US" sz="1400" dirty="0">
                <a:latin typeface="Courier"/>
                <a:cs typeface="Courier"/>
              </a:rPr>
              <a:t> --</a:t>
            </a:r>
            <a:r>
              <a:rPr lang="en-US" sz="1400" dirty="0" err="1">
                <a:latin typeface="Courier"/>
                <a:cs typeface="Courier"/>
              </a:rPr>
              <a:t>ignore_allanswer</a:t>
            </a:r>
            <a:r>
              <a:rPr lang="en-US" sz="1400" dirty="0">
                <a:latin typeface="Courier"/>
                <a:cs typeface="Courier"/>
              </a:rPr>
              <a:t> -t 1000 data</a:t>
            </a:r>
            <a:r>
              <a:rPr lang="en-US" sz="1400" dirty="0" smtClean="0">
                <a:latin typeface="Courier"/>
                <a:cs typeface="Courier"/>
              </a:rPr>
              <a:t>/examples/</a:t>
            </a:r>
            <a:r>
              <a:rPr lang="en-US" sz="1400" dirty="0" err="1" smtClean="0">
                <a:latin typeface="Courier"/>
                <a:cs typeface="Courier"/>
              </a:rPr>
              <a:t>wikiQA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 err="1" smtClean="0">
                <a:latin typeface="Courier"/>
                <a:cs typeface="Courier"/>
              </a:rPr>
              <a:t>svm.relevancy</a:t>
            </a:r>
            <a:r>
              <a:rPr lang="en-US" sz="1400" dirty="0" smtClean="0">
                <a:latin typeface="Courier"/>
                <a:cs typeface="Courier"/>
              </a:rPr>
              <a:t> data</a:t>
            </a:r>
            <a:r>
              <a:rPr lang="en-US" sz="1400" dirty="0">
                <a:latin typeface="Courier"/>
                <a:cs typeface="Courier"/>
              </a:rPr>
              <a:t>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-baselinefeats.pred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0188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and test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712" y="2027237"/>
            <a:ext cx="9448800" cy="8498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cd tools/SVM-Light-1.5-rer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make clean; make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cd ../..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912" y="1570037"/>
            <a:ext cx="1736022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Build the tool: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39712" y="3703637"/>
            <a:ext cx="9448800" cy="6959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tools/SVM-Light-1.5-rer/</a:t>
            </a:r>
            <a:r>
              <a:rPr lang="en-US" sz="1400" dirty="0" err="1">
                <a:latin typeface="Courier"/>
                <a:cs typeface="Courier"/>
              </a:rPr>
              <a:t>svm_learn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t 5 -F 3 -C + -m 5000 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svm.train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-baselinefeats.model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>
                <a:latin typeface="Courier"/>
                <a:cs typeface="Courier"/>
              </a:rPr>
              <a:t>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-baselinefeats.pred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912" y="3246437"/>
            <a:ext cx="1762284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Train and test: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39712" y="4694237"/>
            <a:ext cx="9448800" cy="495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tools/SVM-Light-1.5-rer/</a:t>
            </a:r>
            <a:r>
              <a:rPr lang="en-US" sz="1400" dirty="0" err="1" smtClean="0">
                <a:latin typeface="Courier"/>
                <a:cs typeface="Courier"/>
              </a:rPr>
              <a:t>svm_classify</a:t>
            </a:r>
            <a:r>
              <a:rPr lang="en-US" sz="1400" dirty="0" smtClean="0">
                <a:latin typeface="Courier"/>
                <a:cs typeface="Courier"/>
              </a:rPr>
              <a:t> data</a:t>
            </a:r>
            <a:r>
              <a:rPr lang="en-US" sz="1400" dirty="0">
                <a:latin typeface="Courier"/>
                <a:cs typeface="Courier"/>
              </a:rPr>
              <a:t>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 smtClean="0">
                <a:latin typeface="Courier"/>
                <a:cs typeface="Courier"/>
              </a:rPr>
              <a:t>svm.test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-baselinefeats.model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>
                <a:latin typeface="Courier"/>
                <a:cs typeface="Courier"/>
              </a:rPr>
              <a:t>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-baselinefeats.pred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112" y="5456237"/>
            <a:ext cx="1211014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Evaluate: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39712" y="5913437"/>
            <a:ext cx="9448800" cy="495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python scripts/</a:t>
            </a:r>
            <a:r>
              <a:rPr lang="en-US" sz="1400" dirty="0" err="1">
                <a:latin typeface="Courier"/>
                <a:cs typeface="Courier"/>
              </a:rPr>
              <a:t>eval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ev.py</a:t>
            </a:r>
            <a:r>
              <a:rPr lang="en-US" sz="1400" dirty="0">
                <a:latin typeface="Courier"/>
                <a:cs typeface="Courier"/>
              </a:rPr>
              <a:t> --</a:t>
            </a:r>
            <a:r>
              <a:rPr lang="en-US" sz="1400" dirty="0" err="1">
                <a:latin typeface="Courier"/>
                <a:cs typeface="Courier"/>
              </a:rPr>
              <a:t>ignore_noanswer</a:t>
            </a:r>
            <a:r>
              <a:rPr lang="en-US" sz="1400" dirty="0">
                <a:latin typeface="Courier"/>
                <a:cs typeface="Courier"/>
              </a:rPr>
              <a:t> --</a:t>
            </a:r>
            <a:r>
              <a:rPr lang="en-US" sz="1400" dirty="0" err="1">
                <a:latin typeface="Courier"/>
                <a:cs typeface="Courier"/>
              </a:rPr>
              <a:t>ignore_allanswer</a:t>
            </a:r>
            <a:r>
              <a:rPr lang="en-US" sz="1400" dirty="0">
                <a:latin typeface="Courier"/>
                <a:cs typeface="Courier"/>
              </a:rPr>
              <a:t> -t 1000 data</a:t>
            </a:r>
            <a:r>
              <a:rPr lang="en-US" sz="1400" dirty="0" smtClean="0">
                <a:latin typeface="Courier"/>
                <a:cs typeface="Courier"/>
              </a:rPr>
              <a:t>/examples/</a:t>
            </a:r>
            <a:r>
              <a:rPr lang="en-US" sz="1400" dirty="0" err="1" smtClean="0">
                <a:latin typeface="Courier"/>
                <a:cs typeface="Courier"/>
              </a:rPr>
              <a:t>wikiQA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 err="1" smtClean="0">
                <a:latin typeface="Courier"/>
                <a:cs typeface="Courier"/>
              </a:rPr>
              <a:t>svm.relevancy</a:t>
            </a:r>
            <a:r>
              <a:rPr lang="en-US" sz="1400" dirty="0" smtClean="0">
                <a:latin typeface="Courier"/>
                <a:cs typeface="Courier"/>
              </a:rPr>
              <a:t> data</a:t>
            </a:r>
            <a:r>
              <a:rPr lang="en-US" sz="1400" dirty="0">
                <a:latin typeface="Courier"/>
                <a:cs typeface="Courier"/>
              </a:rPr>
              <a:t>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wikiqa-ch</a:t>
            </a:r>
            <a:r>
              <a:rPr lang="en-US" sz="1400" dirty="0" err="1" smtClean="0">
                <a:latin typeface="Courier"/>
                <a:cs typeface="Courier"/>
              </a:rPr>
              <a:t>-baselinefeats.pred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2" name="Oval Callout 11"/>
          <p:cNvSpPr/>
          <p:nvPr/>
        </p:nvSpPr>
        <p:spPr bwMode="auto">
          <a:xfrm>
            <a:off x="3668712" y="2408237"/>
            <a:ext cx="1611312" cy="533400"/>
          </a:xfrm>
          <a:prstGeom prst="wedgeEllipseCallout">
            <a:avLst>
              <a:gd name="adj1" fmla="val 10567"/>
              <a:gd name="adj2" fmla="val 176881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PTK kernel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506912" y="3703637"/>
            <a:ext cx="457200" cy="3048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40312" y="3703637"/>
            <a:ext cx="457200" cy="3048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Callout 13"/>
          <p:cNvSpPr/>
          <p:nvPr/>
        </p:nvSpPr>
        <p:spPr bwMode="auto">
          <a:xfrm>
            <a:off x="5421312" y="1646237"/>
            <a:ext cx="2438400" cy="1371600"/>
          </a:xfrm>
          <a:prstGeom prst="wedgeEllipseCallout">
            <a:avLst>
              <a:gd name="adj1" fmla="val -55131"/>
              <a:gd name="adj2" fmla="val 100065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Use both trees and vectors.</a:t>
            </a:r>
            <a:endParaRPr lang="en-US" sz="1400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Try also –C T (trees) and –C V (vectors0</a:t>
            </a:r>
          </a:p>
        </p:txBody>
      </p:sp>
    </p:spTree>
    <p:extLst>
      <p:ext uri="{BB962C8B-B14F-4D97-AF65-F5344CB8AC3E}">
        <p14:creationId xmlns:p14="http://schemas.microsoft.com/office/powerpoint/2010/main" val="248666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</a:p>
          <a:p>
            <a:pPr lvl="1"/>
            <a:r>
              <a:rPr lang="en-US" b="1" u="sng" dirty="0"/>
              <a:t>https://</a:t>
            </a:r>
            <a:r>
              <a:rPr lang="en-US" b="1" u="sng" dirty="0" err="1"/>
              <a:t>github.com</a:t>
            </a:r>
            <a:r>
              <a:rPr lang="en-US" b="1" u="sng" dirty="0"/>
              <a:t>/</a:t>
            </a:r>
            <a:r>
              <a:rPr lang="en-US" b="1" u="sng" dirty="0" err="1"/>
              <a:t>iKernels</a:t>
            </a:r>
            <a:r>
              <a:rPr lang="en-US" b="1" u="sng" dirty="0"/>
              <a:t>/</a:t>
            </a:r>
            <a:r>
              <a:rPr lang="en-US" b="1" u="sng" dirty="0" err="1" smtClean="0"/>
              <a:t>RelTextRank</a:t>
            </a:r>
            <a:endParaRPr lang="en-US" b="1" u="sng" dirty="0" smtClean="0"/>
          </a:p>
          <a:p>
            <a:pPr lvl="1"/>
            <a:r>
              <a:rPr lang="en-US" dirty="0"/>
              <a:t>y</a:t>
            </a:r>
            <a:r>
              <a:rPr lang="en-US" dirty="0" smtClean="0"/>
              <a:t>ou may find the installation instructions there</a:t>
            </a:r>
          </a:p>
          <a:p>
            <a:pPr lvl="1"/>
            <a:r>
              <a:rPr lang="en-US" dirty="0" smtClean="0"/>
              <a:t>We are going to run a simple end-to-end example</a:t>
            </a:r>
          </a:p>
          <a:p>
            <a:pPr lvl="2"/>
            <a:r>
              <a:rPr lang="en-US" b="1" dirty="0" smtClean="0"/>
              <a:t>No need to try to install anything related to DKPRO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will build shallow structures with the relational </a:t>
            </a:r>
            <a:r>
              <a:rPr lang="en-US" dirty="0" smtClean="0"/>
              <a:t>links for the </a:t>
            </a:r>
            <a:r>
              <a:rPr lang="en-US" dirty="0" err="1" smtClean="0"/>
              <a:t>WikiQA</a:t>
            </a:r>
            <a:r>
              <a:rPr lang="en-US" dirty="0" smtClean="0"/>
              <a:t> corpus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100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WikiQA</a:t>
            </a:r>
            <a:r>
              <a:rPr lang="en-US" dirty="0" smtClean="0"/>
              <a:t>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corpus from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www.microsoft.com</a:t>
            </a:r>
            <a:r>
              <a:rPr lang="en-US" dirty="0"/>
              <a:t>/en-us/download/</a:t>
            </a:r>
            <a:r>
              <a:rPr lang="en-US" dirty="0" err="1"/>
              <a:t>details.aspx?id</a:t>
            </a:r>
            <a:r>
              <a:rPr lang="en-US" dirty="0"/>
              <a:t>=</a:t>
            </a:r>
            <a:r>
              <a:rPr lang="en-US" dirty="0" smtClean="0"/>
              <a:t>52419</a:t>
            </a:r>
          </a:p>
          <a:p>
            <a:r>
              <a:rPr lang="en-US" dirty="0" smtClean="0"/>
              <a:t>In the root of </a:t>
            </a:r>
            <a:r>
              <a:rPr lang="en-US" dirty="0" err="1" smtClean="0"/>
              <a:t>RelText</a:t>
            </a:r>
            <a:r>
              <a:rPr lang="en-US" dirty="0" err="1" smtClean="0"/>
              <a:t>Rank</a:t>
            </a:r>
            <a:r>
              <a:rPr lang="en-US" dirty="0" smtClean="0"/>
              <a:t> do the following</a:t>
            </a:r>
          </a:p>
          <a:p>
            <a:pPr lvl="1"/>
            <a:r>
              <a:rPr lang="en-US" dirty="0" smtClean="0"/>
              <a:t>The command below converts the corpus in a format employed by the pipeline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8312" y="4846637"/>
            <a:ext cx="9448800" cy="20055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export </a:t>
            </a:r>
            <a:r>
              <a:rPr lang="en-US" sz="1400" dirty="0" err="1">
                <a:latin typeface="Courier"/>
                <a:cs typeface="Courier"/>
              </a:rPr>
              <a:t>wikiqa_location</a:t>
            </a:r>
            <a:r>
              <a:rPr lang="en-US" sz="1400" dirty="0">
                <a:latin typeface="Courier"/>
                <a:cs typeface="Courier"/>
              </a:rPr>
              <a:t>=&lt;folder to which you unpacked the 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distribution&gt;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"/>
                <a:cs typeface="Courier"/>
              </a:rPr>
              <a:t>mkdir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endParaRPr lang="en-US" sz="1400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python scripts/converters/</a:t>
            </a:r>
            <a:r>
              <a:rPr lang="en-US" sz="1400" dirty="0" err="1">
                <a:latin typeface="Courier"/>
                <a:cs typeface="Courier"/>
              </a:rPr>
              <a:t>wikiqa_convert.py</a:t>
            </a:r>
            <a:r>
              <a:rPr lang="en-US" sz="1400" dirty="0">
                <a:latin typeface="Courier"/>
                <a:cs typeface="Courier"/>
              </a:rPr>
              <a:t> ${</a:t>
            </a:r>
            <a:r>
              <a:rPr lang="en-US" sz="1400" dirty="0" err="1">
                <a:latin typeface="Courier"/>
                <a:cs typeface="Courier"/>
              </a:rPr>
              <a:t>wikiqa_location</a:t>
            </a:r>
            <a:r>
              <a:rPr lang="en-US" sz="1400" dirty="0">
                <a:latin typeface="Courier"/>
                <a:cs typeface="Courier"/>
              </a:rPr>
              <a:t>}/</a:t>
            </a:r>
            <a:r>
              <a:rPr lang="en-US" sz="1400" dirty="0" err="1">
                <a:latin typeface="Courier"/>
                <a:cs typeface="Courier"/>
              </a:rPr>
              <a:t>WikiQA-train.tsv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WikiQA-train.questions.txt</a:t>
            </a:r>
            <a:r>
              <a:rPr lang="en-US" sz="1400" dirty="0">
                <a:latin typeface="Courier"/>
                <a:cs typeface="Courier"/>
              </a:rPr>
              <a:t> 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WikiQA-train.tsv.resultset</a:t>
            </a:r>
            <a:endParaRPr lang="en-US" sz="1400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python scripts/converters/</a:t>
            </a:r>
            <a:r>
              <a:rPr lang="en-US" sz="1400" dirty="0" err="1">
                <a:latin typeface="Courier"/>
                <a:cs typeface="Courier"/>
              </a:rPr>
              <a:t>wikiqa_convert.py</a:t>
            </a:r>
            <a:r>
              <a:rPr lang="en-US" sz="1400" dirty="0">
                <a:latin typeface="Courier"/>
                <a:cs typeface="Courier"/>
              </a:rPr>
              <a:t> ${</a:t>
            </a:r>
            <a:r>
              <a:rPr lang="en-US" sz="1400" dirty="0" err="1">
                <a:latin typeface="Courier"/>
                <a:cs typeface="Courier"/>
              </a:rPr>
              <a:t>wikiqa_location</a:t>
            </a:r>
            <a:r>
              <a:rPr lang="en-US" sz="1400" dirty="0">
                <a:latin typeface="Courier"/>
                <a:cs typeface="Courier"/>
              </a:rPr>
              <a:t>}/</a:t>
            </a:r>
            <a:r>
              <a:rPr lang="en-US" sz="1400" dirty="0" err="1">
                <a:latin typeface="Courier"/>
                <a:cs typeface="Courier"/>
              </a:rPr>
              <a:t>WikiQA-test.tsv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WikiQA-test.questions.txt</a:t>
            </a:r>
            <a:r>
              <a:rPr lang="en-US" sz="1400" dirty="0">
                <a:latin typeface="Courier"/>
                <a:cs typeface="Courier"/>
              </a:rPr>
              <a:t> 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WikiQA-test.tsv.resultset</a:t>
            </a:r>
            <a:endParaRPr lang="en-US" sz="1400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python scripts/converters/</a:t>
            </a:r>
            <a:r>
              <a:rPr lang="en-US" sz="1400" dirty="0" err="1">
                <a:latin typeface="Courier"/>
                <a:cs typeface="Courier"/>
              </a:rPr>
              <a:t>wikiqa_convert.py</a:t>
            </a:r>
            <a:r>
              <a:rPr lang="en-US" sz="1400" dirty="0">
                <a:latin typeface="Courier"/>
                <a:cs typeface="Courier"/>
              </a:rPr>
              <a:t> ${</a:t>
            </a:r>
            <a:r>
              <a:rPr lang="en-US" sz="1400" dirty="0" err="1">
                <a:latin typeface="Courier"/>
                <a:cs typeface="Courier"/>
              </a:rPr>
              <a:t>wikiqa_location</a:t>
            </a:r>
            <a:r>
              <a:rPr lang="en-US" sz="1400" dirty="0">
                <a:latin typeface="Courier"/>
                <a:cs typeface="Courier"/>
              </a:rPr>
              <a:t>}/</a:t>
            </a:r>
            <a:r>
              <a:rPr lang="en-US" sz="1400" dirty="0" err="1">
                <a:latin typeface="Courier"/>
                <a:cs typeface="Courier"/>
              </a:rPr>
              <a:t>WikiQA-dev.tsv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WikiQA-dev.questions.txt</a:t>
            </a:r>
            <a:r>
              <a:rPr lang="en-US" sz="1400" dirty="0">
                <a:latin typeface="Courier"/>
                <a:cs typeface="Courier"/>
              </a:rPr>
              <a:t> 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WikiQA-dev.tsv.resultset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0724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format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246437"/>
            <a:ext cx="4800600" cy="2769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Q1</a:t>
            </a:r>
            <a:r>
              <a:rPr lang="en-US" sz="1600" dirty="0">
                <a:latin typeface="Courier"/>
                <a:cs typeface="Courier"/>
              </a:rPr>
              <a:t> how are glacier caves formed?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Q2</a:t>
            </a:r>
            <a:r>
              <a:rPr lang="en-US" sz="1600" dirty="0">
                <a:latin typeface="Courier"/>
                <a:cs typeface="Courier"/>
              </a:rPr>
              <a:t> How are the directions of the velocity and force vectors related in a circular motion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Q5</a:t>
            </a:r>
            <a:r>
              <a:rPr lang="en-US" sz="1600" dirty="0">
                <a:latin typeface="Courier"/>
                <a:cs typeface="Courier"/>
              </a:rPr>
              <a:t> how did </a:t>
            </a:r>
            <a:r>
              <a:rPr lang="en-US" sz="1600" dirty="0" err="1">
                <a:latin typeface="Courier"/>
                <a:cs typeface="Courier"/>
              </a:rPr>
              <a:t>apollo</a:t>
            </a:r>
            <a:r>
              <a:rPr lang="en-US" sz="1600" dirty="0">
                <a:latin typeface="Courier"/>
                <a:cs typeface="Courier"/>
              </a:rPr>
              <a:t> creed die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Q6</a:t>
            </a:r>
            <a:r>
              <a:rPr lang="en-US" sz="1600" dirty="0">
                <a:latin typeface="Courier"/>
                <a:cs typeface="Courier"/>
              </a:rPr>
              <a:t> how long is the term for federal judges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Q7</a:t>
            </a:r>
            <a:r>
              <a:rPr lang="en-US" sz="1600" dirty="0">
                <a:latin typeface="Courier"/>
                <a:cs typeface="Courier"/>
              </a:rPr>
              <a:t> how a </a:t>
            </a:r>
            <a:r>
              <a:rPr lang="en-US" sz="1600" dirty="0" err="1">
                <a:latin typeface="Courier"/>
                <a:cs typeface="Courier"/>
              </a:rPr>
              <a:t>beretta</a:t>
            </a:r>
            <a:r>
              <a:rPr lang="en-US" sz="1600" dirty="0">
                <a:latin typeface="Courier"/>
                <a:cs typeface="Courier"/>
              </a:rPr>
              <a:t> model 21 pistols magazines works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Q9</a:t>
            </a:r>
            <a:r>
              <a:rPr lang="en-US" sz="1600" dirty="0">
                <a:latin typeface="Courier"/>
                <a:cs typeface="Courier"/>
              </a:rPr>
              <a:t> how a </a:t>
            </a:r>
            <a:r>
              <a:rPr lang="en-US" sz="1600" dirty="0" err="1">
                <a:latin typeface="Courier"/>
                <a:cs typeface="Courier"/>
              </a:rPr>
              <a:t>vul</a:t>
            </a:r>
            <a:r>
              <a:rPr lang="en-US" sz="1600" dirty="0">
                <a:latin typeface="Courier"/>
                <a:cs typeface="Courier"/>
              </a:rPr>
              <a:t> works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712" y="6065837"/>
            <a:ext cx="4467890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data/</a:t>
            </a:r>
            <a:r>
              <a:rPr lang="en-US" b="1" dirty="0" err="1"/>
              <a:t>wikiQA</a:t>
            </a:r>
            <a:r>
              <a:rPr lang="en-US" b="1" dirty="0"/>
              <a:t>/</a:t>
            </a:r>
            <a:r>
              <a:rPr lang="en-US" b="1" dirty="0" err="1"/>
              <a:t>WikiQA-train.questions.txt</a:t>
            </a:r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0" y="2941637"/>
            <a:ext cx="1120820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QID</a:t>
            </a:r>
            <a:r>
              <a:rPr lang="en-US" b="1" dirty="0" smtClean="0"/>
              <a:t> Text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41900" y="3322637"/>
            <a:ext cx="5038725" cy="26158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Q1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Q1-D1-0 </a:t>
            </a:r>
            <a:r>
              <a:rPr lang="en-US" sz="1600" dirty="0">
                <a:solidFill>
                  <a:srgbClr val="FF6600"/>
                </a:solidFill>
                <a:latin typeface="Courier"/>
                <a:cs typeface="Courier"/>
              </a:rPr>
              <a:t>0 0.00000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false</a:t>
            </a:r>
            <a:r>
              <a:rPr lang="en-US" sz="1600" dirty="0">
                <a:latin typeface="Courier"/>
                <a:cs typeface="Courier"/>
              </a:rPr>
              <a:t> A partly submerged glacier cave on </a:t>
            </a:r>
            <a:r>
              <a:rPr lang="en-US" sz="1600" dirty="0" err="1">
                <a:latin typeface="Courier"/>
                <a:cs typeface="Courier"/>
              </a:rPr>
              <a:t>Perito</a:t>
            </a:r>
            <a:r>
              <a:rPr lang="en-US" sz="1600" dirty="0">
                <a:latin typeface="Courier"/>
                <a:cs typeface="Courier"/>
              </a:rPr>
              <a:t> Moreno Glacier 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Q1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Q1-D1-1 </a:t>
            </a:r>
            <a:r>
              <a:rPr lang="en-US" sz="1600" dirty="0">
                <a:solidFill>
                  <a:srgbClr val="FF6600"/>
                </a:solidFill>
                <a:latin typeface="Courier"/>
                <a:cs typeface="Courier"/>
              </a:rPr>
              <a:t>0 0.00000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false</a:t>
            </a:r>
            <a:r>
              <a:rPr lang="en-US" sz="1600" dirty="0">
                <a:latin typeface="Courier"/>
                <a:cs typeface="Courier"/>
              </a:rPr>
              <a:t> The ice facade is approximately 60 m high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Q1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Q1-D1-2 </a:t>
            </a:r>
            <a:r>
              <a:rPr lang="en-US" sz="1600" dirty="0">
                <a:solidFill>
                  <a:srgbClr val="FF6600"/>
                </a:solidFill>
                <a:latin typeface="Courier"/>
                <a:cs typeface="Courier"/>
              </a:rPr>
              <a:t>0 0.00000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false</a:t>
            </a:r>
            <a:r>
              <a:rPr lang="en-US" sz="1600" dirty="0">
                <a:latin typeface="Courier"/>
                <a:cs typeface="Courier"/>
              </a:rPr>
              <a:t> Ice formations in the </a:t>
            </a:r>
            <a:r>
              <a:rPr lang="en-US" sz="1600" dirty="0" err="1">
                <a:latin typeface="Courier"/>
                <a:cs typeface="Courier"/>
              </a:rPr>
              <a:t>Titlis</a:t>
            </a:r>
            <a:r>
              <a:rPr lang="en-US" sz="1600" dirty="0">
                <a:latin typeface="Courier"/>
                <a:cs typeface="Courier"/>
              </a:rPr>
              <a:t> glacier cave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Q1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Q1-D1-3 </a:t>
            </a:r>
            <a:r>
              <a:rPr lang="en-US" sz="1600" dirty="0">
                <a:solidFill>
                  <a:srgbClr val="FF6600"/>
                </a:solidFill>
                <a:latin typeface="Courier"/>
                <a:cs typeface="Courier"/>
              </a:rPr>
              <a:t>0 1.00000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true</a:t>
            </a:r>
            <a:r>
              <a:rPr lang="en-US" sz="1600" dirty="0">
                <a:latin typeface="Courier"/>
                <a:cs typeface="Courier"/>
              </a:rPr>
              <a:t> A glacier cave is a cave formed within the ice of a glacier .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45112" y="5989637"/>
            <a:ext cx="4378122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</a:t>
            </a:r>
            <a:r>
              <a:rPr lang="en-US" b="1" dirty="0"/>
              <a:t>/</a:t>
            </a:r>
            <a:r>
              <a:rPr lang="en-US" b="1" dirty="0" err="1"/>
              <a:t>wikiQA</a:t>
            </a:r>
            <a:r>
              <a:rPr lang="en-US" b="1" dirty="0"/>
              <a:t>/</a:t>
            </a:r>
            <a:r>
              <a:rPr lang="en-US" b="1" dirty="0" err="1"/>
              <a:t>WikiQA-train.tsv.resultset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040312" y="2789237"/>
            <a:ext cx="4332549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QID </a:t>
            </a:r>
            <a:r>
              <a:rPr lang="en-US" b="1" dirty="0" err="1" smtClean="0">
                <a:solidFill>
                  <a:srgbClr val="0000FF"/>
                </a:solidFill>
              </a:rPr>
              <a:t>AnsID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FF6600"/>
                </a:solidFill>
              </a:rPr>
              <a:t>IR_rank</a:t>
            </a:r>
            <a:r>
              <a:rPr lang="en-US" b="1" dirty="0" smtClean="0">
                <a:solidFill>
                  <a:srgbClr val="FF6600"/>
                </a:solidFill>
              </a:rPr>
              <a:t> </a:t>
            </a:r>
            <a:r>
              <a:rPr lang="en-US" b="1" dirty="0" err="1" smtClean="0">
                <a:solidFill>
                  <a:srgbClr val="FF6600"/>
                </a:solidFill>
              </a:rPr>
              <a:t>IR_score</a:t>
            </a:r>
            <a:r>
              <a:rPr lang="en-US" b="1" dirty="0" smtClean="0">
                <a:solidFill>
                  <a:srgbClr val="FF66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label</a:t>
            </a:r>
            <a:r>
              <a:rPr lang="en-US" b="1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2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training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112" y="2103437"/>
            <a:ext cx="9448800" cy="1851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export CLASSPATH=bin/:target/dependency/*:target/</a:t>
            </a:r>
            <a:r>
              <a:rPr lang="en-US" sz="1400" dirty="0" smtClean="0">
                <a:latin typeface="Courier"/>
                <a:cs typeface="Courier"/>
              </a:rPr>
              <a:t>classes</a:t>
            </a:r>
          </a:p>
          <a:p>
            <a:pPr>
              <a:spcBef>
                <a:spcPts val="600"/>
              </a:spcBef>
            </a:pPr>
            <a:endParaRPr lang="en-US" sz="1400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java -Xmx5G -Xss512m -</a:t>
            </a:r>
            <a:r>
              <a:rPr lang="en-US" sz="1400" dirty="0" err="1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 smtClean="0">
                <a:latin typeface="Courier"/>
                <a:cs typeface="Courier"/>
              </a:rPr>
              <a:t>logback.xml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WikiQA-train.questions.txt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WikiQA-train.tsv.resultset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10 -mode train 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it.unitn.nlpir.experiment.fqa.CHExperiment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original.config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312" y="1646237"/>
            <a:ext cx="1852002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Complete data: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44512" y="4389437"/>
            <a:ext cx="8056638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To make it faster , you can use a subset of examples (will perform </a:t>
            </a:r>
            <a:r>
              <a:rPr lang="en-US" b="1" dirty="0" err="1" smtClean="0"/>
              <a:t>wors</a:t>
            </a:r>
            <a:r>
              <a:rPr lang="en-US" b="1" dirty="0" smtClean="0"/>
              <a:t>):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68312" y="4846637"/>
            <a:ext cx="9448800" cy="1851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export CLASSPATH=bin/:target/dependency/*:target/</a:t>
            </a:r>
            <a:r>
              <a:rPr lang="en-US" sz="1400" dirty="0" smtClean="0">
                <a:latin typeface="Courier"/>
                <a:cs typeface="Courier"/>
              </a:rPr>
              <a:t>classes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"/>
                <a:cs typeface="Courier"/>
              </a:rPr>
              <a:t>h</a:t>
            </a:r>
            <a:r>
              <a:rPr lang="en-US" sz="1400" b="1" dirty="0" smtClean="0">
                <a:latin typeface="Courier"/>
                <a:cs typeface="Courier"/>
              </a:rPr>
              <a:t>ead </a:t>
            </a:r>
            <a:r>
              <a:rPr lang="en-US" sz="1400" dirty="0" smtClean="0">
                <a:latin typeface="Courier"/>
                <a:cs typeface="Courier"/>
              </a:rPr>
              <a:t>-300 data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</a:t>
            </a:r>
            <a:r>
              <a:rPr lang="en-US" sz="1400" dirty="0" err="1" smtClean="0">
                <a:latin typeface="Courier"/>
                <a:cs typeface="Courier"/>
              </a:rPr>
              <a:t>train.questions.txt</a:t>
            </a:r>
            <a:r>
              <a:rPr lang="en-US" sz="1400" dirty="0" smtClean="0">
                <a:latin typeface="Courier"/>
                <a:cs typeface="Courier"/>
              </a:rPr>
              <a:t> &gt; </a:t>
            </a:r>
            <a:r>
              <a:rPr lang="en-US" sz="1400" b="1" dirty="0">
                <a:latin typeface="Courier"/>
                <a:cs typeface="Courier"/>
              </a:rPr>
              <a:t>data/</a:t>
            </a:r>
            <a:r>
              <a:rPr lang="en-US" sz="1400" b="1" dirty="0" err="1">
                <a:latin typeface="Courier"/>
                <a:cs typeface="Courier"/>
              </a:rPr>
              <a:t>wikiQA</a:t>
            </a:r>
            <a:r>
              <a:rPr lang="en-US" sz="1400" b="1" dirty="0" smtClean="0">
                <a:latin typeface="Courier"/>
                <a:cs typeface="Courier"/>
              </a:rPr>
              <a:t>/train300.questions.txt </a:t>
            </a:r>
            <a:endParaRPr lang="en-US" sz="1400" b="1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"/>
                <a:cs typeface="Courier"/>
              </a:rPr>
              <a:t>java </a:t>
            </a:r>
            <a:r>
              <a:rPr lang="en-US" sz="1400" dirty="0">
                <a:latin typeface="Courier"/>
                <a:cs typeface="Courier"/>
              </a:rPr>
              <a:t>-Xmx5G -Xss512m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 err="1" smtClean="0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 smtClean="0">
                <a:latin typeface="Courier"/>
                <a:cs typeface="Courier"/>
              </a:rPr>
              <a:t>logback.xml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b="1" dirty="0" smtClean="0">
                <a:latin typeface="Courier"/>
                <a:cs typeface="Courier"/>
              </a:rPr>
              <a:t>train300</a:t>
            </a:r>
            <a:r>
              <a:rPr lang="en-US" sz="1400" b="1" dirty="0">
                <a:latin typeface="Courier"/>
                <a:cs typeface="Courier"/>
              </a:rPr>
              <a:t>.questions.txt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WikiQA-train.tsv.resultset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10 -mode train 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it.unitn.nlpir.experiment.fqa.CHExperiment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original.config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20712" y="6751637"/>
            <a:ext cx="6279634" cy="610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OUTPUT is in data</a:t>
            </a:r>
            <a:r>
              <a:rPr lang="en-US" dirty="0">
                <a:latin typeface="Courier"/>
                <a:cs typeface="Courier"/>
              </a:rPr>
              <a:t>/examples/</a:t>
            </a:r>
            <a:r>
              <a:rPr lang="en-US" dirty="0" err="1" smtClean="0">
                <a:latin typeface="Courier"/>
                <a:cs typeface="Courier"/>
              </a:rPr>
              <a:t>wikiqa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svm.train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data/examples/</a:t>
            </a:r>
            <a:r>
              <a:rPr lang="en-US" dirty="0" err="1">
                <a:latin typeface="Courier"/>
                <a:cs typeface="Courier"/>
              </a:rPr>
              <a:t>wikiqa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svm.train.relevancy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training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112" y="2103437"/>
            <a:ext cx="9448800" cy="1851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export CLASSPATH=bin/:target/dependency/*:target/</a:t>
            </a:r>
            <a:r>
              <a:rPr lang="en-US" sz="1400" dirty="0" smtClean="0">
                <a:latin typeface="Courier"/>
                <a:cs typeface="Courier"/>
              </a:rPr>
              <a:t>classes</a:t>
            </a:r>
          </a:p>
          <a:p>
            <a:pPr>
              <a:spcBef>
                <a:spcPts val="600"/>
              </a:spcBef>
            </a:pPr>
            <a:endParaRPr lang="en-US" sz="1400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java -Xmx5G -Xss512m -</a:t>
            </a:r>
            <a:r>
              <a:rPr lang="en-US" sz="1400" dirty="0" err="1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 smtClean="0">
                <a:latin typeface="Courier"/>
                <a:cs typeface="Courier"/>
              </a:rPr>
              <a:t>logback.xml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WikiQA-train.questions.txt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WikiQA-train.tsv.resultset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10 -mode train 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it.unitn.nlpir.experiment.fqa.CHExperiment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original.config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312" y="1646237"/>
            <a:ext cx="1852002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Complete data: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44512" y="4389437"/>
            <a:ext cx="8056638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To make it </a:t>
            </a:r>
            <a:r>
              <a:rPr lang="en-US" b="1" dirty="0"/>
              <a:t>faster </a:t>
            </a:r>
            <a:r>
              <a:rPr lang="en-US" b="1" dirty="0" smtClean="0"/>
              <a:t>, you can use a subset of examples (will perform </a:t>
            </a:r>
            <a:r>
              <a:rPr lang="en-US" b="1" dirty="0" err="1" smtClean="0"/>
              <a:t>wors</a:t>
            </a:r>
            <a:r>
              <a:rPr lang="en-US" b="1" dirty="0" smtClean="0"/>
              <a:t>):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68312" y="4846637"/>
            <a:ext cx="9448800" cy="1851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export CLASSPATH=bin/:target/dependency/*:target/</a:t>
            </a:r>
            <a:r>
              <a:rPr lang="en-US" sz="1400" dirty="0" smtClean="0">
                <a:latin typeface="Courier"/>
                <a:cs typeface="Courier"/>
              </a:rPr>
              <a:t>classes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"/>
                <a:cs typeface="Courier"/>
              </a:rPr>
              <a:t>h</a:t>
            </a:r>
            <a:r>
              <a:rPr lang="en-US" sz="1400" b="1" dirty="0" smtClean="0">
                <a:latin typeface="Courier"/>
                <a:cs typeface="Courier"/>
              </a:rPr>
              <a:t>ead </a:t>
            </a:r>
            <a:r>
              <a:rPr lang="en-US" sz="1400" dirty="0" smtClean="0">
                <a:latin typeface="Courier"/>
                <a:cs typeface="Courier"/>
              </a:rPr>
              <a:t>-300 data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</a:t>
            </a:r>
            <a:r>
              <a:rPr lang="en-US" sz="1400" dirty="0" err="1" smtClean="0">
                <a:latin typeface="Courier"/>
                <a:cs typeface="Courier"/>
              </a:rPr>
              <a:t>train.questions.txt</a:t>
            </a:r>
            <a:r>
              <a:rPr lang="en-US" sz="1400" dirty="0" smtClean="0">
                <a:latin typeface="Courier"/>
                <a:cs typeface="Courier"/>
              </a:rPr>
              <a:t> &gt; </a:t>
            </a:r>
            <a:r>
              <a:rPr lang="en-US" sz="1400" b="1" dirty="0">
                <a:latin typeface="Courier"/>
                <a:cs typeface="Courier"/>
              </a:rPr>
              <a:t>data/</a:t>
            </a:r>
            <a:r>
              <a:rPr lang="en-US" sz="1400" b="1" dirty="0" err="1">
                <a:latin typeface="Courier"/>
                <a:cs typeface="Courier"/>
              </a:rPr>
              <a:t>wikiQA</a:t>
            </a:r>
            <a:r>
              <a:rPr lang="en-US" sz="1400" b="1" dirty="0" smtClean="0">
                <a:latin typeface="Courier"/>
                <a:cs typeface="Courier"/>
              </a:rPr>
              <a:t>/train300.questions.txt </a:t>
            </a:r>
            <a:endParaRPr lang="en-US" sz="1400" b="1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"/>
                <a:cs typeface="Courier"/>
              </a:rPr>
              <a:t>java </a:t>
            </a:r>
            <a:r>
              <a:rPr lang="en-US" sz="1400" dirty="0">
                <a:latin typeface="Courier"/>
                <a:cs typeface="Courier"/>
              </a:rPr>
              <a:t>-Xmx5G -Xss512m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 err="1" smtClean="0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 smtClean="0">
                <a:latin typeface="Courier"/>
                <a:cs typeface="Courier"/>
              </a:rPr>
              <a:t>logback.xml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b="1" dirty="0" smtClean="0">
                <a:latin typeface="Courier"/>
                <a:cs typeface="Courier"/>
              </a:rPr>
              <a:t>train300</a:t>
            </a:r>
            <a:r>
              <a:rPr lang="en-US" sz="1400" b="1" dirty="0">
                <a:latin typeface="Courier"/>
                <a:cs typeface="Courier"/>
              </a:rPr>
              <a:t>.questions.txt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WikiQA-train.tsv.resultset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10 -mode train 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it.unitn.nlpir.experiment.fqa.CHExperiment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original.config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20712" y="6751637"/>
            <a:ext cx="6279634" cy="610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OUTPUT is in data</a:t>
            </a:r>
            <a:r>
              <a:rPr lang="en-US" dirty="0">
                <a:latin typeface="Courier"/>
                <a:cs typeface="Courier"/>
              </a:rPr>
              <a:t>/examples/</a:t>
            </a:r>
            <a:r>
              <a:rPr lang="en-US" dirty="0" err="1" smtClean="0">
                <a:latin typeface="Courier"/>
                <a:cs typeface="Courier"/>
              </a:rPr>
              <a:t>wikiqa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svm.train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data/examples/</a:t>
            </a:r>
            <a:r>
              <a:rPr lang="en-US" dirty="0" err="1">
                <a:latin typeface="Courier"/>
                <a:cs typeface="Courier"/>
              </a:rPr>
              <a:t>wikiqa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svm.train.relevancy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94457" y="1341437"/>
            <a:ext cx="8086168" cy="610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If there is an exception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err="1">
                <a:solidFill>
                  <a:srgbClr val="FF0000"/>
                </a:solidFill>
              </a:rPr>
              <a:t>rm</a:t>
            </a:r>
            <a:r>
              <a:rPr lang="en-US" b="1" dirty="0">
                <a:solidFill>
                  <a:srgbClr val="FF0000"/>
                </a:solidFill>
              </a:rPr>
              <a:t> target/dependency/google-collections-1.0.jar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8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 err="1" smtClean="0"/>
              <a:t>vizualization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735139"/>
            <a:ext cx="8567738" cy="12826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use </a:t>
            </a:r>
            <a:r>
              <a:rPr lang="en-US" dirty="0" err="1"/>
              <a:t>ironcreek.net</a:t>
            </a:r>
            <a:r>
              <a:rPr lang="en-US" dirty="0"/>
              <a:t>/</a:t>
            </a:r>
            <a:r>
              <a:rPr lang="en-US" dirty="0" err="1"/>
              <a:t>phpsyntaxtree</a:t>
            </a:r>
            <a:r>
              <a:rPr lang="en-US" dirty="0"/>
              <a:t>/</a:t>
            </a:r>
            <a:r>
              <a:rPr lang="en-US" dirty="0" smtClean="0"/>
              <a:t>? to visualize the structures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8312" y="4084637"/>
            <a:ext cx="9448800" cy="495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[ROOT [S [ADVP [WRB [how]]] [REL-FOCUS-QUANTITY-NP [JJ [big]] [VBD [do]] [NN [girl]] [NN [scout]] [NN [cookie]] [REL-NNS [box]]] [VP [VBN [use]] [TO [to]] [VB [be]]]]</a:t>
            </a:r>
            <a:r>
              <a:rPr lang="en-US" sz="1400" dirty="0" smtClean="0"/>
              <a:t>]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5712" y="3170237"/>
            <a:ext cx="5338762" cy="353174"/>
          </a:xfrm>
          <a:prstGeom prst="rect">
            <a:avLst/>
          </a:prstGeom>
          <a:solidFill>
            <a:srgbClr val="FF8000"/>
          </a:solidFill>
        </p:spPr>
        <p:txBody>
          <a:bodyPr wrap="square">
            <a:spAutoFit/>
          </a:bodyPr>
          <a:lstStyle/>
          <a:p>
            <a:pPr marL="480817" lvl="1" indent="0">
              <a:buNone/>
            </a:pPr>
            <a:r>
              <a:rPr lang="en-US" dirty="0"/>
              <a:t>how big did girl scout cookie boxes used to </a:t>
            </a:r>
            <a:r>
              <a:rPr lang="en-US" dirty="0" smtClean="0"/>
              <a:t>be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2"/>
            <a:endCxn id="4" idx="0"/>
          </p:cNvCxnSpPr>
          <p:nvPr/>
        </p:nvCxnSpPr>
        <p:spPr bwMode="auto">
          <a:xfrm flipH="1">
            <a:off x="5192712" y="3523411"/>
            <a:ext cx="2381" cy="56122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12" y="4846637"/>
            <a:ext cx="4800600" cy="21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training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112" y="2103437"/>
            <a:ext cx="9448800" cy="1851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export CLASSPATH=bin/:target/dependency/*:target/</a:t>
            </a:r>
            <a:r>
              <a:rPr lang="en-US" sz="1400" dirty="0" smtClean="0">
                <a:latin typeface="Courier"/>
                <a:cs typeface="Courier"/>
              </a:rPr>
              <a:t>classes</a:t>
            </a:r>
          </a:p>
          <a:p>
            <a:pPr>
              <a:spcBef>
                <a:spcPts val="600"/>
              </a:spcBef>
            </a:pPr>
            <a:endParaRPr lang="en-US" sz="1400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java -Xmx5G -Xss512m -</a:t>
            </a:r>
            <a:r>
              <a:rPr lang="en-US" sz="1400" dirty="0" err="1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 smtClean="0">
                <a:latin typeface="Courier"/>
                <a:cs typeface="Courier"/>
              </a:rPr>
              <a:t>logback.xml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-</a:t>
            </a:r>
            <a:r>
              <a:rPr lang="en-US" sz="1400" b="1" dirty="0" err="1">
                <a:latin typeface="Courier"/>
                <a:cs typeface="Courier"/>
              </a:rPr>
              <a:t>questionsPath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WikiQA-train.questions.txt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-</a:t>
            </a:r>
            <a:r>
              <a:rPr lang="en-US" sz="1400" b="1" dirty="0" err="1">
                <a:latin typeface="Courier"/>
                <a:cs typeface="Courier"/>
              </a:rPr>
              <a:t>answersPath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WikiQA-train.tsv.resultset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-</a:t>
            </a:r>
            <a:r>
              <a:rPr lang="en-US" sz="1400" b="1" dirty="0" err="1">
                <a:latin typeface="Courier"/>
                <a:cs typeface="Courier"/>
              </a:rPr>
              <a:t>outputDir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-</a:t>
            </a:r>
            <a:r>
              <a:rPr lang="en-US" sz="1400" b="1" dirty="0" err="1">
                <a:latin typeface="Courier"/>
                <a:cs typeface="Courier"/>
              </a:rPr>
              <a:t>filePersistence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-</a:t>
            </a:r>
            <a:r>
              <a:rPr lang="en-US" sz="1400" b="1" dirty="0" err="1">
                <a:latin typeface="Courier"/>
                <a:cs typeface="Courier"/>
              </a:rPr>
              <a:t>candidatesToKeep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10 </a:t>
            </a:r>
            <a:r>
              <a:rPr lang="en-US" sz="1400" b="1" dirty="0">
                <a:latin typeface="Courier"/>
                <a:cs typeface="Courier"/>
              </a:rPr>
              <a:t>-mode</a:t>
            </a:r>
            <a:r>
              <a:rPr lang="en-US" sz="1400" dirty="0">
                <a:latin typeface="Courier"/>
                <a:cs typeface="Courier"/>
              </a:rPr>
              <a:t> train 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-</a:t>
            </a:r>
            <a:r>
              <a:rPr lang="en-US" sz="1400" b="1" dirty="0" err="1">
                <a:latin typeface="Courier"/>
                <a:cs typeface="Courier"/>
              </a:rPr>
              <a:t>expClassName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it.unitn.nlpir.experiment.fqa.CHExperiment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-</a:t>
            </a:r>
            <a:r>
              <a:rPr lang="en-US" sz="1400" b="1" dirty="0" err="1">
                <a:latin typeface="Courier"/>
                <a:cs typeface="Courier"/>
              </a:rPr>
              <a:t>featureExtractorClass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-</a:t>
            </a:r>
            <a:r>
              <a:rPr lang="en-US" sz="1400" b="1" dirty="0" err="1">
                <a:latin typeface="Courier"/>
                <a:cs typeface="Courier"/>
              </a:rPr>
              <a:t>expConfigPath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original.config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312" y="1646237"/>
            <a:ext cx="1852002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Complete data: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44512" y="4389437"/>
            <a:ext cx="8056638" cy="353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To make it faster , you can use a subset of examples (will perform </a:t>
            </a:r>
            <a:r>
              <a:rPr lang="en-US" b="1" dirty="0" err="1" smtClean="0"/>
              <a:t>wors</a:t>
            </a:r>
            <a:r>
              <a:rPr lang="en-US" b="1" dirty="0" smtClean="0"/>
              <a:t>):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68312" y="4846637"/>
            <a:ext cx="9448800" cy="1851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"/>
                <a:cs typeface="Courier"/>
              </a:rPr>
              <a:t>export CLASSPATH=bin/:target/dependency/*:target/</a:t>
            </a:r>
            <a:r>
              <a:rPr lang="en-US" sz="1400" dirty="0" smtClean="0">
                <a:latin typeface="Courier"/>
                <a:cs typeface="Courier"/>
              </a:rPr>
              <a:t>classes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Courier"/>
                <a:cs typeface="Courier"/>
              </a:rPr>
              <a:t>h</a:t>
            </a:r>
            <a:r>
              <a:rPr lang="en-US" sz="1400" b="1" dirty="0" smtClean="0">
                <a:latin typeface="Courier"/>
                <a:cs typeface="Courier"/>
              </a:rPr>
              <a:t>ead </a:t>
            </a:r>
            <a:r>
              <a:rPr lang="en-US" sz="1400" dirty="0" smtClean="0">
                <a:latin typeface="Courier"/>
                <a:cs typeface="Courier"/>
              </a:rPr>
              <a:t>-300 data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</a:t>
            </a:r>
            <a:r>
              <a:rPr lang="en-US" sz="1400" dirty="0" err="1" smtClean="0">
                <a:latin typeface="Courier"/>
                <a:cs typeface="Courier"/>
              </a:rPr>
              <a:t>train.questions.txt</a:t>
            </a:r>
            <a:r>
              <a:rPr lang="en-US" sz="1400" dirty="0" smtClean="0">
                <a:latin typeface="Courier"/>
                <a:cs typeface="Courier"/>
              </a:rPr>
              <a:t> &gt; </a:t>
            </a:r>
            <a:r>
              <a:rPr lang="en-US" sz="1400" b="1" dirty="0">
                <a:latin typeface="Courier"/>
                <a:cs typeface="Courier"/>
              </a:rPr>
              <a:t>data/</a:t>
            </a:r>
            <a:r>
              <a:rPr lang="en-US" sz="1400" b="1" dirty="0" err="1">
                <a:latin typeface="Courier"/>
                <a:cs typeface="Courier"/>
              </a:rPr>
              <a:t>wikiQA</a:t>
            </a:r>
            <a:r>
              <a:rPr lang="en-US" sz="1400" b="1" dirty="0" smtClean="0">
                <a:latin typeface="Courier"/>
                <a:cs typeface="Courier"/>
              </a:rPr>
              <a:t>/train300.questions.txt </a:t>
            </a:r>
            <a:endParaRPr lang="en-US" sz="1400" b="1" dirty="0">
              <a:latin typeface="Courier"/>
              <a:cs typeface="Courier"/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"/>
                <a:cs typeface="Courier"/>
              </a:rPr>
              <a:t>java </a:t>
            </a:r>
            <a:r>
              <a:rPr lang="en-US" sz="1400" dirty="0">
                <a:latin typeface="Courier"/>
                <a:cs typeface="Courier"/>
              </a:rPr>
              <a:t>-Xmx5G -Xss512m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 err="1" smtClean="0">
                <a:latin typeface="Courier"/>
                <a:cs typeface="Courier"/>
              </a:rPr>
              <a:t>Dlogback.configurationFile</a:t>
            </a:r>
            <a:r>
              <a:rPr lang="en-US" sz="1400" dirty="0">
                <a:latin typeface="Courier"/>
                <a:cs typeface="Courier"/>
              </a:rPr>
              <a:t>=resources/</a:t>
            </a:r>
            <a:r>
              <a:rPr lang="en-US" sz="1400" dirty="0" err="1" smtClean="0">
                <a:latin typeface="Courier"/>
                <a:cs typeface="Courier"/>
              </a:rPr>
              <a:t>logback.xml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it.unitn.nlpir.system.core.ClassTextPairConversion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questionsPath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b="1" dirty="0" smtClean="0">
                <a:latin typeface="Courier"/>
                <a:cs typeface="Courier"/>
              </a:rPr>
              <a:t>train300</a:t>
            </a:r>
            <a:r>
              <a:rPr lang="en-US" sz="1400" b="1" dirty="0">
                <a:latin typeface="Courier"/>
                <a:cs typeface="Courier"/>
              </a:rPr>
              <a:t>.questions.txt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answersPath</a:t>
            </a:r>
            <a:r>
              <a:rPr lang="en-US" sz="1400" dirty="0">
                <a:latin typeface="Courier"/>
                <a:cs typeface="Courier"/>
              </a:rPr>
              <a:t> data/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WikiQA-train.tsv.resultset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outputDir</a:t>
            </a:r>
            <a:r>
              <a:rPr lang="en-US" sz="1400" dirty="0">
                <a:latin typeface="Courier"/>
                <a:cs typeface="Courier"/>
              </a:rPr>
              <a:t> data/examples/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filePersistence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CASes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wikiQA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candidatesToKeep</a:t>
            </a:r>
            <a:r>
              <a:rPr lang="en-US" sz="1400" dirty="0">
                <a:latin typeface="Courier"/>
                <a:cs typeface="Courier"/>
              </a:rPr>
              <a:t> 10 -mode train -</a:t>
            </a:r>
            <a:r>
              <a:rPr lang="en-US" sz="1400" dirty="0" err="1">
                <a:latin typeface="Courier"/>
                <a:cs typeface="Courier"/>
              </a:rPr>
              <a:t>expClassName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it.unitn.nlpir.experiment.fqa.CHExperiment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featureExtractorClass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it.unitn.nlpir.features.presets.BaselineFeatures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expConfigPath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config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original.config</a:t>
            </a:r>
            <a:r>
              <a:rPr lang="en-US" sz="1400" dirty="0">
                <a:latin typeface="Courier"/>
                <a:cs typeface="Courier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20712" y="6751637"/>
            <a:ext cx="6279634" cy="610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OUTPUT is in data</a:t>
            </a:r>
            <a:r>
              <a:rPr lang="en-US" dirty="0">
                <a:latin typeface="Courier"/>
                <a:cs typeface="Courier"/>
              </a:rPr>
              <a:t>/examples/</a:t>
            </a:r>
            <a:r>
              <a:rPr lang="en-US" dirty="0" err="1" smtClean="0">
                <a:latin typeface="Courier"/>
                <a:cs typeface="Courier"/>
              </a:rPr>
              <a:t>wikiqa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svm.train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data/examples/</a:t>
            </a:r>
            <a:r>
              <a:rPr lang="en-US" dirty="0" err="1">
                <a:latin typeface="Courier"/>
                <a:cs typeface="Courier"/>
              </a:rPr>
              <a:t>wikiqa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svm.train.relevancy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 bwMode="auto">
          <a:xfrm>
            <a:off x="0" y="2103437"/>
            <a:ext cx="1611312" cy="457200"/>
          </a:xfrm>
          <a:prstGeom prst="wedgeEllipseCallout">
            <a:avLst>
              <a:gd name="adj1" fmla="val 78125"/>
              <a:gd name="adj2" fmla="val 118308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Entry point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Oval Callout 9"/>
          <p:cNvSpPr/>
          <p:nvPr/>
        </p:nvSpPr>
        <p:spPr bwMode="auto">
          <a:xfrm>
            <a:off x="4811712" y="1874837"/>
            <a:ext cx="1611312" cy="457200"/>
          </a:xfrm>
          <a:prstGeom prst="wedgeEllipseCallout">
            <a:avLst>
              <a:gd name="adj1" fmla="val 61939"/>
              <a:gd name="adj2" fmla="val 172876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Questions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Oval Callout 11"/>
          <p:cNvSpPr/>
          <p:nvPr/>
        </p:nvSpPr>
        <p:spPr bwMode="auto">
          <a:xfrm>
            <a:off x="2297112" y="1570037"/>
            <a:ext cx="1611312" cy="838200"/>
          </a:xfrm>
          <a:prstGeom prst="wedgeEllipseCallout">
            <a:avLst>
              <a:gd name="adj1" fmla="val 7752"/>
              <a:gd name="adj2" fmla="val 186931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Candidate answers (APs)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7097712" y="1493837"/>
            <a:ext cx="1611312" cy="685800"/>
          </a:xfrm>
          <a:prstGeom prst="wedgeEllipseCallout">
            <a:avLst>
              <a:gd name="adj1" fmla="val 5641"/>
              <a:gd name="adj2" fmla="val 215042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>
              <a:lnSpc>
                <a:spcPct val="100000"/>
              </a:lnSpc>
              <a:spcBef>
                <a:spcPct val="100000"/>
              </a:spcBef>
              <a:buClrTx/>
              <a:buSzTx/>
            </a:pPr>
            <a:r>
              <a:rPr lang="en-US" sz="1400" b="1" dirty="0" smtClean="0"/>
              <a:t>APs to keep per Q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Oval Callout 13"/>
          <p:cNvSpPr/>
          <p:nvPr/>
        </p:nvSpPr>
        <p:spPr bwMode="auto">
          <a:xfrm>
            <a:off x="8435068" y="1036637"/>
            <a:ext cx="1611312" cy="685800"/>
          </a:xfrm>
          <a:prstGeom prst="wedgeEllipseCallout">
            <a:avLst>
              <a:gd name="adj1" fmla="val -20397"/>
              <a:gd name="adj2" fmla="val 249767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>
              <a:lnSpc>
                <a:spcPct val="100000"/>
              </a:lnSpc>
              <a:spcBef>
                <a:spcPct val="100000"/>
              </a:spcBef>
              <a:buClrTx/>
              <a:buSzTx/>
            </a:pPr>
            <a:r>
              <a:rPr lang="en-US" sz="1400" b="1" dirty="0" smtClean="0"/>
              <a:t>Output folder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Oval Callout 14"/>
          <p:cNvSpPr/>
          <p:nvPr/>
        </p:nvSpPr>
        <p:spPr bwMode="auto">
          <a:xfrm>
            <a:off x="5268912" y="808037"/>
            <a:ext cx="1992312" cy="685800"/>
          </a:xfrm>
          <a:prstGeom prst="wedgeEllipseCallout">
            <a:avLst>
              <a:gd name="adj1" fmla="val 106978"/>
              <a:gd name="adj2" fmla="val 319217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>
              <a:lnSpc>
                <a:spcPct val="100000"/>
              </a:lnSpc>
              <a:spcBef>
                <a:spcPct val="100000"/>
              </a:spcBef>
              <a:buClrTx/>
              <a:buSzTx/>
            </a:pPr>
            <a:r>
              <a:rPr lang="en-US" sz="1400" b="1" dirty="0" smtClean="0"/>
              <a:t>Do we TRAIN or TEST?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Oval Callout 16"/>
          <p:cNvSpPr/>
          <p:nvPr/>
        </p:nvSpPr>
        <p:spPr bwMode="auto">
          <a:xfrm>
            <a:off x="1001712" y="4389437"/>
            <a:ext cx="3048000" cy="1143000"/>
          </a:xfrm>
          <a:prstGeom prst="wedgeEllipseCallout">
            <a:avLst>
              <a:gd name="adj1" fmla="val -55230"/>
              <a:gd name="adj2" fmla="val -109721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>
              <a:lnSpc>
                <a:spcPct val="100000"/>
              </a:lnSpc>
              <a:spcBef>
                <a:spcPct val="100000"/>
              </a:spcBef>
              <a:buClrTx/>
              <a:buSzTx/>
            </a:pPr>
            <a:r>
              <a:rPr lang="en-US" sz="1400" b="1" dirty="0" smtClean="0"/>
              <a:t>Defines the Experiment (which structure to generate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Oval Callout 17"/>
          <p:cNvSpPr/>
          <p:nvPr/>
        </p:nvSpPr>
        <p:spPr bwMode="auto">
          <a:xfrm>
            <a:off x="8416698" y="4084637"/>
            <a:ext cx="1676400" cy="1219200"/>
          </a:xfrm>
          <a:prstGeom prst="wedgeEllipseCallout">
            <a:avLst>
              <a:gd name="adj1" fmla="val -20091"/>
              <a:gd name="adj2" fmla="val -88220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Defines which features to extract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Oval Callout 18"/>
          <p:cNvSpPr/>
          <p:nvPr/>
        </p:nvSpPr>
        <p:spPr bwMode="auto">
          <a:xfrm>
            <a:off x="4887912" y="4237037"/>
            <a:ext cx="3048000" cy="1143000"/>
          </a:xfrm>
          <a:prstGeom prst="wedgeEllipseCallout">
            <a:avLst>
              <a:gd name="adj1" fmla="val -1659"/>
              <a:gd name="adj2" fmla="val -76980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>
              <a:lnSpc>
                <a:spcPct val="100000"/>
              </a:lnSpc>
              <a:spcBef>
                <a:spcPct val="100000"/>
              </a:spcBef>
              <a:buClrTx/>
              <a:buSzTx/>
            </a:pPr>
            <a:r>
              <a:rPr lang="en-US" sz="1400" b="1" dirty="0" smtClean="0"/>
              <a:t>Additional</a:t>
            </a:r>
            <a:r>
              <a:rPr lang="en-US" sz="1400" b="1" dirty="0"/>
              <a:t> </a:t>
            </a:r>
            <a:r>
              <a:rPr lang="en-US" sz="1400" b="1" dirty="0" smtClean="0"/>
              <a:t>experiment configuration (whether to add FOCUs info and do focus match)</a:t>
            </a:r>
          </a:p>
        </p:txBody>
      </p:sp>
      <p:sp>
        <p:nvSpPr>
          <p:cNvPr id="20" name="Oval Callout 19"/>
          <p:cNvSpPr/>
          <p:nvPr/>
        </p:nvSpPr>
        <p:spPr bwMode="auto">
          <a:xfrm>
            <a:off x="3516312" y="960437"/>
            <a:ext cx="1611312" cy="838200"/>
          </a:xfrm>
          <a:prstGeom prst="wedgeEllipseCallout">
            <a:avLst>
              <a:gd name="adj1" fmla="val -8434"/>
              <a:gd name="adj2" fmla="val 231578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/>
              <a:t>Where to persist the </a:t>
            </a:r>
            <a:r>
              <a:rPr lang="en-US" sz="1400" b="1" dirty="0" err="1" smtClean="0"/>
              <a:t>CASes</a:t>
            </a:r>
            <a:endParaRPr kumimoji="0" 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217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Other </a:t>
            </a:r>
            <a:r>
              <a:rPr lang="en-US" sz="3600" dirty="0" smtClean="0">
                <a:latin typeface="Courier"/>
                <a:cs typeface="Courier"/>
              </a:rPr>
              <a:t>–</a:t>
            </a:r>
            <a:r>
              <a:rPr lang="en-US" sz="3600" dirty="0" err="1" smtClean="0">
                <a:latin typeface="Courier"/>
                <a:cs typeface="Courier"/>
              </a:rPr>
              <a:t>expClassName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/>
              <a:t>options to try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it.unitn.nlpir.experiment.fqa.ConstExperiment</a:t>
            </a:r>
            <a:endParaRPr lang="en-US" dirty="0"/>
          </a:p>
          <a:p>
            <a:r>
              <a:rPr lang="en-US" dirty="0"/>
              <a:t>it.unitn.nlpir.experiment.fqa.</a:t>
            </a:r>
            <a:r>
              <a:rPr lang="en-US" dirty="0" smtClean="0"/>
              <a:t>DT1Experiment</a:t>
            </a:r>
            <a:endParaRPr lang="en-US" dirty="0"/>
          </a:p>
          <a:p>
            <a:r>
              <a:rPr lang="en-US" dirty="0"/>
              <a:t>it.unitn.nlpir.experiment.fqa.</a:t>
            </a:r>
            <a:r>
              <a:rPr lang="en-US" dirty="0" smtClean="0"/>
              <a:t>DT2Experiment</a:t>
            </a:r>
            <a:endParaRPr lang="en-US" dirty="0"/>
          </a:p>
          <a:p>
            <a:r>
              <a:rPr lang="en-US" dirty="0"/>
              <a:t>it.unitn.nlpir.experiment.fqa.</a:t>
            </a:r>
            <a:r>
              <a:rPr lang="en-US" dirty="0" smtClean="0"/>
              <a:t>LCTqDT2aExperiment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769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Tx/>
          <a:buChar char="•"/>
          <a:tabLst/>
          <a:defRPr kumimoji="0" lang="it-IT" sz="1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Tx/>
          <a:buChar char="•"/>
          <a:tabLst/>
          <a:defRPr kumimoji="0" lang="it-IT" sz="1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Tx/>
          <a:buChar char="•"/>
          <a:tabLst/>
          <a:defRPr kumimoji="0" lang="it-IT" sz="1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Tx/>
          <a:buChar char="•"/>
          <a:tabLst/>
          <a:defRPr kumimoji="0" lang="it-IT" sz="1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45882</TotalTime>
  <Words>2014</Words>
  <Application>Microsoft Macintosh PowerPoint</Application>
  <PresentationFormat>Custom</PresentationFormat>
  <Paragraphs>155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1_Office Theme</vt:lpstr>
      <vt:lpstr>Struttura predefinita</vt:lpstr>
      <vt:lpstr>1_Struttura predefinita</vt:lpstr>
      <vt:lpstr>Advanced Natural Language Processing and Information Retrieval</vt:lpstr>
      <vt:lpstr>Overview</vt:lpstr>
      <vt:lpstr>WikiQA corpus</vt:lpstr>
      <vt:lpstr>Input data format</vt:lpstr>
      <vt:lpstr>Generating training data</vt:lpstr>
      <vt:lpstr>Generating training data</vt:lpstr>
      <vt:lpstr>Structure vizualization</vt:lpstr>
      <vt:lpstr>Generating training data</vt:lpstr>
      <vt:lpstr>Other –expClassName options to try</vt:lpstr>
      <vt:lpstr>Generating Development data</vt:lpstr>
      <vt:lpstr>If question classification does not work: backup</vt:lpstr>
      <vt:lpstr>Train and test</vt:lpstr>
      <vt:lpstr>Train and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Tymoshenko</dc:creator>
  <cp:lastModifiedBy>Kateryna</cp:lastModifiedBy>
  <cp:revision>495</cp:revision>
  <cp:lastPrinted>2016-01-10T13:01:09Z</cp:lastPrinted>
  <dcterms:created xsi:type="dcterms:W3CDTF">2014-02-07T15:06:24Z</dcterms:created>
  <dcterms:modified xsi:type="dcterms:W3CDTF">2017-05-18T14:29:22Z</dcterms:modified>
</cp:coreProperties>
</file>