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57" r:id="rId12"/>
    <p:sldId id="358" r:id="rId13"/>
    <p:sldId id="365" r:id="rId14"/>
    <p:sldId id="366" r:id="rId15"/>
    <p:sldId id="367" r:id="rId16"/>
    <p:sldId id="360" r:id="rId17"/>
    <p:sldId id="361" r:id="rId18"/>
    <p:sldId id="363" r:id="rId19"/>
    <p:sldId id="368" r:id="rId20"/>
    <p:sldId id="369" r:id="rId21"/>
    <p:sldId id="298" r:id="rId22"/>
    <p:sldId id="362" r:id="rId23"/>
    <p:sldId id="359" r:id="rId24"/>
    <p:sldId id="3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978A9-CA32-4264-9473-278BDF72BD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3D5AF1-AF7D-4A71-9838-2D616B47F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IBM Plex Sans" panose="020B0503050203000203" pitchFamily="34" charset="0"/>
            </a:rPr>
            <a:t>AI Enabled Workforce Transformation</a:t>
          </a:r>
        </a:p>
      </dgm:t>
    </dgm:pt>
    <dgm:pt modelId="{DFE6A9A6-D787-4B8D-8887-FEF112A00B9F}" type="parTrans" cxnId="{BC392983-71CC-4533-9AD8-7849B6060CE4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E2EC7E53-41B6-481A-BA50-56B3DC931DDD}" type="sibTrans" cxnId="{BC392983-71CC-4533-9AD8-7849B6060CE4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3F125FEC-7616-4EF5-9873-E6ECE1E20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BM Plex Sans" panose="020B0503050203000203" pitchFamily="34" charset="0"/>
            </a:rPr>
            <a:t>Participation in developing the IEEE Standard Ontology for Ethically Aligned Robotic and Autonomous Systems</a:t>
          </a:r>
        </a:p>
      </dgm:t>
    </dgm:pt>
    <dgm:pt modelId="{0EC2387E-817C-4BB0-B844-07CF015272B0}" type="parTrans" cxnId="{1770DFF0-CC6E-47FE-86AF-2E040A5866DC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3EA0D4E3-9209-4A59-802E-8EE913042F2D}" type="sibTrans" cxnId="{1770DFF0-CC6E-47FE-86AF-2E040A5866DC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FC67F8C0-48E7-4EDE-BD4D-9D128C7D6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IBM Plex Sans" panose="020B0503050203000203" pitchFamily="34" charset="0"/>
            </a:rPr>
            <a:t>OIC Initiative: Utilizing Ontologies to Drive Risk Appropriate Factsheet Generation</a:t>
          </a:r>
        </a:p>
      </dgm:t>
    </dgm:pt>
    <dgm:pt modelId="{2270FBD9-E8F9-4D5A-8832-3BDC9FDD47DE}" type="parTrans" cxnId="{E3AC3EC9-BCBF-4436-9E57-9CF74D2F3A8B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7914B99D-F449-4512-9D04-1A65764F3DF3}" type="sibTrans" cxnId="{E3AC3EC9-BCBF-4436-9E57-9CF74D2F3A8B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9C3465D4-CF11-4293-8AA5-A70A207ED4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IBM Plex Sans" panose="020B0503050203000203" pitchFamily="34" charset="0"/>
            </a:rPr>
            <a:t>With Jackie </a:t>
          </a:r>
          <a:r>
            <a:rPr lang="en-US" sz="2000" dirty="0" err="1">
              <a:latin typeface="IBM Plex Sans" panose="020B0503050203000203" pitchFamily="34" charset="0"/>
            </a:rPr>
            <a:t>Csonka</a:t>
          </a:r>
          <a:r>
            <a:rPr lang="en-US" sz="2000" dirty="0">
              <a:latin typeface="IBM Plex Sans" panose="020B0503050203000203" pitchFamily="34" charset="0"/>
            </a:rPr>
            <a:t> </a:t>
          </a:r>
          <a:r>
            <a:rPr lang="en-US" sz="2000" dirty="0">
              <a:latin typeface="IBM Plex Sans" panose="020B0503050203000203" pitchFamily="34" charset="0"/>
              <a:sym typeface="Wingdings" panose="05000000000000000000" pitchFamily="2" charset="2"/>
            </a:rPr>
            <a:t></a:t>
          </a:r>
          <a:endParaRPr lang="en-US" sz="2000" dirty="0">
            <a:latin typeface="IBM Plex Sans" panose="020B0503050203000203" pitchFamily="34" charset="0"/>
          </a:endParaRPr>
        </a:p>
      </dgm:t>
    </dgm:pt>
    <dgm:pt modelId="{7E2A9EC7-EAE3-442D-98C4-65CD65C31236}" type="parTrans" cxnId="{A334BDC4-CE17-475B-A1A4-4E88072403FE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0A7692E1-CA53-4A47-91E2-629AF23799E4}" type="sibTrans" cxnId="{A334BDC4-CE17-475B-A1A4-4E88072403FE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3B04A046-969E-4711-87A5-0754C5B40F8C}" type="pres">
      <dgm:prSet presAssocID="{40D978A9-CA32-4264-9473-278BDF72BD7B}" presName="root" presStyleCnt="0">
        <dgm:presLayoutVars>
          <dgm:dir/>
          <dgm:resizeHandles val="exact"/>
        </dgm:presLayoutVars>
      </dgm:prSet>
      <dgm:spPr/>
    </dgm:pt>
    <dgm:pt modelId="{19E26972-4FAE-41EA-8540-BCC392CE8CA7}" type="pres">
      <dgm:prSet presAssocID="{BA3D5AF1-AF7D-4A71-9838-2D616B47FA11}" presName="compNode" presStyleCnt="0"/>
      <dgm:spPr/>
    </dgm:pt>
    <dgm:pt modelId="{224E1852-4ABE-4C84-A631-6640CD6F3EE2}" type="pres">
      <dgm:prSet presAssocID="{BA3D5AF1-AF7D-4A71-9838-2D616B47FA11}" presName="bgRect" presStyleLbl="bgShp" presStyleIdx="0" presStyleCnt="3"/>
      <dgm:spPr/>
    </dgm:pt>
    <dgm:pt modelId="{B71A8D94-23A9-46E9-B959-54BB2F3BB21F}" type="pres">
      <dgm:prSet presAssocID="{BA3D5AF1-AF7D-4A71-9838-2D616B47FA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0E6B82-BF4B-4582-AF8C-176AB5D97768}" type="pres">
      <dgm:prSet presAssocID="{BA3D5AF1-AF7D-4A71-9838-2D616B47FA11}" presName="spaceRect" presStyleCnt="0"/>
      <dgm:spPr/>
    </dgm:pt>
    <dgm:pt modelId="{DC8450EB-D530-4660-97BE-8D3FDE5E493D}" type="pres">
      <dgm:prSet presAssocID="{BA3D5AF1-AF7D-4A71-9838-2D616B47FA11}" presName="parTx" presStyleLbl="revTx" presStyleIdx="0" presStyleCnt="4">
        <dgm:presLayoutVars>
          <dgm:chMax val="0"/>
          <dgm:chPref val="0"/>
        </dgm:presLayoutVars>
      </dgm:prSet>
      <dgm:spPr/>
    </dgm:pt>
    <dgm:pt modelId="{CFF15E58-EA25-4CF1-96B7-C18C14255D1D}" type="pres">
      <dgm:prSet presAssocID="{E2EC7E53-41B6-481A-BA50-56B3DC931DDD}" presName="sibTrans" presStyleCnt="0"/>
      <dgm:spPr/>
    </dgm:pt>
    <dgm:pt modelId="{7DA228FB-07AF-4021-95A3-1EB0B89B121E}" type="pres">
      <dgm:prSet presAssocID="{3F125FEC-7616-4EF5-9873-E6ECE1E20476}" presName="compNode" presStyleCnt="0"/>
      <dgm:spPr/>
    </dgm:pt>
    <dgm:pt modelId="{7E81BA91-4F83-4FC6-9DD7-9159E20D08CE}" type="pres">
      <dgm:prSet presAssocID="{3F125FEC-7616-4EF5-9873-E6ECE1E20476}" presName="bgRect" presStyleLbl="bgShp" presStyleIdx="1" presStyleCnt="3"/>
      <dgm:spPr/>
    </dgm:pt>
    <dgm:pt modelId="{C91F9F6E-06B6-47A7-BAED-C074C7C128E2}" type="pres">
      <dgm:prSet presAssocID="{3F125FEC-7616-4EF5-9873-E6ECE1E204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3CF0C3-EB01-488B-9E49-90604D14D03A}" type="pres">
      <dgm:prSet presAssocID="{3F125FEC-7616-4EF5-9873-E6ECE1E20476}" presName="spaceRect" presStyleCnt="0"/>
      <dgm:spPr/>
    </dgm:pt>
    <dgm:pt modelId="{3E23CC04-45C2-4152-BB6C-F774B3F2D23C}" type="pres">
      <dgm:prSet presAssocID="{3F125FEC-7616-4EF5-9873-E6ECE1E20476}" presName="parTx" presStyleLbl="revTx" presStyleIdx="1" presStyleCnt="4">
        <dgm:presLayoutVars>
          <dgm:chMax val="0"/>
          <dgm:chPref val="0"/>
        </dgm:presLayoutVars>
      </dgm:prSet>
      <dgm:spPr/>
    </dgm:pt>
    <dgm:pt modelId="{D7CF7843-388C-4353-BFBC-332C79DCA7A7}" type="pres">
      <dgm:prSet presAssocID="{3EA0D4E3-9209-4A59-802E-8EE913042F2D}" presName="sibTrans" presStyleCnt="0"/>
      <dgm:spPr/>
    </dgm:pt>
    <dgm:pt modelId="{B3792DEC-7CEB-4781-9416-DF817CE3F05A}" type="pres">
      <dgm:prSet presAssocID="{FC67F8C0-48E7-4EDE-BD4D-9D128C7D6B6B}" presName="compNode" presStyleCnt="0"/>
      <dgm:spPr/>
    </dgm:pt>
    <dgm:pt modelId="{BAFF8F64-4E2A-4904-B6A0-2A5621AC5212}" type="pres">
      <dgm:prSet presAssocID="{FC67F8C0-48E7-4EDE-BD4D-9D128C7D6B6B}" presName="bgRect" presStyleLbl="bgShp" presStyleIdx="2" presStyleCnt="3"/>
      <dgm:spPr/>
    </dgm:pt>
    <dgm:pt modelId="{627301C5-5E1E-45C8-AAAD-2A8BB5EC2D1F}" type="pres">
      <dgm:prSet presAssocID="{FC67F8C0-48E7-4EDE-BD4D-9D128C7D6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60BDCA-A16D-440A-AA64-0502C1997C13}" type="pres">
      <dgm:prSet presAssocID="{FC67F8C0-48E7-4EDE-BD4D-9D128C7D6B6B}" presName="spaceRect" presStyleCnt="0"/>
      <dgm:spPr/>
    </dgm:pt>
    <dgm:pt modelId="{108FDD76-A86B-4547-9F15-D022092AB8D2}" type="pres">
      <dgm:prSet presAssocID="{FC67F8C0-48E7-4EDE-BD4D-9D128C7D6B6B}" presName="parTx" presStyleLbl="revTx" presStyleIdx="2" presStyleCnt="4">
        <dgm:presLayoutVars>
          <dgm:chMax val="0"/>
          <dgm:chPref val="0"/>
        </dgm:presLayoutVars>
      </dgm:prSet>
      <dgm:spPr/>
    </dgm:pt>
    <dgm:pt modelId="{B816150F-60DE-426B-B07B-1CAC28A0733C}" type="pres">
      <dgm:prSet presAssocID="{FC67F8C0-48E7-4EDE-BD4D-9D128C7D6B6B}" presName="desTx" presStyleLbl="revTx" presStyleIdx="3" presStyleCnt="4">
        <dgm:presLayoutVars/>
      </dgm:prSet>
      <dgm:spPr/>
    </dgm:pt>
  </dgm:ptLst>
  <dgm:cxnLst>
    <dgm:cxn modelId="{8013DE07-C1C0-451D-99A0-F2CD918AEF8B}" type="presOf" srcId="{9C3465D4-CF11-4293-8AA5-A70A207ED409}" destId="{B816150F-60DE-426B-B07B-1CAC28A0733C}" srcOrd="0" destOrd="0" presId="urn:microsoft.com/office/officeart/2018/2/layout/IconVerticalSolidList"/>
    <dgm:cxn modelId="{427B5361-8ACE-43C0-90A3-DBB51005ABBC}" type="presOf" srcId="{BA3D5AF1-AF7D-4A71-9838-2D616B47FA11}" destId="{DC8450EB-D530-4660-97BE-8D3FDE5E493D}" srcOrd="0" destOrd="0" presId="urn:microsoft.com/office/officeart/2018/2/layout/IconVerticalSolidList"/>
    <dgm:cxn modelId="{42E3E25A-56EF-4DEB-A4E8-A72838DAAB82}" type="presOf" srcId="{3F125FEC-7616-4EF5-9873-E6ECE1E20476}" destId="{3E23CC04-45C2-4152-BB6C-F774B3F2D23C}" srcOrd="0" destOrd="0" presId="urn:microsoft.com/office/officeart/2018/2/layout/IconVerticalSolidList"/>
    <dgm:cxn modelId="{BC392983-71CC-4533-9AD8-7849B6060CE4}" srcId="{40D978A9-CA32-4264-9473-278BDF72BD7B}" destId="{BA3D5AF1-AF7D-4A71-9838-2D616B47FA11}" srcOrd="0" destOrd="0" parTransId="{DFE6A9A6-D787-4B8D-8887-FEF112A00B9F}" sibTransId="{E2EC7E53-41B6-481A-BA50-56B3DC931DDD}"/>
    <dgm:cxn modelId="{242759C0-B938-4725-9E86-94E69E65CF17}" type="presOf" srcId="{FC67F8C0-48E7-4EDE-BD4D-9D128C7D6B6B}" destId="{108FDD76-A86B-4547-9F15-D022092AB8D2}" srcOrd="0" destOrd="0" presId="urn:microsoft.com/office/officeart/2018/2/layout/IconVerticalSolidList"/>
    <dgm:cxn modelId="{27EE7BC0-19A1-4732-8ECE-4AA308BFB58E}" type="presOf" srcId="{40D978A9-CA32-4264-9473-278BDF72BD7B}" destId="{3B04A046-969E-4711-87A5-0754C5B40F8C}" srcOrd="0" destOrd="0" presId="urn:microsoft.com/office/officeart/2018/2/layout/IconVerticalSolidList"/>
    <dgm:cxn modelId="{A334BDC4-CE17-475B-A1A4-4E88072403FE}" srcId="{FC67F8C0-48E7-4EDE-BD4D-9D128C7D6B6B}" destId="{9C3465D4-CF11-4293-8AA5-A70A207ED409}" srcOrd="0" destOrd="0" parTransId="{7E2A9EC7-EAE3-442D-98C4-65CD65C31236}" sibTransId="{0A7692E1-CA53-4A47-91E2-629AF23799E4}"/>
    <dgm:cxn modelId="{E3AC3EC9-BCBF-4436-9E57-9CF74D2F3A8B}" srcId="{40D978A9-CA32-4264-9473-278BDF72BD7B}" destId="{FC67F8C0-48E7-4EDE-BD4D-9D128C7D6B6B}" srcOrd="2" destOrd="0" parTransId="{2270FBD9-E8F9-4D5A-8832-3BDC9FDD47DE}" sibTransId="{7914B99D-F449-4512-9D04-1A65764F3DF3}"/>
    <dgm:cxn modelId="{1770DFF0-CC6E-47FE-86AF-2E040A5866DC}" srcId="{40D978A9-CA32-4264-9473-278BDF72BD7B}" destId="{3F125FEC-7616-4EF5-9873-E6ECE1E20476}" srcOrd="1" destOrd="0" parTransId="{0EC2387E-817C-4BB0-B844-07CF015272B0}" sibTransId="{3EA0D4E3-9209-4A59-802E-8EE913042F2D}"/>
    <dgm:cxn modelId="{C6CD5EA8-3F9E-4CD3-B1A2-C96686AC1C7D}" type="presParOf" srcId="{3B04A046-969E-4711-87A5-0754C5B40F8C}" destId="{19E26972-4FAE-41EA-8540-BCC392CE8CA7}" srcOrd="0" destOrd="0" presId="urn:microsoft.com/office/officeart/2018/2/layout/IconVerticalSolidList"/>
    <dgm:cxn modelId="{C5F6069C-48A3-4EF6-BE5D-A415C3691A1A}" type="presParOf" srcId="{19E26972-4FAE-41EA-8540-BCC392CE8CA7}" destId="{224E1852-4ABE-4C84-A631-6640CD6F3EE2}" srcOrd="0" destOrd="0" presId="urn:microsoft.com/office/officeart/2018/2/layout/IconVerticalSolidList"/>
    <dgm:cxn modelId="{F7322F93-869E-4176-89F4-17FA7B9019D5}" type="presParOf" srcId="{19E26972-4FAE-41EA-8540-BCC392CE8CA7}" destId="{B71A8D94-23A9-46E9-B959-54BB2F3BB21F}" srcOrd="1" destOrd="0" presId="urn:microsoft.com/office/officeart/2018/2/layout/IconVerticalSolidList"/>
    <dgm:cxn modelId="{D3505E4E-45DF-4036-9395-4A53CB1982BB}" type="presParOf" srcId="{19E26972-4FAE-41EA-8540-BCC392CE8CA7}" destId="{0A0E6B82-BF4B-4582-AF8C-176AB5D97768}" srcOrd="2" destOrd="0" presId="urn:microsoft.com/office/officeart/2018/2/layout/IconVerticalSolidList"/>
    <dgm:cxn modelId="{E8E27C49-0233-4E79-83D1-875249FBCC07}" type="presParOf" srcId="{19E26972-4FAE-41EA-8540-BCC392CE8CA7}" destId="{DC8450EB-D530-4660-97BE-8D3FDE5E493D}" srcOrd="3" destOrd="0" presId="urn:microsoft.com/office/officeart/2018/2/layout/IconVerticalSolidList"/>
    <dgm:cxn modelId="{424B13AE-4D0C-436F-9E06-457EDBB412C3}" type="presParOf" srcId="{3B04A046-969E-4711-87A5-0754C5B40F8C}" destId="{CFF15E58-EA25-4CF1-96B7-C18C14255D1D}" srcOrd="1" destOrd="0" presId="urn:microsoft.com/office/officeart/2018/2/layout/IconVerticalSolidList"/>
    <dgm:cxn modelId="{6A2123D4-12E8-47A8-9A4F-FE807EC42EBF}" type="presParOf" srcId="{3B04A046-969E-4711-87A5-0754C5B40F8C}" destId="{7DA228FB-07AF-4021-95A3-1EB0B89B121E}" srcOrd="2" destOrd="0" presId="urn:microsoft.com/office/officeart/2018/2/layout/IconVerticalSolidList"/>
    <dgm:cxn modelId="{9873CBFB-33FC-409F-A91B-8CECC5C53DD0}" type="presParOf" srcId="{7DA228FB-07AF-4021-95A3-1EB0B89B121E}" destId="{7E81BA91-4F83-4FC6-9DD7-9159E20D08CE}" srcOrd="0" destOrd="0" presId="urn:microsoft.com/office/officeart/2018/2/layout/IconVerticalSolidList"/>
    <dgm:cxn modelId="{A567A347-4BC3-47BE-BE5A-C71C03F84A35}" type="presParOf" srcId="{7DA228FB-07AF-4021-95A3-1EB0B89B121E}" destId="{C91F9F6E-06B6-47A7-BAED-C074C7C128E2}" srcOrd="1" destOrd="0" presId="urn:microsoft.com/office/officeart/2018/2/layout/IconVerticalSolidList"/>
    <dgm:cxn modelId="{EAF68BB3-ED20-489B-804F-330193252EBE}" type="presParOf" srcId="{7DA228FB-07AF-4021-95A3-1EB0B89B121E}" destId="{033CF0C3-EB01-488B-9E49-90604D14D03A}" srcOrd="2" destOrd="0" presId="urn:microsoft.com/office/officeart/2018/2/layout/IconVerticalSolidList"/>
    <dgm:cxn modelId="{6AA5CC91-5FC2-4C77-8587-6F1C2F2404A6}" type="presParOf" srcId="{7DA228FB-07AF-4021-95A3-1EB0B89B121E}" destId="{3E23CC04-45C2-4152-BB6C-F774B3F2D23C}" srcOrd="3" destOrd="0" presId="urn:microsoft.com/office/officeart/2018/2/layout/IconVerticalSolidList"/>
    <dgm:cxn modelId="{DD8E8E4D-BB80-4E2E-9300-E80A225D3036}" type="presParOf" srcId="{3B04A046-969E-4711-87A5-0754C5B40F8C}" destId="{D7CF7843-388C-4353-BFBC-332C79DCA7A7}" srcOrd="3" destOrd="0" presId="urn:microsoft.com/office/officeart/2018/2/layout/IconVerticalSolidList"/>
    <dgm:cxn modelId="{11C87791-712D-47D7-A627-8CA722EBE715}" type="presParOf" srcId="{3B04A046-969E-4711-87A5-0754C5B40F8C}" destId="{B3792DEC-7CEB-4781-9416-DF817CE3F05A}" srcOrd="4" destOrd="0" presId="urn:microsoft.com/office/officeart/2018/2/layout/IconVerticalSolidList"/>
    <dgm:cxn modelId="{B299C3F5-1A37-4CD2-A05F-8FC42D469A25}" type="presParOf" srcId="{B3792DEC-7CEB-4781-9416-DF817CE3F05A}" destId="{BAFF8F64-4E2A-4904-B6A0-2A5621AC5212}" srcOrd="0" destOrd="0" presId="urn:microsoft.com/office/officeart/2018/2/layout/IconVerticalSolidList"/>
    <dgm:cxn modelId="{5B1F0F3C-E375-4336-ADF2-30885CEFF749}" type="presParOf" srcId="{B3792DEC-7CEB-4781-9416-DF817CE3F05A}" destId="{627301C5-5E1E-45C8-AAAD-2A8BB5EC2D1F}" srcOrd="1" destOrd="0" presId="urn:microsoft.com/office/officeart/2018/2/layout/IconVerticalSolidList"/>
    <dgm:cxn modelId="{A4501503-D744-4B83-925E-C26F22DDC5D0}" type="presParOf" srcId="{B3792DEC-7CEB-4781-9416-DF817CE3F05A}" destId="{3E60BDCA-A16D-440A-AA64-0502C1997C13}" srcOrd="2" destOrd="0" presId="urn:microsoft.com/office/officeart/2018/2/layout/IconVerticalSolidList"/>
    <dgm:cxn modelId="{340EAE1D-E2BF-4689-871F-6679C438583A}" type="presParOf" srcId="{B3792DEC-7CEB-4781-9416-DF817CE3F05A}" destId="{108FDD76-A86B-4547-9F15-D022092AB8D2}" srcOrd="3" destOrd="0" presId="urn:microsoft.com/office/officeart/2018/2/layout/IconVerticalSolidList"/>
    <dgm:cxn modelId="{7D68B2AC-5EE8-4A97-B1B2-A43D72E7FA19}" type="presParOf" srcId="{B3792DEC-7CEB-4781-9416-DF817CE3F05A}" destId="{B816150F-60DE-426B-B07B-1CAC28A073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E1852-4ABE-4C84-A631-6640CD6F3EE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A8D94-23A9-46E9-B959-54BB2F3BB21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50EB-D530-4660-97BE-8D3FDE5E493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IBM Plex Sans" panose="020B0503050203000203" pitchFamily="34" charset="0"/>
            </a:rPr>
            <a:t>AI Enabled Workforce Transformation</a:t>
          </a:r>
        </a:p>
      </dsp:txBody>
      <dsp:txXfrm>
        <a:off x="1435590" y="531"/>
        <a:ext cx="9080009" cy="1242935"/>
      </dsp:txXfrm>
    </dsp:sp>
    <dsp:sp modelId="{7E81BA91-4F83-4FC6-9DD7-9159E20D08C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F9F6E-06B6-47A7-BAED-C074C7C128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CC04-45C2-4152-BB6C-F774B3F2D23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IBM Plex Sans" panose="020B0503050203000203" pitchFamily="34" charset="0"/>
            </a:rPr>
            <a:t>Participation in developing the IEEE Standard Ontology for Ethically Aligned Robotic and Autonomous Systems</a:t>
          </a:r>
        </a:p>
      </dsp:txBody>
      <dsp:txXfrm>
        <a:off x="1435590" y="1554201"/>
        <a:ext cx="9080009" cy="1242935"/>
      </dsp:txXfrm>
    </dsp:sp>
    <dsp:sp modelId="{BAFF8F64-4E2A-4904-B6A0-2A5621AC521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301C5-5E1E-45C8-AAAD-2A8BB5EC2D1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FDD76-A86B-4547-9F15-D022092AB8D2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IBM Plex Sans" panose="020B0503050203000203" pitchFamily="34" charset="0"/>
            </a:rPr>
            <a:t>OIC Initiative: Utilizing Ontologies to Drive Risk Appropriate Factsheet Generation</a:t>
          </a:r>
        </a:p>
      </dsp:txBody>
      <dsp:txXfrm>
        <a:off x="1435590" y="3107870"/>
        <a:ext cx="4732020" cy="1242935"/>
      </dsp:txXfrm>
    </dsp:sp>
    <dsp:sp modelId="{B816150F-60DE-426B-B07B-1CAC28A0733C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IBM Plex Sans" panose="020B0503050203000203" pitchFamily="34" charset="0"/>
            </a:rPr>
            <a:t>With Jackie </a:t>
          </a:r>
          <a:r>
            <a:rPr lang="en-US" sz="2000" kern="1200" dirty="0" err="1">
              <a:latin typeface="IBM Plex Sans" panose="020B0503050203000203" pitchFamily="34" charset="0"/>
            </a:rPr>
            <a:t>Csonka</a:t>
          </a:r>
          <a:r>
            <a:rPr lang="en-US" sz="2000" kern="1200" dirty="0">
              <a:latin typeface="IBM Plex Sans" panose="020B0503050203000203" pitchFamily="34" charset="0"/>
            </a:rPr>
            <a:t> </a:t>
          </a:r>
          <a:r>
            <a:rPr lang="en-US" sz="2000" kern="1200" dirty="0">
              <a:latin typeface="IBM Plex Sans" panose="020B0503050203000203" pitchFamily="34" charset="0"/>
              <a:sym typeface="Wingdings" panose="05000000000000000000" pitchFamily="2" charset="2"/>
            </a:rPr>
            <a:t></a:t>
          </a:r>
          <a:endParaRPr lang="en-US" sz="2000" kern="1200" dirty="0">
            <a:latin typeface="IBM Plex Sans" panose="020B0503050203000203" pitchFamily="34" charset="0"/>
          </a:endParaRP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BFB8E-B851-46B8-8227-F23DB6C5730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7D181-9065-4E0E-9036-94C0D77F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The nodes represent the pipeline and the components of a pipeline which consists of stages, executions, report, framework, intermediate artifacts, and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7D181-9065-4E0E-9036-94C0D77F83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48C7-E8BC-939C-C68A-1FD81D9E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CE67F-2505-7F71-F762-2F338E9A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2839-AB47-591E-5EF9-63F02278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E685-A1C2-18DE-247B-006B6EBD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4551-8688-6A26-0281-70DAB6BE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9FA6-F009-6E78-8850-16479FF0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3A262-C0FA-985E-9E2C-81D090F5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C002-496C-33BE-A687-705F9606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3E2A-F3FB-B6A5-F8D9-E19FB556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2F75-0B05-1289-096D-ED16BBF6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FC617-BF74-B7A5-A3F3-A4051064E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A1891-D0CC-C1EB-01EB-6023E4C93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F9B8-D6C4-252C-6707-6830FF5C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644B-694E-5EDB-35D0-2AE185C7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ACCF2-AD52-703E-CA1A-B87C04A2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xes (4 t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7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5101"/>
            <a:ext cx="5522976" cy="572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7"/>
            <a:ext cx="2560320" cy="355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6810A-8CBA-CA46-830C-0A27E4FECE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05609" y="6104526"/>
            <a:ext cx="1076395" cy="4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661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35635"/>
            <a:ext cx="5510784" cy="1072896"/>
          </a:xfrm>
        </p:spPr>
        <p:txBody>
          <a:bodyPr/>
          <a:lstStyle>
            <a:lvl1pPr>
              <a:lnSpc>
                <a:spcPts val="3200"/>
              </a:lnSpc>
              <a:spcAft>
                <a:spcPts val="1600"/>
              </a:spcAft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6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35635"/>
            <a:ext cx="5510784" cy="1072896"/>
          </a:xfrm>
        </p:spPr>
        <p:txBody>
          <a:bodyPr/>
          <a:lstStyle>
            <a:lvl1pPr>
              <a:lnSpc>
                <a:spcPts val="3200"/>
              </a:lnSpc>
              <a:spcAft>
                <a:spcPts val="1600"/>
              </a:spcAft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45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1649"/>
            <a:ext cx="11704229" cy="5735751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09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7416712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5835-BAFD-1003-F513-A4AB8B66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5384-AB71-318D-6F95-6D3A4D9C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2E16-2B71-6979-1859-F13339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54B3-30DB-82D8-4653-BDF5C300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5856-E486-FA2F-7C4B-711A5199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5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00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8559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08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929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21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279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885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576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38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45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6D77-ACA5-9F4D-A7C0-11D6BA6C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5B1B-37E7-6BF0-23EF-A59A9799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7B00-4368-A2AF-BEF7-F1C0E6D9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E58B-B600-503F-E0BD-7AC859B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C1FC-913C-CFEA-0FD2-59AD9121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1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809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3733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5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81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18733"/>
            <a:ext cx="12192000" cy="5139267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8733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2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1308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5130800"/>
            <a:ext cx="5791203" cy="8636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2133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648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34891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11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6168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960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884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74384" y="1633728"/>
            <a:ext cx="5512725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21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5EFA-4EB4-6A3A-93C5-A526B2D1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5008-5877-406E-FB1C-FE3A300A0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7818-AEDE-B87E-95DE-128BF35D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2504-62FB-B2F3-0748-12907606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3B00-FD50-1D05-C21C-910E85D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E9C6B-D197-CC28-097F-0E2F588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2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673335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92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25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7747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91154"/>
            <a:ext cx="1704293" cy="6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874C-966D-E964-F303-39E27A4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0A06-B54B-5193-6D2D-974CB622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6AD5C-6588-5074-B1CA-2C9F1DFB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4CE8A-ABE7-7285-22AE-2B539DE24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1A068-94A4-37D1-F429-92E9B21AF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317F7-6CC1-D0A7-4799-A6CC22DA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9B1EA-9D08-1FF8-02AB-19C419BC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39BDB-BD3F-FE8F-575A-1BDA5574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4C79-22BA-2927-D9D1-259994C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DBE60-B66F-3AF6-8B8B-47FAA9DC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35CB-0B78-84E4-459D-11C1FD5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FBE1-E071-D122-D451-572577D2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F3343-3C5A-A0B8-99A3-E32BE6C6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D053E-89FC-ACB6-7B61-4852D9BF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E5BDF-BECF-08F2-C1A5-DAA2388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6FE-C05F-9D88-817B-307A8265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808F-BF4D-474C-17C2-167551AD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E2A0-E88C-D5C5-2B4E-DED7EC38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ADB6-2B5B-8129-8993-48D922B0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3856-87C2-F70B-4BAC-7CE31AD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E4E2-FA10-1EDC-44E7-A80DCFD2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34E-1CF8-A25B-6E9B-D22BADCB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89521-BF6E-89D9-58C3-057775302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D4509-585E-8A64-83D9-E40B2E72A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12E1-D626-3390-8CDA-8964F8E2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51F35-E8EA-28AF-AACB-6A068CDB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D2CD-8ABD-5637-4E97-9938EBFF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1F86-A3B6-178E-6FD5-92292DEA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305F-BC33-114D-5DE0-CB044962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F28A-4DBF-47CA-2141-2A7D77A5D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7CBF-81B6-CE51-8C17-9300B486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5466-4245-7F97-96F2-C96B6A7BC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633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hf hdr="0" dt="0"/>
  <p:txStyles>
    <p:titleStyle>
      <a:lvl1pPr algn="l" rtl="0" eaLnBrk="1" fontAlgn="base" hangingPunct="1">
        <a:lnSpc>
          <a:spcPts val="3733"/>
        </a:lnSpc>
        <a:spcBef>
          <a:spcPct val="0"/>
        </a:spcBef>
        <a:spcAft>
          <a:spcPts val="2400"/>
        </a:spcAft>
        <a:defRPr sz="32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tx1"/>
        </a:buClr>
        <a:buSzPct val="90000"/>
        <a:buFont typeface="Wingdings" pitchFamily="2" charset="2"/>
        <a:buNone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.AppleSystemUIFont" charset="-120"/>
        <a:buChar char="–"/>
        <a:tabLst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.AppleSystemUIFont" charset="-120"/>
        <a:buChar char="–"/>
        <a:tabLst/>
        <a:defRPr sz="16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Font typeface=".AppleSystemUIFont" charset="-120"/>
        <a:buChar char="»"/>
        <a:tabLst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yourlearning.ibm.com/w3/playback/1016180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i.org/10.1109/TSMC.2023.333098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IBMAoT/i-ontology-template" TargetMode="External"/><Relationship Id="rId2" Type="http://schemas.openxmlformats.org/officeDocument/2006/relationships/hyperlink" Target="https://github.ibm.com/GTS-CDO/unstructured-analy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529190.3535693" TargetMode="External"/><Relationship Id="rId2" Type="http://schemas.openxmlformats.org/officeDocument/2006/relationships/hyperlink" Target="https://doi.org/10.48550/arXiv.2311.047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faidata.foundation/blog/2023/09/29/role-of-ontologies-in-enabling-ai-transparency/" TargetMode="External"/><Relationship Id="rId5" Type="http://schemas.openxmlformats.org/officeDocument/2006/relationships/hyperlink" Target="https://doi.ieeecomputersociety.org/10.1109/MIC.2022.3228087" TargetMode="External"/><Relationship Id="rId4" Type="http://schemas.openxmlformats.org/officeDocument/2006/relationships/hyperlink" Target="https://doi.org/10.1109/TSMC.2023.333098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faidata.foundation/display/DL/Trusted+AI+Committe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wlettpackard.github.io/cmf/" TargetMode="External"/><Relationship Id="rId2" Type="http://schemas.openxmlformats.org/officeDocument/2006/relationships/hyperlink" Target="https://lfaidata.foundation/blog/2023/09/29/role-of-ontologies-in-enabling-ai-transparenc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11.04778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03933-3F8E-46DB-7F96-D0305C55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Ontologies: Theory &amp;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1F92-3DC9-5610-62A9-E65F59E2D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Trustworthy </a:t>
            </a:r>
            <a:r>
              <a:rPr lang="en-US" sz="2000" dirty="0" err="1"/>
              <a:t>CoE</a:t>
            </a:r>
            <a:br>
              <a:rPr lang="en-US" sz="2000" dirty="0"/>
            </a:br>
            <a:r>
              <a:rPr lang="en-US" sz="2000" dirty="0"/>
              <a:t>February 2024</a:t>
            </a:r>
          </a:p>
          <a:p>
            <a:pPr algn="l"/>
            <a:r>
              <a:rPr lang="en-US" sz="2000" dirty="0"/>
              <a:t>Ali Hashmi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5F3D5D-9014-ACA6-55DB-BAD3A9C5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406664"/>
            <a:ext cx="5536001" cy="398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2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8075D5-2481-CF40-B6AB-54A664BFCA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0"/>
            <a:ext cx="1737360" cy="68640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Sans" panose="020B0503050203000203" pitchFamily="34" charset="0"/>
              </a:rPr>
              <a:t>Three</a:t>
            </a:r>
            <a:br>
              <a:rPr lang="en-US" dirty="0">
                <a:latin typeface="IBM Plex Sans" panose="020B0503050203000203" pitchFamily="34" charset="0"/>
              </a:rPr>
            </a:br>
            <a:r>
              <a:rPr lang="en-US" dirty="0">
                <a:latin typeface="IBM Plex Sans" panose="020B0503050203000203" pitchFamily="34" charset="0"/>
              </a:rPr>
              <a:t>Key</a:t>
            </a:r>
          </a:p>
          <a:p>
            <a:pPr marL="0" indent="0">
              <a:buNone/>
            </a:pPr>
            <a:r>
              <a:rPr lang="en-US" dirty="0">
                <a:latin typeface="IBM Plex Sans" panose="020B0503050203000203" pitchFamily="34" charset="0"/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505F-307E-7941-8A53-FDD336F069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7800" y="0"/>
            <a:ext cx="3581400" cy="6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Reference Modelling</a:t>
            </a:r>
          </a:p>
          <a:p>
            <a:r>
              <a:rPr lang="en-US" dirty="0">
                <a:latin typeface="IBM Plex Sans" panose="020B0503050203000203" pitchFamily="34" charset="0"/>
              </a:rPr>
              <a:t>By utilizing ontologies, it becomes possible to </a:t>
            </a:r>
            <a:r>
              <a:rPr lang="en-US" i="1" dirty="0">
                <a:latin typeface="IBM Plex Sans" panose="020B0503050203000203" pitchFamily="34" charset="0"/>
              </a:rPr>
              <a:t>capture</a:t>
            </a:r>
            <a:r>
              <a:rPr lang="en-US" dirty="0">
                <a:latin typeface="IBM Plex Sans" panose="020B0503050203000203" pitchFamily="34" charset="0"/>
              </a:rPr>
              <a:t> system requirements effectively and promote the </a:t>
            </a:r>
            <a:r>
              <a:rPr lang="en-US" i="1" dirty="0">
                <a:latin typeface="IBM Plex Sans" panose="020B0503050203000203" pitchFamily="34" charset="0"/>
              </a:rPr>
              <a:t>reuse</a:t>
            </a:r>
            <a:r>
              <a:rPr lang="en-US" dirty="0">
                <a:latin typeface="IBM Plex Sans" panose="020B0503050203000203" pitchFamily="34" charset="0"/>
              </a:rPr>
              <a:t> of components.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74B1E-6923-7E48-94A4-A27F5C4F36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0"/>
            <a:ext cx="3581400" cy="6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Common-Sense Reasoning</a:t>
            </a:r>
          </a:p>
          <a:p>
            <a:r>
              <a:rPr lang="en-US" dirty="0">
                <a:latin typeface="IBM Plex Sans" panose="020B0503050203000203" pitchFamily="34" charset="0"/>
              </a:rPr>
              <a:t>They support common-sense reasoning, which is essential for effectively </a:t>
            </a:r>
            <a:r>
              <a:rPr lang="en-US" i="1" dirty="0">
                <a:latin typeface="IBM Plex Sans" panose="020B0503050203000203" pitchFamily="34" charset="0"/>
              </a:rPr>
              <a:t>transmitting</a:t>
            </a:r>
            <a:r>
              <a:rPr lang="en-US" dirty="0">
                <a:latin typeface="IBM Plex Sans" panose="020B0503050203000203" pitchFamily="34" charset="0"/>
              </a:rPr>
              <a:t> knowledge to users, enhancing their ability to  </a:t>
            </a:r>
            <a:r>
              <a:rPr lang="en-US" i="1" dirty="0">
                <a:latin typeface="IBM Plex Sans" panose="020B0503050203000203" pitchFamily="34" charset="0"/>
              </a:rPr>
              <a:t>comprehend</a:t>
            </a:r>
            <a:r>
              <a:rPr lang="en-US" dirty="0"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1AA621-D2A3-FE47-9BC2-BBC0ED563E3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10600" y="0"/>
            <a:ext cx="3581400" cy="6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Abstraction &amp; Refinement</a:t>
            </a:r>
          </a:p>
          <a:p>
            <a:r>
              <a:rPr lang="en-US" dirty="0">
                <a:latin typeface="IBM Plex Sans" panose="020B0503050203000203" pitchFamily="34" charset="0"/>
              </a:rPr>
              <a:t>These mechanisms assist us in </a:t>
            </a:r>
            <a:r>
              <a:rPr lang="en-US" i="1" dirty="0">
                <a:latin typeface="IBM Plex Sans" panose="020B0503050203000203" pitchFamily="34" charset="0"/>
              </a:rPr>
              <a:t>integrating</a:t>
            </a:r>
            <a:r>
              <a:rPr lang="en-US" dirty="0">
                <a:latin typeface="IBM Plex Sans" panose="020B0503050203000203" pitchFamily="34" charset="0"/>
              </a:rPr>
              <a:t> knowledge from diverse sources and </a:t>
            </a:r>
            <a:r>
              <a:rPr lang="en-US" i="1" dirty="0">
                <a:latin typeface="IBM Plex Sans" panose="020B0503050203000203" pitchFamily="34" charset="0"/>
              </a:rPr>
              <a:t>customizing</a:t>
            </a:r>
            <a:r>
              <a:rPr lang="en-US" dirty="0">
                <a:latin typeface="IBM Plex Sans" panose="020B0503050203000203" pitchFamily="34" charset="0"/>
              </a:rPr>
              <a:t> the specificity and generality of explanations based on specific user profiles.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E9738-8CDF-7244-9DE3-C394BF3AD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AB2FA9-2DD2-CB49-8231-10B2319A67F7}"/>
              </a:ext>
            </a:extLst>
          </p:cNvPr>
          <p:cNvGrpSpPr/>
          <p:nvPr/>
        </p:nvGrpSpPr>
        <p:grpSpPr>
          <a:xfrm>
            <a:off x="4953000" y="475861"/>
            <a:ext cx="3581400" cy="5670939"/>
            <a:chOff x="4572000" y="242596"/>
            <a:chExt cx="2286000" cy="42532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E5D682-3E7A-6444-8BD9-C565BF4D2E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4BEE50-4316-D34D-AD52-71659BEB29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8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7BDC7A-084F-318B-1F4F-B8AE0C6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Ontology Work around IBM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2251656-7BD5-DB7F-7CFA-015CD575E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99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0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740A9-209B-E615-B718-08C062A8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Transforming the IBM Workforce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C2FB7-C2B5-649D-B15F-635B70CE1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" r="1" b="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FEA3-7A77-2137-0BD1-92C040FC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8" y="1828799"/>
            <a:ext cx="4085524" cy="441368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Internal effort a few years ago</a:t>
            </a:r>
          </a:p>
          <a:p>
            <a:r>
              <a:rPr lang="en-US" sz="2000" dirty="0"/>
              <a:t>Ontologies were used to </a:t>
            </a:r>
            <a:r>
              <a:rPr lang="en-US" sz="2000" b="1" dirty="0"/>
              <a:t>expedite understanding </a:t>
            </a:r>
            <a:r>
              <a:rPr lang="en-US" sz="2000" dirty="0"/>
              <a:t>of the knowledge contained in unstructured HR data</a:t>
            </a:r>
          </a:p>
          <a:p>
            <a:r>
              <a:rPr lang="en-US" sz="2000" dirty="0"/>
              <a:t>Excellent talk on the topic and project by Bernard Freund from February 2021</a:t>
            </a:r>
          </a:p>
          <a:p>
            <a:r>
              <a:rPr lang="en-US" sz="2000" dirty="0">
                <a:hlinkClick r:id="rId3"/>
              </a:rPr>
              <a:t>https://ec.yourlearning.ibm.com/w3/playback/10161801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42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E9C-E92F-F054-4483-B0D3B0D4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7007-2021 </a:t>
            </a:r>
            <a:br>
              <a:rPr lang="en-US" dirty="0"/>
            </a:br>
            <a:r>
              <a:rPr lang="en-US" dirty="0"/>
              <a:t>IEEE Ontological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6C6F-9B25-8A20-7229-AD744BF7A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0307"/>
            <a:ext cx="5181600" cy="3986656"/>
          </a:xfrm>
        </p:spPr>
        <p:txBody>
          <a:bodyPr>
            <a:normAutofit/>
          </a:bodyPr>
          <a:lstStyle/>
          <a:p>
            <a:r>
              <a:rPr lang="en-US" dirty="0"/>
              <a:t>For Ethically Driven Robotics and Automation Systems</a:t>
            </a:r>
          </a:p>
          <a:p>
            <a:r>
              <a:rPr lang="en-US" dirty="0"/>
              <a:t>Recent paper discussing the approach and rationale</a:t>
            </a:r>
          </a:p>
          <a:p>
            <a:pPr lvl="1"/>
            <a:r>
              <a:rPr lang="en-US" dirty="0"/>
              <a:t>IBM co-authors: Michael Houghtaling (retired) &amp; Sandro </a:t>
            </a:r>
            <a:r>
              <a:rPr lang="en-US" dirty="0" err="1"/>
              <a:t>Fiorini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https://doi.org/10.1109/TSMC.2023.3330981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6E82-41B5-B2F0-FC5E-F5CB282D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0305"/>
            <a:ext cx="5181600" cy="3986657"/>
          </a:xfrm>
        </p:spPr>
        <p:txBody>
          <a:bodyPr>
            <a:normAutofit/>
          </a:bodyPr>
          <a:lstStyle/>
          <a:p>
            <a:r>
              <a:rPr lang="en-US" dirty="0"/>
              <a:t>Constituent ontologies</a:t>
            </a:r>
          </a:p>
          <a:p>
            <a:pPr lvl="1"/>
            <a:r>
              <a:rPr lang="en-US" b="1" dirty="0"/>
              <a:t>Top-Level</a:t>
            </a:r>
            <a:r>
              <a:rPr lang="en-US" dirty="0"/>
              <a:t> Ontology (TLO)</a:t>
            </a:r>
          </a:p>
          <a:p>
            <a:pPr lvl="1"/>
            <a:r>
              <a:rPr lang="en-US" b="1" dirty="0"/>
              <a:t>Norms and Ethical Principles</a:t>
            </a:r>
            <a:r>
              <a:rPr lang="en-US" dirty="0"/>
              <a:t> (NEPs)</a:t>
            </a:r>
          </a:p>
          <a:p>
            <a:pPr lvl="1"/>
            <a:r>
              <a:rPr lang="en-US" b="1" dirty="0"/>
              <a:t>Data Privacy and Protection </a:t>
            </a:r>
            <a:r>
              <a:rPr lang="en-US" dirty="0"/>
              <a:t>(DPP) Ontology</a:t>
            </a:r>
          </a:p>
          <a:p>
            <a:pPr lvl="1"/>
            <a:r>
              <a:rPr lang="en-US" b="1" dirty="0"/>
              <a:t>Transparency and Accountability</a:t>
            </a:r>
            <a:r>
              <a:rPr lang="en-US" dirty="0"/>
              <a:t> (TA) Ontology</a:t>
            </a:r>
          </a:p>
          <a:p>
            <a:pPr lvl="1"/>
            <a:r>
              <a:rPr lang="en-US" b="1" dirty="0"/>
              <a:t>Ethical Violation Management </a:t>
            </a:r>
            <a:r>
              <a:rPr lang="en-US" dirty="0"/>
              <a:t>(EVM) Ontology</a:t>
            </a:r>
          </a:p>
          <a:p>
            <a:endParaRPr lang="en-US" dirty="0"/>
          </a:p>
        </p:txBody>
      </p:sp>
      <p:pic>
        <p:nvPicPr>
          <p:cNvPr id="6146" name="Picture 2" descr="IEEE - Advancing Technology for Humanity">
            <a:extLst>
              <a:ext uri="{FF2B5EF4-FFF2-40B4-BE49-F238E27FC236}">
                <a16:creationId xmlns:a16="http://schemas.microsoft.com/office/drawing/2014/main" id="{98764FDF-3A6B-25BD-C759-BF4F6B40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1" y="681038"/>
            <a:ext cx="3630915" cy="8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0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7F58B-5072-06F5-9A2E-8A3C082E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328"/>
            <a:ext cx="12192000" cy="5413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6DF51D-ABB6-6B12-2A26-4AF3454F0B57}"/>
              </a:ext>
            </a:extLst>
          </p:cNvPr>
          <p:cNvSpPr/>
          <p:nvPr/>
        </p:nvSpPr>
        <p:spPr>
          <a:xfrm>
            <a:off x="2307265" y="3976577"/>
            <a:ext cx="1850065" cy="4997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B1C93-1050-7BD2-AAA8-4193F9714DB5}"/>
              </a:ext>
            </a:extLst>
          </p:cNvPr>
          <p:cNvSpPr/>
          <p:nvPr/>
        </p:nvSpPr>
        <p:spPr>
          <a:xfrm>
            <a:off x="4883889" y="2929270"/>
            <a:ext cx="1399954" cy="6964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169FD-F36A-1D3B-89FF-EE96E5ACDCED}"/>
              </a:ext>
            </a:extLst>
          </p:cNvPr>
          <p:cNvSpPr/>
          <p:nvPr/>
        </p:nvSpPr>
        <p:spPr>
          <a:xfrm>
            <a:off x="4883890" y="1779181"/>
            <a:ext cx="1399954" cy="4997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CCF6340E-C6E2-4C5A-A262-06B4DA8A57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48" y="3504816"/>
            <a:ext cx="5731510" cy="2806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ACBDB0E1-A37C-434E-97BD-8116CA0619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580127"/>
            <a:ext cx="5731510" cy="2782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0">
            <a:extLst>
              <a:ext uri="{FF2B5EF4-FFF2-40B4-BE49-F238E27FC236}">
                <a16:creationId xmlns:a16="http://schemas.microsoft.com/office/drawing/2014/main" id="{0E446D62-88D7-47B2-B28D-D5E1DEF5FF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Ontology </a:t>
            </a:r>
          </a:p>
          <a:p>
            <a:r>
              <a:rPr lang="en-CA" dirty="0"/>
              <a:t>for Factsheets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54A77CA-7ED0-41C6-9BE0-BA1CCFB57EB1}"/>
              </a:ext>
            </a:extLst>
          </p:cNvPr>
          <p:cNvSpPr txBox="1">
            <a:spLocks/>
          </p:cNvSpPr>
          <p:nvPr/>
        </p:nvSpPr>
        <p:spPr>
          <a:xfrm>
            <a:off x="838200" y="2107565"/>
            <a:ext cx="4445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Human Resources Representative</a:t>
            </a:r>
          </a:p>
          <a:p>
            <a:r>
              <a:rPr lang="en-CA" dirty="0"/>
              <a:t>AI to screen candidates</a:t>
            </a:r>
          </a:p>
          <a:p>
            <a:r>
              <a:rPr lang="en-CA" dirty="0"/>
              <a:t>Ontology informs customization of Factsheet 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7A3C6-3CFB-4F67-AF3D-02BD3C7755EF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42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>
            <a:extLst>
              <a:ext uri="{FF2B5EF4-FFF2-40B4-BE49-F238E27FC236}">
                <a16:creationId xmlns:a16="http://schemas.microsoft.com/office/drawing/2014/main" id="{0E446D62-88D7-47B2-B28D-D5E1DEF5FF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effectLst/>
                <a:latin typeface="IBM Plex Sans" panose="020B0503050203000203" pitchFamily="34" charset="0"/>
                <a:ea typeface="Arial Unicode MS"/>
                <a:cs typeface="Times New Roman" panose="02020603050405020304" pitchFamily="18" charset="0"/>
              </a:rPr>
              <a:t>Implementing ontology for Factsheets</a:t>
            </a:r>
            <a:endParaRPr lang="en-CA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54A77CA-7ED0-41C6-9BE0-BA1CCFB57EB1}"/>
              </a:ext>
            </a:extLst>
          </p:cNvPr>
          <p:cNvSpPr txBox="1">
            <a:spLocks/>
          </p:cNvSpPr>
          <p:nvPr/>
        </p:nvSpPr>
        <p:spPr>
          <a:xfrm>
            <a:off x="894080" y="1402080"/>
            <a:ext cx="10688320" cy="4500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Operationalization could include the following: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W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orkflow for gathering relevant facts, including both quantitative facts (e.g., model metrics) and qualitative facts (e.g., qualitative assessment of job applicant)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G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overnance of the lineage, modifications to, and retrieval of facts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G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eneration of customized Factsheet for stakeholders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Ri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sk 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>
                <a:ea typeface="Arial Unicode MS"/>
                <a:cs typeface="Times New Roman" panose="02020603050405020304" pitchFamily="18" charset="0"/>
              </a:rPr>
              <a:t>Continual improvement of </a:t>
            </a: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the ontology</a:t>
            </a:r>
            <a:endParaRPr lang="en-GB" sz="2400" dirty="0">
              <a:effectLst/>
              <a:ea typeface="Arial Unicode M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IBM Plex Sans" panose="020B0503050203000203" pitchFamily="34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6E1C8-4E08-44E0-AB9E-4CE204846356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06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C1A6D-EF64-4FF8-A8A9-A1281BADFA86}"/>
              </a:ext>
            </a:extLst>
          </p:cNvPr>
          <p:cNvGraphicFramePr>
            <a:graphicFrameLocks noGrp="1"/>
          </p:cNvGraphicFramePr>
          <p:nvPr/>
        </p:nvGraphicFramePr>
        <p:xfrm>
          <a:off x="6718301" y="2774315"/>
          <a:ext cx="4635499" cy="3416300"/>
        </p:xfrm>
        <a:graphic>
          <a:graphicData uri="http://schemas.openxmlformats.org/drawingml/2006/table">
            <a:tbl>
              <a:tblPr firstRow="1" firstCol="1" bandRow="1"/>
              <a:tblGrid>
                <a:gridCol w="1905264">
                  <a:extLst>
                    <a:ext uri="{9D8B030D-6E8A-4147-A177-3AD203B41FA5}">
                      <a16:colId xmlns:a16="http://schemas.microsoft.com/office/drawing/2014/main" val="3296597980"/>
                    </a:ext>
                  </a:extLst>
                </a:gridCol>
                <a:gridCol w="660211">
                  <a:extLst>
                    <a:ext uri="{9D8B030D-6E8A-4147-A177-3AD203B41FA5}">
                      <a16:colId xmlns:a16="http://schemas.microsoft.com/office/drawing/2014/main" val="3482273070"/>
                    </a:ext>
                  </a:extLst>
                </a:gridCol>
                <a:gridCol w="1159167">
                  <a:extLst>
                    <a:ext uri="{9D8B030D-6E8A-4147-A177-3AD203B41FA5}">
                      <a16:colId xmlns:a16="http://schemas.microsoft.com/office/drawing/2014/main" val="2171340673"/>
                    </a:ext>
                  </a:extLst>
                </a:gridCol>
                <a:gridCol w="910857">
                  <a:extLst>
                    <a:ext uri="{9D8B030D-6E8A-4147-A177-3AD203B41FA5}">
                      <a16:colId xmlns:a16="http://schemas.microsoft.com/office/drawing/2014/main" val="2327216381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Sample matrix </a:t>
                      </a:r>
                      <a:r>
                        <a:rPr lang="en-CA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(YES</a:t>
                      </a: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include in factsheet)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1135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Scientist 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 Representative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Job Candidate 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654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0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 by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179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 modified date of AI system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867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schema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874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schema (explained)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080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prediction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41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prediction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275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Drift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16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667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41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Fairness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52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Fairness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60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Equity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976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Equity (explained)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111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FCDD7-AF26-409D-8F83-F20BE460BC96}"/>
              </a:ext>
            </a:extLst>
          </p:cNvPr>
          <p:cNvSpPr/>
          <p:nvPr/>
        </p:nvSpPr>
        <p:spPr>
          <a:xfrm>
            <a:off x="2198847" y="111760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ontology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04008-202F-493A-B461-934608516F17}"/>
              </a:ext>
            </a:extLst>
          </p:cNvPr>
          <p:cNvSpPr/>
          <p:nvPr/>
        </p:nvSpPr>
        <p:spPr>
          <a:xfrm>
            <a:off x="4608513" y="1148080"/>
            <a:ext cx="1674495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Transparency matrix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FCE598-1EEC-4085-8FF1-7A30EA38D1CC}"/>
              </a:ext>
            </a:extLst>
          </p:cNvPr>
          <p:cNvSpPr/>
          <p:nvPr/>
        </p:nvSpPr>
        <p:spPr>
          <a:xfrm>
            <a:off x="7477442" y="115824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watson</a:t>
            </a:r>
            <a:r>
              <a:rPr lang="en-CA" dirty="0">
                <a:solidFill>
                  <a:schemeClr val="tx1"/>
                </a:solidFill>
              </a:rPr>
              <a:t>) Knowledge Catalog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95CE23-2D2F-4622-A02F-2210A5C96100}"/>
              </a:ext>
            </a:extLst>
          </p:cNvPr>
          <p:cNvSpPr/>
          <p:nvPr/>
        </p:nvSpPr>
        <p:spPr>
          <a:xfrm>
            <a:off x="10122535" y="85344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7EC792-4544-4675-A45E-8EAB0C281978}"/>
              </a:ext>
            </a:extLst>
          </p:cNvPr>
          <p:cNvSpPr/>
          <p:nvPr/>
        </p:nvSpPr>
        <p:spPr>
          <a:xfrm>
            <a:off x="9888855" y="1148080"/>
            <a:ext cx="1371600" cy="87376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Factsheet report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6E72D3-5AF6-467E-87D7-D81A86C8E986}"/>
              </a:ext>
            </a:extLst>
          </p:cNvPr>
          <p:cNvCxnSpPr>
            <a:cxnSpLocks/>
          </p:cNvCxnSpPr>
          <p:nvPr/>
        </p:nvCxnSpPr>
        <p:spPr>
          <a:xfrm>
            <a:off x="3761582" y="159512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ACF2E3-AFC8-4485-B323-ED6FAC941B62}"/>
              </a:ext>
            </a:extLst>
          </p:cNvPr>
          <p:cNvCxnSpPr>
            <a:cxnSpLocks/>
          </p:cNvCxnSpPr>
          <p:nvPr/>
        </p:nvCxnSpPr>
        <p:spPr>
          <a:xfrm>
            <a:off x="6565265" y="162560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AF257E-A566-4942-A951-700F2E83199F}"/>
              </a:ext>
            </a:extLst>
          </p:cNvPr>
          <p:cNvCxnSpPr>
            <a:cxnSpLocks/>
          </p:cNvCxnSpPr>
          <p:nvPr/>
        </p:nvCxnSpPr>
        <p:spPr>
          <a:xfrm>
            <a:off x="9106535" y="159512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8215D5-9873-4C91-A413-1B09BFDE34DB}"/>
              </a:ext>
            </a:extLst>
          </p:cNvPr>
          <p:cNvSpPr txBox="1"/>
          <p:nvPr/>
        </p:nvSpPr>
        <p:spPr>
          <a:xfrm flipH="1">
            <a:off x="9878695" y="2131814"/>
            <a:ext cx="192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Customized for </a:t>
            </a:r>
          </a:p>
          <a:p>
            <a:r>
              <a:rPr lang="en-CA" dirty="0"/>
              <a:t>each stakeholder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5DDBA4F0-7D94-4A3B-8407-75A84C5386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Operationalization example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FD18A0D2-0FB5-4368-97BD-BFC3CBFBE313}"/>
              </a:ext>
            </a:extLst>
          </p:cNvPr>
          <p:cNvSpPr txBox="1">
            <a:spLocks/>
          </p:cNvSpPr>
          <p:nvPr/>
        </p:nvSpPr>
        <p:spPr>
          <a:xfrm>
            <a:off x="779622" y="2774315"/>
            <a:ext cx="4445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Governance is central</a:t>
            </a:r>
          </a:p>
          <a:p>
            <a:r>
              <a:rPr lang="en-CA" dirty="0"/>
              <a:t>Knowledge Catalog contains all facts</a:t>
            </a:r>
          </a:p>
          <a:p>
            <a:r>
              <a:rPr lang="en-CA" dirty="0"/>
              <a:t>Proof of concept using Transparency matrix </a:t>
            </a:r>
          </a:p>
          <a:p>
            <a:r>
              <a:rPr lang="en-CA" dirty="0"/>
              <a:t>Factsheet for a stakeholder contains facts associated with that stakeholder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B04FD-114A-481A-A124-E28C8F539C5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86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1EA638-D735-3DE6-088F-1939A6780232}"/>
              </a:ext>
            </a:extLst>
          </p:cNvPr>
          <p:cNvSpPr/>
          <p:nvPr/>
        </p:nvSpPr>
        <p:spPr>
          <a:xfrm>
            <a:off x="838199" y="1469500"/>
            <a:ext cx="10855841" cy="2200939"/>
          </a:xfrm>
          <a:prstGeom prst="round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6A69F-AAC3-E6F1-E550-DD39BF84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D45D-BCB6-85CA-A608-5A1D65B2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37801"/>
            <a:ext cx="10655595" cy="2339162"/>
          </a:xfrm>
        </p:spPr>
        <p:txBody>
          <a:bodyPr/>
          <a:lstStyle/>
          <a:p>
            <a:r>
              <a:rPr lang="en-US" dirty="0"/>
              <a:t>Protégé: Free, open-source ontology editor and framework</a:t>
            </a:r>
          </a:p>
          <a:p>
            <a:r>
              <a:rPr lang="en-US" dirty="0"/>
              <a:t>SPARQL: Semantic query language for databases</a:t>
            </a:r>
          </a:p>
          <a:p>
            <a:r>
              <a:rPr lang="en-US" dirty="0"/>
              <a:t>From our enterprise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https://github.ibm.com/GTS-CDO/unstructured-analytics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https://github.ibm.com/IBMAoT/i-ontology-template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306241-FCFE-5D4C-CBA8-FCAD04015060}"/>
              </a:ext>
            </a:extLst>
          </p:cNvPr>
          <p:cNvGrpSpPr/>
          <p:nvPr/>
        </p:nvGrpSpPr>
        <p:grpSpPr>
          <a:xfrm>
            <a:off x="1783060" y="1690688"/>
            <a:ext cx="9007183" cy="1813814"/>
            <a:chOff x="1783060" y="1857337"/>
            <a:chExt cx="9007183" cy="1813814"/>
          </a:xfrm>
        </p:grpSpPr>
        <p:pic>
          <p:nvPicPr>
            <p:cNvPr id="5122" name="Picture 2" descr="Protégé Project · GitHub">
              <a:extLst>
                <a:ext uri="{FF2B5EF4-FFF2-40B4-BE49-F238E27FC236}">
                  <a16:creationId xmlns:a16="http://schemas.microsoft.com/office/drawing/2014/main" id="{F12EDF89-81A4-7155-49D5-A29F49851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060" y="1929313"/>
              <a:ext cx="1669863" cy="166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New SPARQL Endpoint - Census">
              <a:extLst>
                <a:ext uri="{FF2B5EF4-FFF2-40B4-BE49-F238E27FC236}">
                  <a16:creationId xmlns:a16="http://schemas.microsoft.com/office/drawing/2014/main" id="{F6BB75D5-EA3F-6783-FC8F-E4EAF12BB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9" t="12559" r="28750" b="6822"/>
            <a:stretch/>
          </p:blipFill>
          <p:spPr bwMode="auto">
            <a:xfrm>
              <a:off x="5422065" y="1857337"/>
              <a:ext cx="1800733" cy="1813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GitHub - Wikipedia">
              <a:extLst>
                <a:ext uri="{FF2B5EF4-FFF2-40B4-BE49-F238E27FC236}">
                  <a16:creationId xmlns:a16="http://schemas.microsoft.com/office/drawing/2014/main" id="{2B426F78-FDDE-42D3-BCD9-2047A21DF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939" y="1965092"/>
              <a:ext cx="1598304" cy="159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136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63B5-92F4-EEB5-5528-54C9D08D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9A72-1B33-81E3-A75C-FC9F4515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On the Multiple Roles of Ontologies in Explainable AI </a:t>
            </a:r>
            <a:r>
              <a:rPr lang="en-US" dirty="0"/>
              <a:t>Confalonieri &amp; </a:t>
            </a:r>
            <a:r>
              <a:rPr lang="en-US" dirty="0" err="1"/>
              <a:t>Guizzardi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https://doi.org/10.48550/arXiv.2311.04778</a:t>
            </a:r>
            <a:r>
              <a:rPr lang="en-US" dirty="0"/>
              <a:t> </a:t>
            </a:r>
          </a:p>
          <a:p>
            <a:r>
              <a:rPr lang="en-US" b="1" dirty="0"/>
              <a:t>Towards FAIR Explainable AI: a standardized ontology for mapping XAI solutions to use cases, explanations, and AI systems </a:t>
            </a:r>
            <a:r>
              <a:rPr lang="en-US" dirty="0"/>
              <a:t>Adhikari, et. al. </a:t>
            </a:r>
          </a:p>
          <a:p>
            <a:pPr lvl="1"/>
            <a:r>
              <a:rPr lang="en-US" dirty="0">
                <a:hlinkClick r:id="rId3"/>
              </a:rPr>
              <a:t>https://doi.org/10.1145/3529190.3535693</a:t>
            </a:r>
            <a:r>
              <a:rPr lang="en-US" dirty="0"/>
              <a:t> </a:t>
            </a:r>
          </a:p>
          <a:p>
            <a:r>
              <a:rPr lang="en-US" b="1" dirty="0"/>
              <a:t>Standardizing an Ontology for Ethically Aligned Robotic and Autonomous Systems </a:t>
            </a:r>
            <a:r>
              <a:rPr lang="en-US" dirty="0"/>
              <a:t>Houghtaling, </a:t>
            </a:r>
            <a:r>
              <a:rPr lang="en-US" dirty="0" err="1"/>
              <a:t>Fiorini</a:t>
            </a:r>
            <a:r>
              <a:rPr lang="en-US" dirty="0"/>
              <a:t>, et. al. </a:t>
            </a:r>
          </a:p>
          <a:p>
            <a:pPr lvl="1"/>
            <a:r>
              <a:rPr lang="en-US" dirty="0">
                <a:hlinkClick r:id="rId4"/>
              </a:rPr>
              <a:t>https://doi.org/10.1109/TSMC.2023.3330981</a:t>
            </a:r>
            <a:r>
              <a:rPr lang="en-US" dirty="0"/>
              <a:t> </a:t>
            </a:r>
          </a:p>
          <a:p>
            <a:r>
              <a:rPr lang="en-US" b="1" dirty="0"/>
              <a:t>Knowledge Graph Empowered Machine Learning Pipelines for Improved Efficiency, Reusability, and Explainability </a:t>
            </a:r>
            <a:r>
              <a:rPr lang="en-US" dirty="0" err="1"/>
              <a:t>Venkataramanan</a:t>
            </a:r>
            <a:r>
              <a:rPr lang="en-US" dirty="0"/>
              <a:t>, Tripathy, et. al. </a:t>
            </a:r>
          </a:p>
          <a:p>
            <a:pPr lvl="1"/>
            <a:r>
              <a:rPr lang="en-US" dirty="0">
                <a:hlinkClick r:id="rId5"/>
              </a:rPr>
              <a:t>https://doi.ieeecomputersociety.org/10.1109/MIC.2022.3228087</a:t>
            </a:r>
            <a:r>
              <a:rPr lang="en-US" dirty="0"/>
              <a:t> </a:t>
            </a:r>
          </a:p>
          <a:p>
            <a:r>
              <a:rPr lang="en-US" b="1" dirty="0"/>
              <a:t>Role of Ontologies in Enabling AI Transparency</a:t>
            </a:r>
            <a:r>
              <a:rPr lang="en-US" dirty="0"/>
              <a:t> </a:t>
            </a:r>
            <a:r>
              <a:rPr lang="en-US" dirty="0" err="1"/>
              <a:t>Venkataramanan</a:t>
            </a:r>
            <a:r>
              <a:rPr lang="en-US" dirty="0"/>
              <a:t>, Tripathy, &amp; Hashmi</a:t>
            </a:r>
          </a:p>
          <a:p>
            <a:pPr lvl="1"/>
            <a:r>
              <a:rPr lang="en-US" dirty="0">
                <a:hlinkClick r:id="rId6"/>
              </a:rPr>
              <a:t>https://lfaidata.foundation/blog/2023/09/29/role-of-ontologies-in-enabling-ai-transparency/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3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965B-AC85-FB00-BD49-9BE82A17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 little about me and today’s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4E48-4E93-52FB-52FD-23C852BC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Senior Data Scientist for IBM Consulting – US Federal Market</a:t>
            </a:r>
          </a:p>
          <a:p>
            <a:r>
              <a:rPr lang="en-US" dirty="0"/>
              <a:t>Came to IBM via acquisition about 7 years ago</a:t>
            </a:r>
          </a:p>
          <a:p>
            <a:r>
              <a:rPr lang="en-US" dirty="0"/>
              <a:t>Been heavily involved in data and analytics for over 20 years</a:t>
            </a:r>
          </a:p>
          <a:p>
            <a:r>
              <a:rPr lang="en-US" dirty="0"/>
              <a:t>And about a year ago… I knew nothing about ontologies!</a:t>
            </a:r>
          </a:p>
          <a:p>
            <a:r>
              <a:rPr lang="en-US" dirty="0"/>
              <a:t>So, this presentation is my learning journey</a:t>
            </a:r>
          </a:p>
          <a:p>
            <a:pPr lvl="1"/>
            <a:r>
              <a:rPr lang="en-US" dirty="0"/>
              <a:t>And the folks who have helped me along the way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 hope you will learn something and enjoy!</a:t>
            </a:r>
          </a:p>
        </p:txBody>
      </p:sp>
      <p:pic>
        <p:nvPicPr>
          <p:cNvPr id="1030" name="Picture 6" descr="profile image">
            <a:extLst>
              <a:ext uri="{FF2B5EF4-FFF2-40B4-BE49-F238E27FC236}">
                <a16:creationId xmlns:a16="http://schemas.microsoft.com/office/drawing/2014/main" id="{99BE740C-98BB-0A6B-1FD0-782BE513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952" y="4250063"/>
            <a:ext cx="2061837" cy="206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Ali Hashmi photo">
            <a:extLst>
              <a:ext uri="{FF2B5EF4-FFF2-40B4-BE49-F238E27FC236}">
                <a16:creationId xmlns:a16="http://schemas.microsoft.com/office/drawing/2014/main" id="{93076C85-66A1-E2C4-9CFB-CB80C0F6B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82B6-38F4-6F4A-A441-AE664FEEC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IBM Plex Sans"/>
              </a:rPr>
              <a:pPr defTabSz="914621"/>
              <a:t>20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7FA8C4D-9B7F-7F43-BE4A-5F2804DEB0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4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 Light" panose="020B0403050203000203" pitchFamily="34" charset="0"/>
              </a:rPr>
              <a:t>Group Name / DOC ID / Month XX, 2021 / © 2021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0107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9BA3-4472-4885-B773-681FBD7A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BC89-4B1F-4204-8594-991246A17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reference only</a:t>
            </a:r>
          </a:p>
        </p:txBody>
      </p:sp>
    </p:spTree>
    <p:extLst>
      <p:ext uri="{BB962C8B-B14F-4D97-AF65-F5344CB8AC3E}">
        <p14:creationId xmlns:p14="http://schemas.microsoft.com/office/powerpoint/2010/main" val="90443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92E2DC-D674-4F68-AB8C-607205B8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1" y="153000"/>
            <a:ext cx="3319104" cy="655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4286D30-39BB-4AB1-8078-8FDC5C65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ontology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13C646-ED95-4A86-A373-8BE3A168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372" cy="4351338"/>
          </a:xfrm>
        </p:spPr>
        <p:txBody>
          <a:bodyPr/>
          <a:lstStyle/>
          <a:p>
            <a:r>
              <a:rPr lang="en-CA" dirty="0"/>
              <a:t>Common semantic data structure</a:t>
            </a:r>
          </a:p>
          <a:p>
            <a:r>
              <a:rPr lang="en-CA" dirty="0"/>
              <a:t>A formalization of domain knowledge</a:t>
            </a:r>
          </a:p>
          <a:p>
            <a:r>
              <a:rPr lang="en-CA" dirty="0"/>
              <a:t>Facilitates communication</a:t>
            </a:r>
          </a:p>
          <a:p>
            <a:r>
              <a:rPr lang="en-CA" dirty="0"/>
              <a:t>Continual refinement of concepts, definitions, relationships</a:t>
            </a:r>
          </a:p>
          <a:p>
            <a:r>
              <a:rPr lang="en-CA" dirty="0"/>
              <a:t>Ontology for Factsheets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B92D0-5147-406A-BFD7-E11CAF7420C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793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57A79-E8AB-4515-8242-FA68AAAA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4" y="304010"/>
            <a:ext cx="11913212" cy="6026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A57ED-EAEC-4BFF-8107-0A60011976B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899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CEB-0191-DBD9-2198-EFC54972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8EBB-AE1A-987D-6023-ED350D6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began with a blog post</a:t>
            </a:r>
          </a:p>
          <a:p>
            <a:r>
              <a:rPr lang="en-US"/>
              <a:t>What are ontologies?</a:t>
            </a:r>
          </a:p>
          <a:p>
            <a:r>
              <a:rPr lang="en-US"/>
              <a:t>What can they do for us?</a:t>
            </a:r>
          </a:p>
          <a:p>
            <a:r>
              <a:rPr lang="en-US"/>
              <a:t>Multiple Roles for Ontologies in Trustworthy AI</a:t>
            </a:r>
          </a:p>
          <a:p>
            <a:r>
              <a:rPr lang="en-US"/>
              <a:t>Some examples of related work from around IBM</a:t>
            </a:r>
          </a:p>
          <a:p>
            <a:r>
              <a:rPr lang="en-US"/>
              <a:t>Tools &amp; Resources</a:t>
            </a:r>
          </a:p>
          <a:p>
            <a:r>
              <a:rPr lang="en-US"/>
              <a:t>References</a:t>
            </a:r>
          </a:p>
          <a:p>
            <a:r>
              <a:rPr lang="en-US"/>
              <a:t>Q&amp;A</a:t>
            </a:r>
            <a:endParaRPr lang="en-US" dirty="0"/>
          </a:p>
        </p:txBody>
      </p:sp>
      <p:pic>
        <p:nvPicPr>
          <p:cNvPr id="3074" name="Picture 2" descr="Application Overview — GraphVite 0.2.2 documentation">
            <a:extLst>
              <a:ext uri="{FF2B5EF4-FFF2-40B4-BE49-F238E27FC236}">
                <a16:creationId xmlns:a16="http://schemas.microsoft.com/office/drawing/2014/main" id="{2F90A5D4-416C-2A6D-8BF0-7BF6B6182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59" y="-253278"/>
            <a:ext cx="3887931" cy="388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76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97E-BBB1-B89C-B3B0-1D60FFEB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Foundation – Trustworthy AI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84C5-E22A-8BDA-2306-772FAD32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LF hosts working groups &amp; committees</a:t>
            </a:r>
          </a:p>
          <a:p>
            <a:r>
              <a:rPr lang="en-US" dirty="0"/>
              <a:t>IBM is a big supporter and encourages our involvement</a:t>
            </a:r>
          </a:p>
          <a:p>
            <a:r>
              <a:rPr lang="en-US" dirty="0">
                <a:hlinkClick r:id="rId2"/>
              </a:rPr>
              <a:t>Trusted AI Committee - LF AI Foundation - Confluence (</a:t>
            </a:r>
            <a:r>
              <a:rPr lang="en-US" dirty="0" err="1">
                <a:hlinkClick r:id="rId2"/>
              </a:rPr>
              <a:t>lfaidata.foundation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/>
              <a:t>Open call for blog posts last Spring</a:t>
            </a:r>
          </a:p>
          <a:p>
            <a:r>
              <a:rPr lang="en-US" dirty="0"/>
              <a:t>Some senior researchers from Hewlett Packard Labs and I teamed up</a:t>
            </a:r>
          </a:p>
        </p:txBody>
      </p:sp>
    </p:spTree>
    <p:extLst>
      <p:ext uri="{BB962C8B-B14F-4D97-AF65-F5344CB8AC3E}">
        <p14:creationId xmlns:p14="http://schemas.microsoft.com/office/powerpoint/2010/main" val="383098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2236-12FC-5B31-1287-B43591C0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Ontologies in Enabling AI Transparency </a:t>
            </a:r>
            <a:r>
              <a:rPr lang="en-US" dirty="0">
                <a:hlinkClick r:id="rId2"/>
              </a:rPr>
              <a:t>(link)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1945-8834-A245-838C-5B7BC568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Co-authors</a:t>
            </a:r>
          </a:p>
          <a:p>
            <a:pPr lvl="1"/>
            <a:r>
              <a:rPr lang="en-US" b="1" dirty="0" err="1"/>
              <a:t>Revathy</a:t>
            </a:r>
            <a:r>
              <a:rPr lang="en-US" b="1" dirty="0"/>
              <a:t> </a:t>
            </a:r>
            <a:r>
              <a:rPr lang="en-US" b="1" dirty="0" err="1"/>
              <a:t>Venkataramanan</a:t>
            </a:r>
            <a:r>
              <a:rPr lang="en-US" dirty="0"/>
              <a:t>, AI Institute at University of South Carolina</a:t>
            </a:r>
          </a:p>
          <a:p>
            <a:pPr lvl="1"/>
            <a:r>
              <a:rPr lang="en-US" b="1" dirty="0" err="1"/>
              <a:t>Aalap</a:t>
            </a:r>
            <a:r>
              <a:rPr lang="en-US" b="1" dirty="0"/>
              <a:t> Tripathy</a:t>
            </a:r>
            <a:r>
              <a:rPr lang="en-US" dirty="0"/>
              <a:t>, Principal Research Engineer</a:t>
            </a:r>
          </a:p>
          <a:p>
            <a:r>
              <a:rPr lang="en-US" dirty="0"/>
              <a:t>Recently released a tool, the </a:t>
            </a:r>
            <a:r>
              <a:rPr lang="en-US" dirty="0">
                <a:hlinkClick r:id="rId3"/>
              </a:rPr>
              <a:t>Common Metadata Framework</a:t>
            </a:r>
            <a:endParaRPr lang="en-US" dirty="0"/>
          </a:p>
          <a:p>
            <a:pPr lvl="1"/>
            <a:r>
              <a:rPr lang="en-US" dirty="0"/>
              <a:t>“to facilitate the inclusion of additional semantic and statistical properties to enhance the richness and comprehensiveness of the metadata associated with ML pipelines” </a:t>
            </a:r>
          </a:p>
          <a:p>
            <a:r>
              <a:rPr lang="en-US" dirty="0"/>
              <a:t>Investigated bias mitigation in combination with AI Fairness 360</a:t>
            </a:r>
          </a:p>
        </p:txBody>
      </p:sp>
    </p:spTree>
    <p:extLst>
      <p:ext uri="{BB962C8B-B14F-4D97-AF65-F5344CB8AC3E}">
        <p14:creationId xmlns:p14="http://schemas.microsoft.com/office/powerpoint/2010/main" val="266759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6E841C3-3D64-B4B1-BFB9-863E49FB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4" y="1152885"/>
            <a:ext cx="10228531" cy="45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1E729A9-912A-4EE4-A2D7-14F9402BE1B8}"/>
              </a:ext>
            </a:extLst>
          </p:cNvPr>
          <p:cNvGrpSpPr/>
          <p:nvPr/>
        </p:nvGrpSpPr>
        <p:grpSpPr>
          <a:xfrm>
            <a:off x="1330037" y="1843933"/>
            <a:ext cx="1589809" cy="1491549"/>
            <a:chOff x="1330037" y="1843933"/>
            <a:chExt cx="1589809" cy="149154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BC9BAAF-2200-12A8-8730-D17EC90D74FD}"/>
                </a:ext>
              </a:extLst>
            </p:cNvPr>
            <p:cNvCxnSpPr>
              <a:cxnSpLocks/>
            </p:cNvCxnSpPr>
            <p:nvPr/>
          </p:nvCxnSpPr>
          <p:spPr>
            <a:xfrm>
              <a:off x="2182091" y="2327564"/>
              <a:ext cx="737755" cy="100791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124AF-A660-38A8-2DC0-949C42503CCD}"/>
                </a:ext>
              </a:extLst>
            </p:cNvPr>
            <p:cNvSpPr txBox="1"/>
            <p:nvPr/>
          </p:nvSpPr>
          <p:spPr>
            <a:xfrm>
              <a:off x="1330037" y="1843933"/>
              <a:ext cx="1454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IBM Plex Sans" panose="020B0503050203000203" pitchFamily="34" charset="0"/>
                </a:rPr>
                <a:t>Let’s start here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667099-419F-1B20-4728-629BB0B135A5}"/>
              </a:ext>
            </a:extLst>
          </p:cNvPr>
          <p:cNvGrpSpPr/>
          <p:nvPr/>
        </p:nvGrpSpPr>
        <p:grpSpPr>
          <a:xfrm>
            <a:off x="7169727" y="4509655"/>
            <a:ext cx="1463386" cy="1601751"/>
            <a:chOff x="7169727" y="4509655"/>
            <a:chExt cx="1463386" cy="160175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B5AD7A-0A81-1F0C-58CD-46BE6A49A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9727" y="4509655"/>
              <a:ext cx="571500" cy="81049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DC5BE9-F00E-B60B-AB9F-21934A0A398A}"/>
                </a:ext>
              </a:extLst>
            </p:cNvPr>
            <p:cNvSpPr txBox="1"/>
            <p:nvPr/>
          </p:nvSpPr>
          <p:spPr>
            <a:xfrm>
              <a:off x="7178386" y="5465075"/>
              <a:ext cx="1454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IBM Plex Sans" panose="020B0503050203000203" pitchFamily="34" charset="0"/>
                </a:rPr>
                <a:t>Relatable Concept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4618D1-69F0-3919-A396-0372BE6DE7EA}"/>
              </a:ext>
            </a:extLst>
          </p:cNvPr>
          <p:cNvGrpSpPr/>
          <p:nvPr/>
        </p:nvGrpSpPr>
        <p:grpSpPr>
          <a:xfrm>
            <a:off x="8215745" y="100262"/>
            <a:ext cx="2441864" cy="969496"/>
            <a:chOff x="8215745" y="100262"/>
            <a:chExt cx="2441864" cy="96949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2EC183-8F6A-37B8-0322-183032D77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5745" y="406247"/>
              <a:ext cx="845128" cy="66351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00129-40FC-974D-0062-353AC8B9817C}"/>
                </a:ext>
              </a:extLst>
            </p:cNvPr>
            <p:cNvSpPr txBox="1"/>
            <p:nvPr/>
          </p:nvSpPr>
          <p:spPr>
            <a:xfrm>
              <a:off x="9202882" y="100262"/>
              <a:ext cx="145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IBM Plex Sans" panose="020B0503050203000203" pitchFamily="34" charset="0"/>
                </a:rPr>
                <a:t>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4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5E77-E7DB-C90F-DAE8-B8BE5311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Ontologies?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194B-35BC-A8D1-A625-2B150AD8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philosophy: An ontology is a description of things that exist and how they relate to each other</a:t>
            </a:r>
          </a:p>
          <a:p>
            <a:r>
              <a:rPr lang="en-US" dirty="0">
                <a:solidFill>
                  <a:srgbClr val="0070C0"/>
                </a:solidFill>
              </a:rPr>
              <a:t>An ontology is a formal description of knowledge as a set of concepts within a domain and the relationships that hold between them.</a:t>
            </a:r>
          </a:p>
          <a:p>
            <a:r>
              <a:rPr lang="en-US" dirty="0"/>
              <a:t>"thinking about thinking"</a:t>
            </a:r>
          </a:p>
        </p:txBody>
      </p:sp>
    </p:spTree>
    <p:extLst>
      <p:ext uri="{BB962C8B-B14F-4D97-AF65-F5344CB8AC3E}">
        <p14:creationId xmlns:p14="http://schemas.microsoft.com/office/powerpoint/2010/main" val="35016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6B12-837D-D204-564D-62173487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ontologies do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979D-FD4D-6B07-84BB-B86BB8BA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can be aids, tools that help us better understand concepts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Helping us to be </a:t>
            </a:r>
            <a:r>
              <a:rPr lang="en-US" b="1" dirty="0"/>
              <a:t>better organized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providing structure to our thinking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Helping us to be </a:t>
            </a:r>
            <a:r>
              <a:rPr lang="en-US" b="1" dirty="0"/>
              <a:t>more precise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adding clarity and refinement to our thinking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Helping us to </a:t>
            </a:r>
            <a:r>
              <a:rPr lang="en-US" b="1" dirty="0"/>
              <a:t>share our thinking with others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enabling clear and consistent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530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AE109-ED75-EEE8-B526-E134105196ED}"/>
              </a:ext>
            </a:extLst>
          </p:cNvPr>
          <p:cNvSpPr>
            <a:spLocks/>
          </p:cNvSpPr>
          <p:nvPr/>
        </p:nvSpPr>
        <p:spPr>
          <a:xfrm>
            <a:off x="6096000" y="639763"/>
            <a:ext cx="5459413" cy="115728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defTabSz="576072">
              <a:lnSpc>
                <a:spcPct val="90000"/>
              </a:lnSpc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Paper by Roberto Confalonieri &amp; Giancarlo </a:t>
            </a:r>
            <a:r>
              <a:rPr lang="en-US" sz="1600" kern="12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Guizzardi</a:t>
            </a:r>
            <a:endParaRPr lang="en-US" sz="1600" kern="12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288036" lvl="1" defTabSz="576072">
              <a:lnSpc>
                <a:spcPct val="90000"/>
              </a:lnSpc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IBM Plex Sans" panose="020B0503050203000203" pitchFamily="34" charset="0"/>
                <a:hlinkClick r:id="rId2"/>
              </a:rPr>
              <a:t>[2311.04778] </a:t>
            </a:r>
            <a:r>
              <a:rPr lang="en-US" sz="1600" kern="1200" dirty="0" err="1">
                <a:solidFill>
                  <a:schemeClr val="tx1"/>
                </a:solidFill>
                <a:latin typeface="IBM Plex Sans" panose="020B0503050203000203" pitchFamily="34" charset="0"/>
                <a:hlinkClick r:id="rId2"/>
              </a:rPr>
              <a:t>arxiv.or</a:t>
            </a:r>
            <a:r>
              <a:rPr lang="en-US" sz="1600" kern="1200" dirty="0">
                <a:solidFill>
                  <a:schemeClr val="tx1"/>
                </a:solidFill>
                <a:latin typeface="IBM Plex Sans" panose="020B0503050203000203" pitchFamily="34" charset="0"/>
                <a:hlinkClick r:id="rId2"/>
              </a:rPr>
              <a:t>	g</a:t>
            </a:r>
            <a:endParaRPr lang="en-US" sz="1600" kern="12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F5C-6E6B-2AB5-80D9-CAFC160450ED}"/>
              </a:ext>
            </a:extLst>
          </p:cNvPr>
          <p:cNvSpPr>
            <a:spLocks/>
          </p:cNvSpPr>
          <p:nvPr/>
        </p:nvSpPr>
        <p:spPr>
          <a:xfrm>
            <a:off x="6096000" y="1865313"/>
            <a:ext cx="5459413" cy="4354513"/>
          </a:xfrm>
          <a:prstGeom prst="rect">
            <a:avLst/>
          </a:prstGeom>
        </p:spPr>
        <p:txBody>
          <a:bodyPr wrap="square" anchor="t">
            <a:normAutofit lnSpcReduction="10000"/>
          </a:bodyPr>
          <a:lstStyle/>
          <a:p>
            <a:pPr defTabSz="576072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By combining the strengths of </a:t>
            </a:r>
            <a:r>
              <a:rPr lang="en-US" sz="2800" b="1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statistical analysis</a:t>
            </a:r>
            <a:r>
              <a:rPr lang="en-US" sz="28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, which provides insights into the internal workings of models, with the power of symbolic </a:t>
            </a:r>
            <a:r>
              <a:rPr lang="en-US" sz="2800" b="1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knowledge represented by ontologies</a:t>
            </a:r>
            <a:r>
              <a:rPr lang="en-US" sz="28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, researchers aim to achieve a more comprehensive and robust approach to explainability</a:t>
            </a: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586D1-2147-2263-E484-ECA0F4C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IBM Plex Sans" panose="020B0503050203000203" pitchFamily="34" charset="0"/>
              </a:rPr>
              <a:t>Multiple Roles of Ontologies in Explainable AI</a:t>
            </a:r>
          </a:p>
        </p:txBody>
      </p:sp>
    </p:spTree>
    <p:extLst>
      <p:ext uri="{BB962C8B-B14F-4D97-AF65-F5344CB8AC3E}">
        <p14:creationId xmlns:p14="http://schemas.microsoft.com/office/powerpoint/2010/main" val="2158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Developer 2021 Blue">
  <a:themeElements>
    <a:clrScheme name="IBM Developer 2021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1261FD"/>
      </a:accent1>
      <a:accent2>
        <a:srgbClr val="FF7EB5"/>
      </a:accent2>
      <a:accent3>
        <a:srgbClr val="3BDAD8"/>
      </a:accent3>
      <a:accent4>
        <a:srgbClr val="F1F4F7"/>
      </a:accent4>
      <a:accent5>
        <a:srgbClr val="BE94FE"/>
      </a:accent5>
      <a:accent6>
        <a:srgbClr val="81CEFE"/>
      </a:accent6>
      <a:hlink>
        <a:srgbClr val="1261FD"/>
      </a:hlink>
      <a:folHlink>
        <a:srgbClr val="1261FD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21_R01_Plex.potx" id="{1BDB13F3-B2D2-488B-885A-3D177763154D}" vid="{D0654C99-6340-47EF-9458-D416AAB758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1221</Words>
  <Application>Microsoft Office PowerPoint</Application>
  <PresentationFormat>Widescreen</PresentationFormat>
  <Paragraphs>197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.AppleSystemUIFont</vt:lpstr>
      <vt:lpstr>Arial</vt:lpstr>
      <vt:lpstr>Calibri</vt:lpstr>
      <vt:lpstr>Calibri Light</vt:lpstr>
      <vt:lpstr>HelvNeue Light for IBM</vt:lpstr>
      <vt:lpstr>IBM Plex Mono Light</vt:lpstr>
      <vt:lpstr>IBM Plex Sans</vt:lpstr>
      <vt:lpstr>IBM Plex Sans Light</vt:lpstr>
      <vt:lpstr>Times New Roman</vt:lpstr>
      <vt:lpstr>Wingdings</vt:lpstr>
      <vt:lpstr>Office Theme</vt:lpstr>
      <vt:lpstr>IBM Developer 2021 Blue</vt:lpstr>
      <vt:lpstr>Ontologies: Theory &amp; Applications</vt:lpstr>
      <vt:lpstr>A little about me and today’s talk</vt:lpstr>
      <vt:lpstr>Agenda</vt:lpstr>
      <vt:lpstr>Linux Foundation – Trustworthy AI Committee</vt:lpstr>
      <vt:lpstr>Role of Ontologies in Enabling AI Transparency (link)</vt:lpstr>
      <vt:lpstr>PowerPoint Presentation</vt:lpstr>
      <vt:lpstr>What Are Ontologies?</vt:lpstr>
      <vt:lpstr>What can ontologies do for us?</vt:lpstr>
      <vt:lpstr>Multiple Roles of Ontologies in Explainable AI</vt:lpstr>
      <vt:lpstr>PowerPoint Presentation</vt:lpstr>
      <vt:lpstr>Sample Ontology Work around IBM</vt:lpstr>
      <vt:lpstr>Transforming the IBM Workforce </vt:lpstr>
      <vt:lpstr>7007-2021  IEEE Ontological Standard</vt:lpstr>
      <vt:lpstr>PowerPoint Presentation</vt:lpstr>
      <vt:lpstr>PowerPoint Presentation</vt:lpstr>
      <vt:lpstr>PowerPoint Presentation</vt:lpstr>
      <vt:lpstr>PowerPoint Presentation</vt:lpstr>
      <vt:lpstr>Tools &amp; Resources</vt:lpstr>
      <vt:lpstr>References</vt:lpstr>
      <vt:lpstr>PowerPoint Presentation</vt:lpstr>
      <vt:lpstr>Appendix</vt:lpstr>
      <vt:lpstr>Sample ontology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Hashmi</dc:creator>
  <cp:lastModifiedBy>Ali Hashmi</cp:lastModifiedBy>
  <cp:revision>2</cp:revision>
  <dcterms:created xsi:type="dcterms:W3CDTF">2024-02-08T13:27:18Z</dcterms:created>
  <dcterms:modified xsi:type="dcterms:W3CDTF">2024-02-08T15:31:10Z</dcterms:modified>
</cp:coreProperties>
</file>