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58" r:id="rId7"/>
    <p:sldId id="259" r:id="rId8"/>
    <p:sldId id="263" r:id="rId9"/>
  </p:sldIdLst>
  <p:sldSz cx="12192000" cy="6858000"/>
  <p:notesSz cx="6792913" cy="9925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59CF-B2FA-4FFD-B553-9C040F1E3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A2773-CBD8-40D8-BB6E-AE5679FD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2E3BB-4224-411D-BBFF-4972A668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ABEF-3484-4253-8C9B-42552900BD3D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EA277-0B7E-4676-BB3C-70B2C447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31E5C-1DDD-4D18-B2C4-A6558B01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AA7-7100-4EE8-85B9-FFEF8EE4E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0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9F86-D613-49EC-8588-164D70A5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43EAD-40D3-4DC6-AB44-36654AF56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9611C-CEB0-48F6-A8F0-F99A7223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ABEF-3484-4253-8C9B-42552900BD3D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15C93-DE67-4D34-8D8D-A6411299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8DC5A-C781-4839-8DB5-0138803C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AA7-7100-4EE8-85B9-FFEF8EE4E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403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A9029-D7CF-4384-8BBE-87E3688FA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94918-542D-436C-B5BB-9EB9EDBAC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BCFF8-577F-4A20-A160-CE203134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ABEF-3484-4253-8C9B-42552900BD3D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C6FC-4E60-4A89-B7BF-DE754D54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3435C-AD07-4243-8F5D-4C8A54E6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AA7-7100-4EE8-85B9-FFEF8EE4E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08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C0D-C0FC-4A6C-9EF5-D4652898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8D91-17C0-452D-99AA-E5FC8C7F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55B90-41F4-4379-9590-B46CA504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ABEF-3484-4253-8C9B-42552900BD3D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9D46-8250-4A48-9222-D6565F8D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8125-4033-449B-B457-DD490F58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AA7-7100-4EE8-85B9-FFEF8EE4E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265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ABB5-799D-43B9-9154-9D93C6D3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9B6CD-DF57-486B-B1EF-D2DE69C5D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FA137-DB46-4F9A-BE9A-9CD44B46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ABEF-3484-4253-8C9B-42552900BD3D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58DF-49F1-4826-B811-3B13E368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DA51-F19A-4FB3-83DF-15B2F30C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AA7-7100-4EE8-85B9-FFEF8EE4E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84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DA76-D0D9-4E2F-8630-33584B0C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5BDA-ECA0-4C65-A7E2-90CE2658E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DA6C1-6B81-49D4-9401-D5D0577D3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08D36-24D7-4CF4-824A-D6F71908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ABEF-3484-4253-8C9B-42552900BD3D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85A75-FF08-4724-90AF-4EF80B03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FE965-6131-44B6-A333-EBA2200C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AA7-7100-4EE8-85B9-FFEF8EE4E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84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263A-8C35-4E63-80CA-33AADAA7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8AE45-4362-4A0A-B058-0AF79ECB4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34261-3186-4904-95A5-CA109C36D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6DA1C-4ECD-4D41-BF13-2776ED206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02330-2549-4664-B468-06F147E9F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EFB49-48C6-4DD2-9CC2-5FA6A017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ABEF-3484-4253-8C9B-42552900BD3D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FA145-1D76-4DDC-88D6-37EE0C79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D70DC-9345-4FEF-A841-2A93EFE6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AA7-7100-4EE8-85B9-FFEF8EE4E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01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76CF-494D-465E-A59A-69F8E84F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D97C0-30F5-4FE2-898B-5A6AA01A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ABEF-3484-4253-8C9B-42552900BD3D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3DB27-57FC-4D39-815E-892B3B20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CBC01-CE39-48EF-B0A4-DAECEBBA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AA7-7100-4EE8-85B9-FFEF8EE4E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21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DE6AB-D899-42C3-A070-E10CA4D9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ABEF-3484-4253-8C9B-42552900BD3D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EAE8A-B153-44AD-8924-E6B67519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55485-0E3D-4923-925C-2DB82560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AA7-7100-4EE8-85B9-FFEF8EE4E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46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49D1-D15F-49CA-9D49-A3AA6044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231C3-DF1A-458C-AE6B-FE9758A33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63D92-BE07-4F41-9750-709BA76C5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188AD-1410-47EC-8269-ED0839A7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ABEF-3484-4253-8C9B-42552900BD3D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BB6F2-FB71-40FF-B616-0B35A2C8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A4408-D5AE-4B36-9E47-8158B6DB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AA7-7100-4EE8-85B9-FFEF8EE4E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82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CD9A-EA5A-4928-8F20-678C2C75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1EFCF-DDD9-4B0B-A38F-F3FADC7A2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FC60C-8DE7-4751-93E2-C845DFAA7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DD7B3-CFE0-4484-8719-956BCBDF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ABEF-3484-4253-8C9B-42552900BD3D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F3049-5BC7-4E3B-AE4A-B28704B7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7585C-CCF0-46F9-9DCA-9F6C0A58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AA7-7100-4EE8-85B9-FFEF8EE4E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69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02D76-9AF3-4EEF-82FF-C94E9BB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421D-19EC-4606-BE7B-A9C0C90C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A8C95-541F-46D5-BD6D-0A7AD4356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ABEF-3484-4253-8C9B-42552900BD3D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42712-A6FB-418B-B950-BAAF72663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6D340-82A4-4DF5-AB36-FF1C89AC2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0AA7-7100-4EE8-85B9-FFEF8EE4E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19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1FA2-3A04-47FE-8643-A18040DFD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Ontologies Theory and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9D11A-AECB-43FD-B2C3-20E14D4A6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Slides for merging into main deck</a:t>
            </a:r>
          </a:p>
          <a:p>
            <a:endParaRPr lang="en-CA" dirty="0"/>
          </a:p>
          <a:p>
            <a:r>
              <a:rPr lang="en-CA" dirty="0"/>
              <a:t>Prepared by: Jackie Csonka</a:t>
            </a:r>
          </a:p>
          <a:p>
            <a:r>
              <a:rPr lang="en-CA" dirty="0"/>
              <a:t>Contact: Jackie.Csonka@ibm.com</a:t>
            </a:r>
          </a:p>
        </p:txBody>
      </p:sp>
    </p:spTree>
    <p:extLst>
      <p:ext uri="{BB962C8B-B14F-4D97-AF65-F5344CB8AC3E}">
        <p14:creationId xmlns:p14="http://schemas.microsoft.com/office/powerpoint/2010/main" val="348346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92E2DC-D674-4F68-AB8C-607205B89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331" y="153000"/>
            <a:ext cx="3319104" cy="6552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E4286D30-39BB-4AB1-8078-8FDC5C65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ontology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B13C646-ED95-4A86-A373-8BE3A168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1372" cy="4351338"/>
          </a:xfrm>
        </p:spPr>
        <p:txBody>
          <a:bodyPr/>
          <a:lstStyle/>
          <a:p>
            <a:r>
              <a:rPr lang="en-CA" dirty="0"/>
              <a:t>Common semantic data structure</a:t>
            </a:r>
          </a:p>
          <a:p>
            <a:r>
              <a:rPr lang="en-CA" dirty="0"/>
              <a:t>A formalization of domain knowledge</a:t>
            </a:r>
          </a:p>
          <a:p>
            <a:r>
              <a:rPr lang="en-CA" dirty="0"/>
              <a:t>Facilitates communication</a:t>
            </a:r>
          </a:p>
          <a:p>
            <a:r>
              <a:rPr lang="en-CA" dirty="0"/>
              <a:t>Continual refinement of concepts, definitions, relationships</a:t>
            </a:r>
          </a:p>
          <a:p>
            <a:r>
              <a:rPr lang="en-CA" dirty="0"/>
              <a:t>Ontology for Factsheets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CB92D0-5147-406A-BFD7-E11CAF7420CD}"/>
              </a:ext>
            </a:extLst>
          </p:cNvPr>
          <p:cNvSpPr txBox="1"/>
          <p:nvPr/>
        </p:nvSpPr>
        <p:spPr>
          <a:xfrm flipH="1">
            <a:off x="10014377" y="6453000"/>
            <a:ext cx="1935481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Contact: Jackie.Csonka@ibm.com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793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CCF6340E-C6E2-4C5A-A262-06B4DA8A57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48" y="3504816"/>
            <a:ext cx="5731510" cy="2806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ACBDB0E1-A37C-434E-97BD-8116CA0619B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580127"/>
            <a:ext cx="5731510" cy="2782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0">
            <a:extLst>
              <a:ext uri="{FF2B5EF4-FFF2-40B4-BE49-F238E27FC236}">
                <a16:creationId xmlns:a16="http://schemas.microsoft.com/office/drawing/2014/main" id="{0E446D62-88D7-47B2-B28D-D5E1DEF5FF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Ontology </a:t>
            </a:r>
          </a:p>
          <a:p>
            <a:r>
              <a:rPr lang="en-CA" dirty="0"/>
              <a:t>for Factsheets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554A77CA-7ED0-41C6-9BE0-BA1CCFB57EB1}"/>
              </a:ext>
            </a:extLst>
          </p:cNvPr>
          <p:cNvSpPr txBox="1">
            <a:spLocks/>
          </p:cNvSpPr>
          <p:nvPr/>
        </p:nvSpPr>
        <p:spPr>
          <a:xfrm>
            <a:off x="838200" y="2107565"/>
            <a:ext cx="44450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Human Resources Representative</a:t>
            </a:r>
          </a:p>
          <a:p>
            <a:r>
              <a:rPr lang="en-CA" dirty="0"/>
              <a:t>AI to screen candidates</a:t>
            </a:r>
          </a:p>
          <a:p>
            <a:r>
              <a:rPr lang="en-CA" dirty="0"/>
              <a:t>Ontology informs customization of Factsheet reports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27A3C6-3CFB-4F67-AF3D-02BD3C7755EF}"/>
              </a:ext>
            </a:extLst>
          </p:cNvPr>
          <p:cNvSpPr txBox="1"/>
          <p:nvPr/>
        </p:nvSpPr>
        <p:spPr>
          <a:xfrm flipH="1">
            <a:off x="10014377" y="6453000"/>
            <a:ext cx="1935481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Contact: Jackie.Csonka@ibm.com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542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>
            <a:extLst>
              <a:ext uri="{FF2B5EF4-FFF2-40B4-BE49-F238E27FC236}">
                <a16:creationId xmlns:a16="http://schemas.microsoft.com/office/drawing/2014/main" id="{0E446D62-88D7-47B2-B28D-D5E1DEF5FF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>
                <a:effectLst/>
                <a:latin typeface="IBM Plex Sans" panose="020B0503050203000203" pitchFamily="34" charset="0"/>
                <a:ea typeface="Arial Unicode MS"/>
                <a:cs typeface="Times New Roman" panose="02020603050405020304" pitchFamily="18" charset="0"/>
              </a:rPr>
              <a:t>Implementing ontology for Factsheets</a:t>
            </a:r>
            <a:endParaRPr lang="en-CA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554A77CA-7ED0-41C6-9BE0-BA1CCFB57EB1}"/>
              </a:ext>
            </a:extLst>
          </p:cNvPr>
          <p:cNvSpPr txBox="1">
            <a:spLocks/>
          </p:cNvSpPr>
          <p:nvPr/>
        </p:nvSpPr>
        <p:spPr>
          <a:xfrm>
            <a:off x="894080" y="1402080"/>
            <a:ext cx="10688320" cy="45008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dirty="0">
                <a:effectLst/>
                <a:ea typeface="Arial Unicode MS"/>
                <a:cs typeface="Times New Roman" panose="02020603050405020304" pitchFamily="18" charset="0"/>
              </a:rPr>
              <a:t>Operationalization could include the following: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ea typeface="Arial Unicode MS"/>
                <a:cs typeface="Times New Roman" panose="02020603050405020304" pitchFamily="18" charset="0"/>
              </a:rPr>
              <a:t>W</a:t>
            </a:r>
            <a:r>
              <a:rPr lang="en-GB" sz="2400" dirty="0">
                <a:effectLst/>
                <a:ea typeface="Arial Unicode MS"/>
                <a:cs typeface="Times New Roman" panose="02020603050405020304" pitchFamily="18" charset="0"/>
              </a:rPr>
              <a:t>orkflow for gathering relevant facts, including both quantitative facts (e.g., model metrics) and qualitative facts (e.g., qualitative assessment of job applicant)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ea typeface="Arial Unicode MS"/>
                <a:cs typeface="Times New Roman" panose="02020603050405020304" pitchFamily="18" charset="0"/>
              </a:rPr>
              <a:t>G</a:t>
            </a:r>
            <a:r>
              <a:rPr lang="en-GB" sz="2400" dirty="0">
                <a:effectLst/>
                <a:ea typeface="Arial Unicode MS"/>
                <a:cs typeface="Times New Roman" panose="02020603050405020304" pitchFamily="18" charset="0"/>
              </a:rPr>
              <a:t>overnance of the lineage, modifications to, and retrieval of facts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ea typeface="Arial Unicode MS"/>
                <a:cs typeface="Times New Roman" panose="02020603050405020304" pitchFamily="18" charset="0"/>
              </a:rPr>
              <a:t>G</a:t>
            </a:r>
            <a:r>
              <a:rPr lang="en-GB" sz="2400" dirty="0">
                <a:effectLst/>
                <a:ea typeface="Arial Unicode MS"/>
                <a:cs typeface="Times New Roman" panose="02020603050405020304" pitchFamily="18" charset="0"/>
              </a:rPr>
              <a:t>eneration of customized Factsheet for stakeholders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ea typeface="Arial Unicode MS"/>
                <a:cs typeface="Times New Roman" panose="02020603050405020304" pitchFamily="18" charset="0"/>
              </a:rPr>
              <a:t>Ri</a:t>
            </a:r>
            <a:r>
              <a:rPr lang="en-GB" sz="2400" dirty="0">
                <a:effectLst/>
                <a:ea typeface="Arial Unicode MS"/>
                <a:cs typeface="Times New Roman" panose="02020603050405020304" pitchFamily="18" charset="0"/>
              </a:rPr>
              <a:t>sk management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>
                <a:ea typeface="Arial Unicode MS"/>
                <a:cs typeface="Times New Roman" panose="02020603050405020304" pitchFamily="18" charset="0"/>
              </a:rPr>
              <a:t>Continual improvement of </a:t>
            </a:r>
            <a:r>
              <a:rPr lang="en-GB" sz="2400" dirty="0">
                <a:ea typeface="Arial Unicode MS"/>
                <a:cs typeface="Times New Roman" panose="02020603050405020304" pitchFamily="18" charset="0"/>
              </a:rPr>
              <a:t>the ontology</a:t>
            </a:r>
            <a:endParaRPr lang="en-GB" sz="2400" dirty="0">
              <a:effectLst/>
              <a:ea typeface="Arial Unicode M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 dirty="0">
              <a:effectLst/>
              <a:latin typeface="IBM Plex Sans" panose="020B0503050203000203" pitchFamily="34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6E1C8-4E08-44E0-AB9E-4CE204846356}"/>
              </a:ext>
            </a:extLst>
          </p:cNvPr>
          <p:cNvSpPr txBox="1"/>
          <p:nvPr/>
        </p:nvSpPr>
        <p:spPr>
          <a:xfrm flipH="1">
            <a:off x="10014377" y="6453000"/>
            <a:ext cx="1935481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Contact: Jackie.Csonka@ibm.com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906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9BA3-4472-4885-B773-681FBD7A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2BC89-4B1F-4204-8594-991246A17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 reference only</a:t>
            </a:r>
          </a:p>
        </p:txBody>
      </p:sp>
    </p:spTree>
    <p:extLst>
      <p:ext uri="{BB962C8B-B14F-4D97-AF65-F5344CB8AC3E}">
        <p14:creationId xmlns:p14="http://schemas.microsoft.com/office/powerpoint/2010/main" val="90443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CC1A6D-EF64-4FF8-A8A9-A1281BADF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304164"/>
              </p:ext>
            </p:extLst>
          </p:nvPr>
        </p:nvGraphicFramePr>
        <p:xfrm>
          <a:off x="6718301" y="2774315"/>
          <a:ext cx="4635499" cy="3416300"/>
        </p:xfrm>
        <a:graphic>
          <a:graphicData uri="http://schemas.openxmlformats.org/drawingml/2006/table">
            <a:tbl>
              <a:tblPr firstRow="1" firstCol="1" bandRow="1"/>
              <a:tblGrid>
                <a:gridCol w="1905264">
                  <a:extLst>
                    <a:ext uri="{9D8B030D-6E8A-4147-A177-3AD203B41FA5}">
                      <a16:colId xmlns:a16="http://schemas.microsoft.com/office/drawing/2014/main" val="3296597980"/>
                    </a:ext>
                  </a:extLst>
                </a:gridCol>
                <a:gridCol w="660211">
                  <a:extLst>
                    <a:ext uri="{9D8B030D-6E8A-4147-A177-3AD203B41FA5}">
                      <a16:colId xmlns:a16="http://schemas.microsoft.com/office/drawing/2014/main" val="3482273070"/>
                    </a:ext>
                  </a:extLst>
                </a:gridCol>
                <a:gridCol w="1159167">
                  <a:extLst>
                    <a:ext uri="{9D8B030D-6E8A-4147-A177-3AD203B41FA5}">
                      <a16:colId xmlns:a16="http://schemas.microsoft.com/office/drawing/2014/main" val="2171340673"/>
                    </a:ext>
                  </a:extLst>
                </a:gridCol>
                <a:gridCol w="910857">
                  <a:extLst>
                    <a:ext uri="{9D8B030D-6E8A-4147-A177-3AD203B41FA5}">
                      <a16:colId xmlns:a16="http://schemas.microsoft.com/office/drawing/2014/main" val="2327216381"/>
                    </a:ext>
                  </a:extLst>
                </a:gridCol>
              </a:tblGrid>
              <a:tr h="184150">
                <a:tc gridSpan="2"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Sample matrix </a:t>
                      </a:r>
                      <a:r>
                        <a:rPr lang="en-CA" sz="11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(YES</a:t>
                      </a:r>
                      <a:r>
                        <a:rPr lang="en-CA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include in factsheet)</a:t>
                      </a:r>
                      <a:endParaRPr lang="en-CA" sz="1000" dirty="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21135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Scientist 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Human Resources Representative</a:t>
                      </a:r>
                      <a:endParaRPr lang="en-CA" sz="1000" dirty="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Job Candidate 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9654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04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Created by</a:t>
                      </a:r>
                      <a:endParaRPr lang="en-CA" sz="1000" dirty="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7179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 modified date of AI system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867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 schema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3874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 schema (explained)</a:t>
                      </a:r>
                      <a:endParaRPr lang="en-CA" sz="1000" dirty="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4080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Hiring prediction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841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Hiring prediction (explained)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7275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Drift metric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7166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Privacy metric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9667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Privacy (explained)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410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Fairness metric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8522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Fairness (explained)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3560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Equity metric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9769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Equity (explained)</a:t>
                      </a:r>
                      <a:endParaRPr lang="en-CA" sz="1000" dirty="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000" dirty="0">
                        <a:effectLst/>
                        <a:latin typeface="IBM Plex Sans" panose="020B0503050203000203" pitchFamily="34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41116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5FCDD7-AF26-409D-8F83-F20BE460BC96}"/>
              </a:ext>
            </a:extLst>
          </p:cNvPr>
          <p:cNvSpPr/>
          <p:nvPr/>
        </p:nvSpPr>
        <p:spPr>
          <a:xfrm>
            <a:off x="2198847" y="1117600"/>
            <a:ext cx="1371600" cy="8737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ontology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404008-202F-493A-B461-934608516F17}"/>
              </a:ext>
            </a:extLst>
          </p:cNvPr>
          <p:cNvSpPr/>
          <p:nvPr/>
        </p:nvSpPr>
        <p:spPr>
          <a:xfrm>
            <a:off x="4608513" y="1148080"/>
            <a:ext cx="1674495" cy="8737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Transparency matrix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FCE598-1EEC-4085-8FF1-7A30EA38D1CC}"/>
              </a:ext>
            </a:extLst>
          </p:cNvPr>
          <p:cNvSpPr/>
          <p:nvPr/>
        </p:nvSpPr>
        <p:spPr>
          <a:xfrm>
            <a:off x="7477442" y="1158240"/>
            <a:ext cx="1371600" cy="8737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watson</a:t>
            </a:r>
            <a:r>
              <a:rPr lang="en-CA" dirty="0">
                <a:solidFill>
                  <a:schemeClr val="tx1"/>
                </a:solidFill>
              </a:rPr>
              <a:t>) Knowledge Catalog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95CE23-2D2F-4622-A02F-2210A5C96100}"/>
              </a:ext>
            </a:extLst>
          </p:cNvPr>
          <p:cNvSpPr/>
          <p:nvPr/>
        </p:nvSpPr>
        <p:spPr>
          <a:xfrm>
            <a:off x="10122535" y="853440"/>
            <a:ext cx="1371600" cy="8737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7EC792-4544-4675-A45E-8EAB0C281978}"/>
              </a:ext>
            </a:extLst>
          </p:cNvPr>
          <p:cNvSpPr/>
          <p:nvPr/>
        </p:nvSpPr>
        <p:spPr>
          <a:xfrm>
            <a:off x="9888855" y="1148080"/>
            <a:ext cx="1371600" cy="87376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Factsheet report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6E72D3-5AF6-467E-87D7-D81A86C8E986}"/>
              </a:ext>
            </a:extLst>
          </p:cNvPr>
          <p:cNvCxnSpPr>
            <a:cxnSpLocks/>
          </p:cNvCxnSpPr>
          <p:nvPr/>
        </p:nvCxnSpPr>
        <p:spPr>
          <a:xfrm>
            <a:off x="3761582" y="1595120"/>
            <a:ext cx="629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ACF2E3-AFC8-4485-B323-ED6FAC941B62}"/>
              </a:ext>
            </a:extLst>
          </p:cNvPr>
          <p:cNvCxnSpPr>
            <a:cxnSpLocks/>
          </p:cNvCxnSpPr>
          <p:nvPr/>
        </p:nvCxnSpPr>
        <p:spPr>
          <a:xfrm>
            <a:off x="6565265" y="1625600"/>
            <a:ext cx="629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AF257E-A566-4942-A951-700F2E83199F}"/>
              </a:ext>
            </a:extLst>
          </p:cNvPr>
          <p:cNvCxnSpPr>
            <a:cxnSpLocks/>
          </p:cNvCxnSpPr>
          <p:nvPr/>
        </p:nvCxnSpPr>
        <p:spPr>
          <a:xfrm>
            <a:off x="9106535" y="1595120"/>
            <a:ext cx="629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8215D5-9873-4C91-A413-1B09BFDE34DB}"/>
              </a:ext>
            </a:extLst>
          </p:cNvPr>
          <p:cNvSpPr txBox="1"/>
          <p:nvPr/>
        </p:nvSpPr>
        <p:spPr>
          <a:xfrm flipH="1">
            <a:off x="9878695" y="2131814"/>
            <a:ext cx="192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Customized for </a:t>
            </a:r>
          </a:p>
          <a:p>
            <a:r>
              <a:rPr lang="en-CA" dirty="0"/>
              <a:t>each stakeholder</a:t>
            </a:r>
          </a:p>
        </p:txBody>
      </p:sp>
      <p:sp>
        <p:nvSpPr>
          <p:cNvPr id="17" name="Title 10">
            <a:extLst>
              <a:ext uri="{FF2B5EF4-FFF2-40B4-BE49-F238E27FC236}">
                <a16:creationId xmlns:a16="http://schemas.microsoft.com/office/drawing/2014/main" id="{5DDBA4F0-7D94-4A3B-8407-75A84C53864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Operationalization example</a:t>
            </a:r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FD18A0D2-0FB5-4368-97BD-BFC3CBFBE313}"/>
              </a:ext>
            </a:extLst>
          </p:cNvPr>
          <p:cNvSpPr txBox="1">
            <a:spLocks/>
          </p:cNvSpPr>
          <p:nvPr/>
        </p:nvSpPr>
        <p:spPr>
          <a:xfrm>
            <a:off x="779622" y="2774315"/>
            <a:ext cx="44450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Governance is central</a:t>
            </a:r>
          </a:p>
          <a:p>
            <a:r>
              <a:rPr lang="en-CA" dirty="0"/>
              <a:t>Knowledge Catalog contains all facts</a:t>
            </a:r>
          </a:p>
          <a:p>
            <a:r>
              <a:rPr lang="en-CA" dirty="0"/>
              <a:t>Proof of concept using Transparency matrix </a:t>
            </a:r>
          </a:p>
          <a:p>
            <a:r>
              <a:rPr lang="en-CA" dirty="0"/>
              <a:t>Factsheet for a stakeholder contains facts associated with that stakeholder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9B04FD-114A-481A-A124-E28C8F539C5D}"/>
              </a:ext>
            </a:extLst>
          </p:cNvPr>
          <p:cNvSpPr txBox="1"/>
          <p:nvPr/>
        </p:nvSpPr>
        <p:spPr>
          <a:xfrm flipH="1">
            <a:off x="10014377" y="6453000"/>
            <a:ext cx="1935481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Contact: Jackie.Csonka@ibm.com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28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157A79-E8AB-4515-8242-FA68AAAA7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4" y="304010"/>
            <a:ext cx="11913212" cy="6026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FA57ED-EAEC-4BFF-8107-0A60011976BD}"/>
              </a:ext>
            </a:extLst>
          </p:cNvPr>
          <p:cNvSpPr txBox="1"/>
          <p:nvPr/>
        </p:nvSpPr>
        <p:spPr>
          <a:xfrm flipH="1">
            <a:off x="10014377" y="6453000"/>
            <a:ext cx="1935481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Contact: Jackie.Csonka@ibm.com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899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08DD2CAD-2896-4EC2-94FA-0E3D4153E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2" y="422903"/>
            <a:ext cx="2161277" cy="62934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5F6475-4229-476E-B5A5-28CFE359FC8E}"/>
              </a:ext>
            </a:extLst>
          </p:cNvPr>
          <p:cNvSpPr txBox="1"/>
          <p:nvPr/>
        </p:nvSpPr>
        <p:spPr>
          <a:xfrm flipH="1">
            <a:off x="10014377" y="6453000"/>
            <a:ext cx="1935481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Contact: Jackie.Csonka@ibm.com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4035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331</Words>
  <Application>Microsoft Office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IBM Plex Sans</vt:lpstr>
      <vt:lpstr>Times New Roman</vt:lpstr>
      <vt:lpstr>Office Theme</vt:lpstr>
      <vt:lpstr>Ontologies Theory and Applications</vt:lpstr>
      <vt:lpstr>Sample ontology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Ontologies Theory and Applications</dc:title>
  <dc:creator>Jackie Csonka</dc:creator>
  <cp:lastModifiedBy>Jackie Csonka</cp:lastModifiedBy>
  <cp:revision>19</cp:revision>
  <cp:lastPrinted>2024-02-08T12:32:20Z</cp:lastPrinted>
  <dcterms:created xsi:type="dcterms:W3CDTF">2024-02-08T03:10:28Z</dcterms:created>
  <dcterms:modified xsi:type="dcterms:W3CDTF">2024-02-08T12:45:32Z</dcterms:modified>
</cp:coreProperties>
</file>