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4660"/>
  </p:normalViewPr>
  <p:slideViewPr>
    <p:cSldViewPr snapToGrid="0">
      <p:cViewPr varScale="1">
        <p:scale>
          <a:sx n="79" d="100"/>
          <a:sy n="79" d="100"/>
        </p:scale>
        <p:origin x="12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f Hassan" userId="658bafc36fb64899" providerId="Windows Live" clId="Web-{5DAB4551-EFA2-435B-9316-D4B50D640383}"/>
    <pc:docChg chg="modSld">
      <pc:chgData name="Asif Hassan" userId="658bafc36fb64899" providerId="Windows Live" clId="Web-{5DAB4551-EFA2-435B-9316-D4B50D640383}" dt="2019-01-14T03:34:45.895" v="726" actId="20577"/>
      <pc:docMkLst>
        <pc:docMk/>
      </pc:docMkLst>
      <pc:sldChg chg="modSp">
        <pc:chgData name="Asif Hassan" userId="658bafc36fb64899" providerId="Windows Live" clId="Web-{5DAB4551-EFA2-435B-9316-D4B50D640383}" dt="2019-01-14T03:24:37.265" v="577" actId="20577"/>
        <pc:sldMkLst>
          <pc:docMk/>
          <pc:sldMk cId="1907945820" sldId="257"/>
        </pc:sldMkLst>
        <pc:spChg chg="mod">
          <ac:chgData name="Asif Hassan" userId="658bafc36fb64899" providerId="Windows Live" clId="Web-{5DAB4551-EFA2-435B-9316-D4B50D640383}" dt="2019-01-14T03:24:37.265" v="577" actId="20577"/>
          <ac:spMkLst>
            <pc:docMk/>
            <pc:sldMk cId="1907945820" sldId="257"/>
            <ac:spMk id="3" creationId="{09CA7014-3A34-443A-A9B7-5EE7F0964B98}"/>
          </ac:spMkLst>
        </pc:spChg>
      </pc:sldChg>
      <pc:sldChg chg="modSp">
        <pc:chgData name="Asif Hassan" userId="658bafc36fb64899" providerId="Windows Live" clId="Web-{5DAB4551-EFA2-435B-9316-D4B50D640383}" dt="2019-01-14T03:20:03.372" v="518" actId="20577"/>
        <pc:sldMkLst>
          <pc:docMk/>
          <pc:sldMk cId="1282719204" sldId="258"/>
        </pc:sldMkLst>
        <pc:spChg chg="mod">
          <ac:chgData name="Asif Hassan" userId="658bafc36fb64899" providerId="Windows Live" clId="Web-{5DAB4551-EFA2-435B-9316-D4B50D640383}" dt="2019-01-14T02:54:58.221" v="126" actId="20577"/>
          <ac:spMkLst>
            <pc:docMk/>
            <pc:sldMk cId="1282719204" sldId="258"/>
            <ac:spMk id="2" creationId="{74E4371D-FB5F-4815-8B2E-BF3E27EB058D}"/>
          </ac:spMkLst>
        </pc:spChg>
        <pc:spChg chg="mod">
          <ac:chgData name="Asif Hassan" userId="658bafc36fb64899" providerId="Windows Live" clId="Web-{5DAB4551-EFA2-435B-9316-D4B50D640383}" dt="2019-01-14T03:20:03.372" v="518" actId="20577"/>
          <ac:spMkLst>
            <pc:docMk/>
            <pc:sldMk cId="1282719204" sldId="258"/>
            <ac:spMk id="3" creationId="{8D997750-20FC-4058-B163-43436C6B6274}"/>
          </ac:spMkLst>
        </pc:spChg>
      </pc:sldChg>
      <pc:sldChg chg="modSp">
        <pc:chgData name="Asif Hassan" userId="658bafc36fb64899" providerId="Windows Live" clId="Web-{5DAB4551-EFA2-435B-9316-D4B50D640383}" dt="2019-01-14T03:20:13.779" v="520" actId="20577"/>
        <pc:sldMkLst>
          <pc:docMk/>
          <pc:sldMk cId="1141702893" sldId="259"/>
        </pc:sldMkLst>
        <pc:spChg chg="mod">
          <ac:chgData name="Asif Hassan" userId="658bafc36fb64899" providerId="Windows Live" clId="Web-{5DAB4551-EFA2-435B-9316-D4B50D640383}" dt="2019-01-14T03:02:30.787" v="327" actId="1076"/>
          <ac:spMkLst>
            <pc:docMk/>
            <pc:sldMk cId="1141702893" sldId="259"/>
            <ac:spMk id="2" creationId="{B7F82186-88A0-4BB7-98DC-F9DCD1896CAA}"/>
          </ac:spMkLst>
        </pc:spChg>
        <pc:spChg chg="mod">
          <ac:chgData name="Asif Hassan" userId="658bafc36fb64899" providerId="Windows Live" clId="Web-{5DAB4551-EFA2-435B-9316-D4B50D640383}" dt="2019-01-14T03:20:13.779" v="520" actId="20577"/>
          <ac:spMkLst>
            <pc:docMk/>
            <pc:sldMk cId="1141702893" sldId="259"/>
            <ac:spMk id="3" creationId="{71CC15AE-54BE-4A1A-8DD5-35A4244B9631}"/>
          </ac:spMkLst>
        </pc:spChg>
      </pc:sldChg>
      <pc:sldChg chg="modSp">
        <pc:chgData name="Asif Hassan" userId="658bafc36fb64899" providerId="Windows Live" clId="Web-{5DAB4551-EFA2-435B-9316-D4B50D640383}" dt="2019-01-14T03:34:17.379" v="700" actId="20577"/>
        <pc:sldMkLst>
          <pc:docMk/>
          <pc:sldMk cId="3309071191" sldId="260"/>
        </pc:sldMkLst>
        <pc:spChg chg="mod">
          <ac:chgData name="Asif Hassan" userId="658bafc36fb64899" providerId="Windows Live" clId="Web-{5DAB4551-EFA2-435B-9316-D4B50D640383}" dt="2019-01-14T03:24:54.609" v="581" actId="20577"/>
          <ac:spMkLst>
            <pc:docMk/>
            <pc:sldMk cId="3309071191" sldId="260"/>
            <ac:spMk id="2" creationId="{D010536E-7F98-48EC-8F79-F4EED2C360E2}"/>
          </ac:spMkLst>
        </pc:spChg>
        <pc:spChg chg="mod">
          <ac:chgData name="Asif Hassan" userId="658bafc36fb64899" providerId="Windows Live" clId="Web-{5DAB4551-EFA2-435B-9316-D4B50D640383}" dt="2019-01-14T03:34:17.379" v="700" actId="20577"/>
          <ac:spMkLst>
            <pc:docMk/>
            <pc:sldMk cId="3309071191" sldId="260"/>
            <ac:spMk id="3" creationId="{2EABAE49-876A-40E8-B299-97CABF63FAA4}"/>
          </ac:spMkLst>
        </pc:spChg>
      </pc:sldChg>
      <pc:sldChg chg="modSp">
        <pc:chgData name="Asif Hassan" userId="658bafc36fb64899" providerId="Windows Live" clId="Web-{5DAB4551-EFA2-435B-9316-D4B50D640383}" dt="2019-01-14T03:34:45.895" v="725" actId="20577"/>
        <pc:sldMkLst>
          <pc:docMk/>
          <pc:sldMk cId="1340298430" sldId="261"/>
        </pc:sldMkLst>
        <pc:spChg chg="mod">
          <ac:chgData name="Asif Hassan" userId="658bafc36fb64899" providerId="Windows Live" clId="Web-{5DAB4551-EFA2-435B-9316-D4B50D640383}" dt="2019-01-14T03:34:32.411" v="706" actId="20577"/>
          <ac:spMkLst>
            <pc:docMk/>
            <pc:sldMk cId="1340298430" sldId="261"/>
            <ac:spMk id="2" creationId="{BA69C3D5-1D55-40D9-AD98-18B3DCEF4A1D}"/>
          </ac:spMkLst>
        </pc:spChg>
        <pc:spChg chg="mod">
          <ac:chgData name="Asif Hassan" userId="658bafc36fb64899" providerId="Windows Live" clId="Web-{5DAB4551-EFA2-435B-9316-D4B50D640383}" dt="2019-01-14T03:34:45.895" v="725" actId="20577"/>
          <ac:spMkLst>
            <pc:docMk/>
            <pc:sldMk cId="1340298430" sldId="261"/>
            <ac:spMk id="3" creationId="{33586D19-28DD-49B9-82B4-8D6A8F5207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26DA-6830-4233-9365-32C50B2EA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90F05-7F13-421E-BF40-632EF42EE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51A80B-9DBF-4642-AC94-90463F7096FD}"/>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5" name="Footer Placeholder 4">
            <a:extLst>
              <a:ext uri="{FF2B5EF4-FFF2-40B4-BE49-F238E27FC236}">
                <a16:creationId xmlns:a16="http://schemas.microsoft.com/office/drawing/2014/main" id="{978737EB-1B37-4F4F-89CF-0BBE303C2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73B8C-111B-41AE-9275-45B4A9BB576C}"/>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4051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8202-5B15-468E-908D-8756D61FB5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78B40-27A3-4EAE-AE6A-814CE6B1A7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90286-DEAC-427A-BA01-6CA1C5232F4C}"/>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5" name="Footer Placeholder 4">
            <a:extLst>
              <a:ext uri="{FF2B5EF4-FFF2-40B4-BE49-F238E27FC236}">
                <a16:creationId xmlns:a16="http://schemas.microsoft.com/office/drawing/2014/main" id="{CDF79F3B-E3E9-43BC-8BC1-0BC3B0CBC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4DAC5-CB37-47EB-B6EB-02D218FF68F7}"/>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251895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FE885C-22B2-4A2D-8CEF-13786314B8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97140-4162-4654-A5B8-C817BC7405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053B4-F085-4636-B6BC-E987B21E98F9}"/>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5" name="Footer Placeholder 4">
            <a:extLst>
              <a:ext uri="{FF2B5EF4-FFF2-40B4-BE49-F238E27FC236}">
                <a16:creationId xmlns:a16="http://schemas.microsoft.com/office/drawing/2014/main" id="{41C1EAC8-1798-4D48-8464-E5FD7E15F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D2E14-2D13-4ED6-9922-F57E3DDE245D}"/>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426920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8DCC-34FA-41EB-9933-EC254659B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8814D-F93D-48F5-ABB6-6356AA7F4B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61612-42E9-4269-8A7E-DD1A5F23E9EB}"/>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5" name="Footer Placeholder 4">
            <a:extLst>
              <a:ext uri="{FF2B5EF4-FFF2-40B4-BE49-F238E27FC236}">
                <a16:creationId xmlns:a16="http://schemas.microsoft.com/office/drawing/2014/main" id="{644306D1-30DF-4D17-A05C-17018E522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30FEF-37AD-4BD9-BE29-B11FE4476DE1}"/>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419993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551B-E967-4B12-96E3-2774DA4DA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A50F5-216D-4EF6-9D4A-44C23768C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F7FFF1-9665-4A4A-8CFE-E5D24F2E6211}"/>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5" name="Footer Placeholder 4">
            <a:extLst>
              <a:ext uri="{FF2B5EF4-FFF2-40B4-BE49-F238E27FC236}">
                <a16:creationId xmlns:a16="http://schemas.microsoft.com/office/drawing/2014/main" id="{F18C09BD-F636-4E06-8638-9AF45008D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B5BE4-C6AD-4B11-ADE4-1025FFC461BC}"/>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59208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B166-A89E-498F-B532-0273A4D75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01E2C2-F23A-4A96-A9CB-210D7F1767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B2686-C1F6-475C-A503-37A2305C3C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18C19-DEB1-494C-9BDC-4066452B90A8}"/>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6" name="Footer Placeholder 5">
            <a:extLst>
              <a:ext uri="{FF2B5EF4-FFF2-40B4-BE49-F238E27FC236}">
                <a16:creationId xmlns:a16="http://schemas.microsoft.com/office/drawing/2014/main" id="{8132454E-9E3B-4D6C-BE34-1BDD7271C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DE473-6B9B-421B-8157-0A83963973C1}"/>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90538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9F83-3888-4EB7-A677-0B23B45CBC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6985CD-A175-4A83-8187-9BC47A1DF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A89D6B-6FFC-44A0-AA40-9D38FF3FF0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5EC7A-3CE4-458A-BA38-1BC5B877E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D3F14D-6229-49BF-8304-14335759E1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3D647-27B4-4683-9BC9-B8E0AA7089D1}"/>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8" name="Footer Placeholder 7">
            <a:extLst>
              <a:ext uri="{FF2B5EF4-FFF2-40B4-BE49-F238E27FC236}">
                <a16:creationId xmlns:a16="http://schemas.microsoft.com/office/drawing/2014/main" id="{85A65109-84AA-4239-A5BA-DFEE8B7450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AD7EF-6310-4972-9905-1F98A48E975D}"/>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140171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C92-E4DA-41E2-9046-CA1F2A041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25BBF7-D17F-459C-8D45-C90EED9CEC63}"/>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4" name="Footer Placeholder 3">
            <a:extLst>
              <a:ext uri="{FF2B5EF4-FFF2-40B4-BE49-F238E27FC236}">
                <a16:creationId xmlns:a16="http://schemas.microsoft.com/office/drawing/2014/main" id="{B2C996DC-941A-4514-B267-BB919AE84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C170BE-7D24-4A8B-9142-11FD1DD3EC17}"/>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291607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BC276-B465-4910-9152-B9539E30921E}"/>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3" name="Footer Placeholder 2">
            <a:extLst>
              <a:ext uri="{FF2B5EF4-FFF2-40B4-BE49-F238E27FC236}">
                <a16:creationId xmlns:a16="http://schemas.microsoft.com/office/drawing/2014/main" id="{F8B7EF40-2C31-4C4E-8643-73E9646495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7E72C5-8BCA-4F3D-8137-51C8BF9B2E98}"/>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331974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B5E0-3D1A-475D-99A9-003474008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490088-07AD-4C9C-9B57-8D8471EB7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D57BF-1CF2-4016-9AC2-534AD8581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7CCE36-9374-4D29-AEA7-7DBDA8F699E5}"/>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6" name="Footer Placeholder 5">
            <a:extLst>
              <a:ext uri="{FF2B5EF4-FFF2-40B4-BE49-F238E27FC236}">
                <a16:creationId xmlns:a16="http://schemas.microsoft.com/office/drawing/2014/main" id="{0A3DC356-EDB6-4367-9B03-549B7A99A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437D6-7763-4361-A13E-CF809CE48CE1}"/>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31651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888E-90CF-4AA1-AAC4-52EFB3201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E16420-0952-47D7-A3A1-B3D7CB3F6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F4572-0B88-4095-AC59-B85B680E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706F84-CC81-4864-9BE7-375DBD1AC92B}"/>
              </a:ext>
            </a:extLst>
          </p:cNvPr>
          <p:cNvSpPr>
            <a:spLocks noGrp="1"/>
          </p:cNvSpPr>
          <p:nvPr>
            <p:ph type="dt" sz="half" idx="10"/>
          </p:nvPr>
        </p:nvSpPr>
        <p:spPr/>
        <p:txBody>
          <a:bodyPr/>
          <a:lstStyle/>
          <a:p>
            <a:fld id="{49BF6F55-040C-4FE4-A075-A6C83CB95E63}" type="datetimeFigureOut">
              <a:rPr lang="en-US" smtClean="0"/>
              <a:t>1/13/2019</a:t>
            </a:fld>
            <a:endParaRPr lang="en-US"/>
          </a:p>
        </p:txBody>
      </p:sp>
      <p:sp>
        <p:nvSpPr>
          <p:cNvPr id="6" name="Footer Placeholder 5">
            <a:extLst>
              <a:ext uri="{FF2B5EF4-FFF2-40B4-BE49-F238E27FC236}">
                <a16:creationId xmlns:a16="http://schemas.microsoft.com/office/drawing/2014/main" id="{401B2594-25B2-41D9-99C3-BEC82C7BB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18D34-93F0-41F6-A06A-6EF03D022828}"/>
              </a:ext>
            </a:extLst>
          </p:cNvPr>
          <p:cNvSpPr>
            <a:spLocks noGrp="1"/>
          </p:cNvSpPr>
          <p:nvPr>
            <p:ph type="sldNum" sz="quarter" idx="12"/>
          </p:nvPr>
        </p:nvSpPr>
        <p:spPr/>
        <p:txBody>
          <a:bodyPr/>
          <a:lstStyle/>
          <a:p>
            <a:fld id="{119D5D48-677A-435F-8664-20BEBFBD27F2}" type="slidenum">
              <a:rPr lang="en-US" smtClean="0"/>
              <a:t>‹#›</a:t>
            </a:fld>
            <a:endParaRPr lang="en-US"/>
          </a:p>
        </p:txBody>
      </p:sp>
    </p:spTree>
    <p:extLst>
      <p:ext uri="{BB962C8B-B14F-4D97-AF65-F5344CB8AC3E}">
        <p14:creationId xmlns:p14="http://schemas.microsoft.com/office/powerpoint/2010/main" val="190370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16C43-A03A-4D72-87E2-23CAE0789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1E79A5-4B16-4E53-A53B-FCFF9883F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2599B-0B35-4CAC-96B7-36336C2EC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F6F55-040C-4FE4-A075-A6C83CB95E63}" type="datetimeFigureOut">
              <a:rPr lang="en-US" smtClean="0"/>
              <a:t>1/13/2019</a:t>
            </a:fld>
            <a:endParaRPr lang="en-US"/>
          </a:p>
        </p:txBody>
      </p:sp>
      <p:sp>
        <p:nvSpPr>
          <p:cNvPr id="5" name="Footer Placeholder 4">
            <a:extLst>
              <a:ext uri="{FF2B5EF4-FFF2-40B4-BE49-F238E27FC236}">
                <a16:creationId xmlns:a16="http://schemas.microsoft.com/office/drawing/2014/main" id="{F714AA72-4E9C-417C-8CB1-7A513305C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3C596-5F8B-4CDC-B543-87E8BAFA5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D5D48-677A-435F-8664-20BEBFBD27F2}" type="slidenum">
              <a:rPr lang="en-US" smtClean="0"/>
              <a:t>‹#›</a:t>
            </a:fld>
            <a:endParaRPr lang="en-US"/>
          </a:p>
        </p:txBody>
      </p:sp>
    </p:spTree>
    <p:extLst>
      <p:ext uri="{BB962C8B-B14F-4D97-AF65-F5344CB8AC3E}">
        <p14:creationId xmlns:p14="http://schemas.microsoft.com/office/powerpoint/2010/main" val="309635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ecause-of-i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52EF-D0E2-4559-8D12-FEB3C2A7B82C}"/>
              </a:ext>
            </a:extLst>
          </p:cNvPr>
          <p:cNvSpPr>
            <a:spLocks noGrp="1"/>
          </p:cNvSpPr>
          <p:nvPr>
            <p:ph type="ctrTitle"/>
          </p:nvPr>
        </p:nvSpPr>
        <p:spPr/>
        <p:txBody>
          <a:bodyPr/>
          <a:lstStyle/>
          <a:p>
            <a:r>
              <a:rPr lang="en-US" dirty="0"/>
              <a:t>Picking up IoT</a:t>
            </a:r>
          </a:p>
        </p:txBody>
      </p:sp>
      <p:sp>
        <p:nvSpPr>
          <p:cNvPr id="3" name="Subtitle 2">
            <a:extLst>
              <a:ext uri="{FF2B5EF4-FFF2-40B4-BE49-F238E27FC236}">
                <a16:creationId xmlns:a16="http://schemas.microsoft.com/office/drawing/2014/main" id="{0EC740CB-F045-4C76-8BE6-E278B0CB1183}"/>
              </a:ext>
            </a:extLst>
          </p:cNvPr>
          <p:cNvSpPr>
            <a:spLocks noGrp="1"/>
          </p:cNvSpPr>
          <p:nvPr>
            <p:ph type="subTitle" idx="1"/>
          </p:nvPr>
        </p:nvSpPr>
        <p:spPr/>
        <p:txBody>
          <a:bodyPr/>
          <a:lstStyle/>
          <a:p>
            <a:r>
              <a:rPr lang="en-US" dirty="0"/>
              <a:t>Asif Hassan</a:t>
            </a:r>
          </a:p>
        </p:txBody>
      </p:sp>
    </p:spTree>
    <p:extLst>
      <p:ext uri="{BB962C8B-B14F-4D97-AF65-F5344CB8AC3E}">
        <p14:creationId xmlns:p14="http://schemas.microsoft.com/office/powerpoint/2010/main" val="260471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371D-FB5F-4815-8B2E-BF3E27EB058D}"/>
              </a:ext>
            </a:extLst>
          </p:cNvPr>
          <p:cNvSpPr>
            <a:spLocks noGrp="1"/>
          </p:cNvSpPr>
          <p:nvPr>
            <p:ph type="title"/>
          </p:nvPr>
        </p:nvSpPr>
        <p:spPr>
          <a:xfrm>
            <a:off x="406400" y="352425"/>
            <a:ext cx="10515600" cy="944563"/>
          </a:xfrm>
        </p:spPr>
        <p:txBody>
          <a:bodyPr>
            <a:normAutofit/>
          </a:bodyPr>
          <a:lstStyle/>
          <a:p>
            <a:r>
              <a:rPr lang="en-US" sz="3200" b="1" dirty="0">
                <a:latin typeface="Times New Roman"/>
                <a:cs typeface="Times New Roman"/>
              </a:rPr>
              <a:t>Review online</a:t>
            </a:r>
          </a:p>
          <a:p>
            <a:endParaRPr lang="en-US" dirty="0">
              <a:cs typeface="Calibri Light"/>
            </a:endParaRPr>
          </a:p>
        </p:txBody>
      </p:sp>
      <p:sp>
        <p:nvSpPr>
          <p:cNvPr id="3" name="Content Placeholder 2">
            <a:extLst>
              <a:ext uri="{FF2B5EF4-FFF2-40B4-BE49-F238E27FC236}">
                <a16:creationId xmlns:a16="http://schemas.microsoft.com/office/drawing/2014/main" id="{8D997750-20FC-4058-B163-43436C6B6274}"/>
              </a:ext>
            </a:extLst>
          </p:cNvPr>
          <p:cNvSpPr>
            <a:spLocks noGrp="1"/>
          </p:cNvSpPr>
          <p:nvPr>
            <p:ph idx="1"/>
          </p:nvPr>
        </p:nvSpPr>
        <p:spPr>
          <a:xfrm>
            <a:off x="457200" y="1012825"/>
            <a:ext cx="10642600" cy="5849938"/>
          </a:xfrm>
        </p:spPr>
        <p:txBody>
          <a:bodyPr vert="horz" lIns="91440" tIns="45720" rIns="91440" bIns="45720" rtlCol="0" anchor="t">
            <a:normAutofit lnSpcReduction="10000"/>
          </a:bodyPr>
          <a:lstStyle/>
          <a:p>
            <a:pPr marL="0" indent="0" algn="just">
              <a:buNone/>
            </a:pPr>
            <a:r>
              <a:rPr lang="en-US" b="1" dirty="0">
                <a:latin typeface="Times New Roman"/>
                <a:cs typeface="Times New Roman"/>
              </a:rPr>
              <a:t>Reason</a:t>
            </a:r>
            <a:r>
              <a:rPr lang="en-US" dirty="0">
                <a:latin typeface="Times New Roman"/>
                <a:cs typeface="Times New Roman"/>
              </a:rPr>
              <a:t>: out of date software</a:t>
            </a:r>
            <a:endParaRPr lang="en-US" dirty="0"/>
          </a:p>
          <a:p>
            <a:pPr marL="0" indent="0" algn="just">
              <a:buNone/>
            </a:pPr>
            <a:endParaRPr lang="en-US" dirty="0">
              <a:latin typeface="Times New Roman"/>
              <a:cs typeface="Times New Roman"/>
            </a:endParaRPr>
          </a:p>
          <a:p>
            <a:pPr marL="0" indent="0" algn="just">
              <a:buNone/>
            </a:pPr>
            <a:r>
              <a:rPr lang="en-US" b="1" dirty="0">
                <a:latin typeface="Times New Roman"/>
                <a:cs typeface="Times New Roman"/>
              </a:rPr>
              <a:t>Vulnerable IoT device: </a:t>
            </a:r>
            <a:r>
              <a:rPr lang="en-US" dirty="0">
                <a:latin typeface="Times New Roman"/>
                <a:cs typeface="Times New Roman"/>
              </a:rPr>
              <a:t>In hospital, gas station, </a:t>
            </a:r>
            <a:r>
              <a:rPr lang="en-US" dirty="0" err="1">
                <a:latin typeface="Times New Roman"/>
                <a:cs typeface="Times New Roman"/>
              </a:rPr>
              <a:t>resort,malls</a:t>
            </a:r>
          </a:p>
          <a:p>
            <a:pPr algn="just"/>
            <a:r>
              <a:rPr lang="en-US" dirty="0">
                <a:latin typeface="Times New Roman"/>
                <a:cs typeface="Times New Roman"/>
              </a:rPr>
              <a:t>1.It was one of the key themes at the Kaspersky conference, where researchers exposed vulnerabilities affecting decades-old gas pumps, robots in malls and smart cameras for homes.</a:t>
            </a:r>
            <a:endParaRPr lang="en-US" dirty="0"/>
          </a:p>
          <a:p>
            <a:pPr algn="just"/>
            <a:r>
              <a:rPr lang="en-US" dirty="0">
                <a:latin typeface="Times New Roman"/>
                <a:cs typeface="Times New Roman"/>
              </a:rPr>
              <a:t>2.One researcher said there is a rise in internet-connected devices in hospitals, some of which might not even be medical equipment</a:t>
            </a:r>
          </a:p>
          <a:p>
            <a:pPr marL="0" indent="0" algn="just">
              <a:buNone/>
            </a:pPr>
            <a:endParaRPr lang="en-US" dirty="0">
              <a:latin typeface="Times New Roman"/>
              <a:cs typeface="Times New Roman"/>
            </a:endParaRPr>
          </a:p>
          <a:p>
            <a:pPr algn="just"/>
            <a:endParaRPr lang="en-US" dirty="0">
              <a:latin typeface="Times New Roman"/>
              <a:cs typeface="Times New Roman"/>
            </a:endParaRPr>
          </a:p>
          <a:p>
            <a:pPr algn="just"/>
            <a:r>
              <a:rPr lang="en-US" dirty="0">
                <a:latin typeface="Times New Roman"/>
                <a:cs typeface="Times New Roman"/>
              </a:rPr>
              <a:t>1. </a:t>
            </a:r>
            <a:r>
              <a:rPr lang="en-US" dirty="0"/>
              <a:t>IoT attacks are getting worse -- and no one's listening </a:t>
            </a:r>
            <a:r>
              <a:rPr lang="en-US" u="sng" dirty="0">
                <a:latin typeface="Times New Roman"/>
                <a:cs typeface="Times New Roman"/>
              </a:rPr>
              <a:t>Available at :</a:t>
            </a:r>
            <a:r>
              <a:rPr lang="en-US" dirty="0">
                <a:latin typeface="Times New Roman"/>
                <a:cs typeface="Times New Roman"/>
              </a:rPr>
              <a:t>https://www.cnet.com/news/iot-attacks-hacker-kaspersky-are-getting-worse-and-no-one-is-listening/</a:t>
            </a:r>
            <a:endParaRPr lang="en-US" u="sng" dirty="0">
              <a:latin typeface="Times New Roman"/>
              <a:cs typeface="Times New Roman"/>
            </a:endParaRPr>
          </a:p>
        </p:txBody>
      </p:sp>
    </p:spTree>
    <p:extLst>
      <p:ext uri="{BB962C8B-B14F-4D97-AF65-F5344CB8AC3E}">
        <p14:creationId xmlns:p14="http://schemas.microsoft.com/office/powerpoint/2010/main" val="128271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2186-88A0-4BB7-98DC-F9DCD1896CAA}"/>
              </a:ext>
            </a:extLst>
          </p:cNvPr>
          <p:cNvSpPr>
            <a:spLocks noGrp="1"/>
          </p:cNvSpPr>
          <p:nvPr>
            <p:ph type="title"/>
          </p:nvPr>
        </p:nvSpPr>
        <p:spPr>
          <a:xfrm>
            <a:off x="228600" y="-66675"/>
            <a:ext cx="10515600" cy="1325563"/>
          </a:xfrm>
        </p:spPr>
        <p:txBody>
          <a:bodyPr/>
          <a:lstStyle/>
          <a:p>
            <a:r>
              <a:rPr lang="en-US" b="1" dirty="0">
                <a:latin typeface="Times New Roman"/>
                <a:cs typeface="Times New Roman"/>
              </a:rPr>
              <a:t>Review online</a:t>
            </a:r>
            <a:endParaRPr lang="en-US" dirty="0">
              <a:cs typeface="Calibri Light"/>
            </a:endParaRPr>
          </a:p>
        </p:txBody>
      </p:sp>
      <p:sp>
        <p:nvSpPr>
          <p:cNvPr id="3" name="Content Placeholder 2">
            <a:extLst>
              <a:ext uri="{FF2B5EF4-FFF2-40B4-BE49-F238E27FC236}">
                <a16:creationId xmlns:a16="http://schemas.microsoft.com/office/drawing/2014/main" id="{71CC15AE-54BE-4A1A-8DD5-35A4244B9631}"/>
              </a:ext>
            </a:extLst>
          </p:cNvPr>
          <p:cNvSpPr>
            <a:spLocks noGrp="1"/>
          </p:cNvSpPr>
          <p:nvPr>
            <p:ph idx="1"/>
          </p:nvPr>
        </p:nvSpPr>
        <p:spPr>
          <a:xfrm>
            <a:off x="838200" y="1025525"/>
            <a:ext cx="10515600" cy="5151438"/>
          </a:xfrm>
        </p:spPr>
        <p:txBody>
          <a:bodyPr vert="horz" lIns="91440" tIns="45720" rIns="91440" bIns="45720" rtlCol="0" anchor="t">
            <a:normAutofit fontScale="92500" lnSpcReduction="10000"/>
          </a:bodyPr>
          <a:lstStyle/>
          <a:p>
            <a:pPr marL="0" indent="0">
              <a:buNone/>
            </a:pPr>
            <a:r>
              <a:rPr lang="en-US" b="1" dirty="0">
                <a:latin typeface="Times New Roman"/>
                <a:cs typeface="Times New Roman"/>
              </a:rPr>
              <a:t>Reason: </a:t>
            </a:r>
            <a:r>
              <a:rPr lang="en-US" dirty="0">
                <a:latin typeface="Times New Roman"/>
                <a:cs typeface="Times New Roman"/>
              </a:rPr>
              <a:t>old credential, old apps on mobile, default setting on gateway</a:t>
            </a:r>
            <a:endParaRPr lang="en-US" dirty="0"/>
          </a:p>
          <a:p>
            <a:pPr marL="0" indent="0">
              <a:buNone/>
            </a:pPr>
            <a:endParaRPr lang="en-US" b="1" dirty="0">
              <a:latin typeface="Times New Roman"/>
              <a:cs typeface="Times New Roman"/>
            </a:endParaRPr>
          </a:p>
          <a:p>
            <a:pPr marL="0" indent="0">
              <a:buNone/>
            </a:pPr>
            <a:r>
              <a:rPr lang="en-US" b="1" dirty="0">
                <a:latin typeface="Times New Roman"/>
                <a:cs typeface="Times New Roman"/>
              </a:rPr>
              <a:t>Vulnerable IoT Device </a:t>
            </a:r>
            <a:r>
              <a:rPr lang="en-US" dirty="0">
                <a:latin typeface="Times New Roman"/>
                <a:cs typeface="Times New Roman"/>
              </a:rPr>
              <a:t>: Smart things</a:t>
            </a:r>
            <a:endParaRPr lang="en-US"/>
          </a:p>
          <a:p>
            <a:r>
              <a:rPr lang="en-US" dirty="0">
                <a:latin typeface="Times New Roman"/>
                <a:cs typeface="Times New Roman"/>
              </a:rPr>
              <a:t>Samsung’s SmartThings Hub is the latest Internet of Things device to have some serious vulnerabilities.</a:t>
            </a:r>
            <a:endParaRPr lang="en-US">
              <a:latin typeface="Times New Roman"/>
              <a:cs typeface="Times New Roman"/>
            </a:endParaRPr>
          </a:p>
          <a:p>
            <a:endParaRPr lang="en-US" b="1" dirty="0">
              <a:latin typeface="Times New Roman"/>
              <a:cs typeface="Times New Roman"/>
            </a:endParaRPr>
          </a:p>
          <a:p>
            <a:endParaRPr lang="en-US" dirty="0">
              <a:latin typeface="Times New Roman"/>
              <a:cs typeface="Times New Roman"/>
            </a:endParaRPr>
          </a:p>
          <a:p>
            <a:endParaRPr lang="en-US" dirty="0">
              <a:cs typeface="Calibri"/>
            </a:endParaRPr>
          </a:p>
          <a:p>
            <a:r>
              <a:rPr lang="en-US" b="1" dirty="0">
                <a:latin typeface="Times New Roman"/>
                <a:cs typeface="Times New Roman"/>
              </a:rPr>
              <a:t>2.Available</a:t>
            </a:r>
            <a:r>
              <a:rPr lang="en-US" b="1" dirty="0">
                <a:cs typeface="Calibri"/>
              </a:rPr>
              <a:t> </a:t>
            </a:r>
            <a:r>
              <a:rPr lang="en-US" b="1" dirty="0" err="1">
                <a:cs typeface="Calibri"/>
              </a:rPr>
              <a:t>at:</a:t>
            </a:r>
            <a:r>
              <a:rPr lang="en-US" dirty="0" err="1">
                <a:cs typeface="Calibri"/>
              </a:rPr>
              <a:t>https</a:t>
            </a:r>
            <a:r>
              <a:rPr lang="en-US" dirty="0">
                <a:cs typeface="Calibri"/>
              </a:rPr>
              <a:t>://www.eset.com/uk/about/newsroom/blog/more-vulnerable-iot-devices/</a:t>
            </a:r>
            <a:endParaRPr lang="en-US" b="1" dirty="0">
              <a:cs typeface="Calibri"/>
            </a:endParaRPr>
          </a:p>
          <a:p>
            <a:br>
              <a:rPr lang="en-US" dirty="0"/>
            </a:br>
            <a:endParaRPr lang="en-US" dirty="0"/>
          </a:p>
          <a:p>
            <a:endParaRPr lang="en-US" dirty="0">
              <a:cs typeface="Calibri"/>
            </a:endParaRPr>
          </a:p>
        </p:txBody>
      </p:sp>
    </p:spTree>
    <p:extLst>
      <p:ext uri="{BB962C8B-B14F-4D97-AF65-F5344CB8AC3E}">
        <p14:creationId xmlns:p14="http://schemas.microsoft.com/office/powerpoint/2010/main" val="114170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F5C9-6249-4C52-A6FE-39777360CEAA}"/>
              </a:ext>
            </a:extLst>
          </p:cNvPr>
          <p:cNvSpPr>
            <a:spLocks noGrp="1"/>
          </p:cNvSpPr>
          <p:nvPr>
            <p:ph type="title"/>
          </p:nvPr>
        </p:nvSpPr>
        <p:spPr/>
        <p:txBody>
          <a:bodyPr/>
          <a:lstStyle/>
          <a:p>
            <a:r>
              <a:rPr lang="en-US" dirty="0">
                <a:latin typeface="Times New Roman"/>
                <a:cs typeface="Times New Roman"/>
              </a:rPr>
              <a:t>Review online</a:t>
            </a:r>
          </a:p>
        </p:txBody>
      </p:sp>
      <p:sp>
        <p:nvSpPr>
          <p:cNvPr id="3" name="Content Placeholder 2">
            <a:extLst>
              <a:ext uri="{FF2B5EF4-FFF2-40B4-BE49-F238E27FC236}">
                <a16:creationId xmlns:a16="http://schemas.microsoft.com/office/drawing/2014/main" id="{09CA7014-3A34-443A-A9B7-5EE7F0964B98}"/>
              </a:ext>
            </a:extLst>
          </p:cNvPr>
          <p:cNvSpPr>
            <a:spLocks noGrp="1"/>
          </p:cNvSpPr>
          <p:nvPr>
            <p:ph idx="1"/>
          </p:nvPr>
        </p:nvSpPr>
        <p:spPr>
          <a:xfrm>
            <a:off x="838200" y="1393825"/>
            <a:ext cx="10515600" cy="5099439"/>
          </a:xfrm>
        </p:spPr>
        <p:txBody>
          <a:bodyPr vert="horz" lIns="91440" tIns="45720" rIns="91440" bIns="45720" rtlCol="0" anchor="t">
            <a:normAutofit fontScale="62500" lnSpcReduction="20000"/>
          </a:bodyPr>
          <a:lstStyle/>
          <a:p>
            <a:pPr algn="just"/>
            <a:endParaRPr lang="en-US" dirty="0">
              <a:latin typeface="Times New Roman"/>
              <a:cs typeface="Times New Roman"/>
            </a:endParaRPr>
          </a:p>
          <a:p>
            <a:pPr marL="0" indent="0" algn="just">
              <a:buNone/>
            </a:pPr>
            <a:r>
              <a:rPr lang="en-US" b="1" dirty="0">
                <a:latin typeface="Times New Roman"/>
                <a:cs typeface="Times New Roman"/>
              </a:rPr>
              <a:t>Reason</a:t>
            </a:r>
            <a:r>
              <a:rPr lang="en-US" dirty="0">
                <a:latin typeface="Times New Roman"/>
                <a:cs typeface="Times New Roman"/>
              </a:rPr>
              <a:t>: </a:t>
            </a:r>
            <a:r>
              <a:rPr lang="en-US" dirty="0" err="1">
                <a:latin typeface="Times New Roman"/>
                <a:cs typeface="Times New Roman"/>
              </a:rPr>
              <a:t>unpatchable</a:t>
            </a:r>
            <a:r>
              <a:rPr lang="en-US" dirty="0">
                <a:latin typeface="Times New Roman"/>
                <a:cs typeface="Times New Roman"/>
              </a:rPr>
              <a:t> device, based on Windows and Android devices, connected through public </a:t>
            </a:r>
            <a:r>
              <a:rPr lang="en-US" dirty="0" err="1">
                <a:latin typeface="Times New Roman"/>
                <a:cs typeface="Times New Roman"/>
              </a:rPr>
              <a:t>WiFi</a:t>
            </a:r>
          </a:p>
          <a:p>
            <a:pPr algn="just"/>
            <a:endParaRPr lang="en-US" dirty="0">
              <a:latin typeface="Times New Roman"/>
              <a:cs typeface="Times New Roman"/>
            </a:endParaRPr>
          </a:p>
          <a:p>
            <a:pPr marL="0" indent="0" algn="just">
              <a:buNone/>
            </a:pPr>
            <a:r>
              <a:rPr lang="en-US" b="1" dirty="0">
                <a:latin typeface="Times New Roman"/>
                <a:cs typeface="Times New Roman"/>
              </a:rPr>
              <a:t>Vulnerable IoT Device </a:t>
            </a:r>
            <a:r>
              <a:rPr lang="en-US" dirty="0">
                <a:latin typeface="Times New Roman"/>
                <a:cs typeface="Times New Roman"/>
              </a:rPr>
              <a:t>: Smart light, thermostats</a:t>
            </a:r>
          </a:p>
          <a:p>
            <a:pPr algn="just"/>
            <a:endParaRPr lang="en-US" dirty="0">
              <a:latin typeface="Times New Roman"/>
              <a:cs typeface="Times New Roman"/>
            </a:endParaRPr>
          </a:p>
          <a:p>
            <a:pPr marL="0" indent="0" algn="just">
              <a:buNone/>
            </a:pPr>
            <a:r>
              <a:rPr lang="en-US" dirty="0">
                <a:latin typeface="Times New Roman"/>
                <a:cs typeface="Times New Roman"/>
              </a:rPr>
              <a:t>1.The firm quizzed 527 IT pros from North America and Europe to examine how businesses are securing their data and devices on Wi-Fi networks.</a:t>
            </a:r>
            <a:endParaRPr lang="en-US">
              <a:cs typeface="Calibri"/>
            </a:endParaRPr>
          </a:p>
          <a:p>
            <a:endParaRPr lang="en-US" dirty="0">
              <a:latin typeface="Times New Roman"/>
              <a:cs typeface="Times New Roman"/>
            </a:endParaRPr>
          </a:p>
          <a:p>
            <a:pPr marL="0" indent="0" algn="just">
              <a:buNone/>
            </a:pPr>
            <a:r>
              <a:rPr lang="en-US" dirty="0">
                <a:latin typeface="Times New Roman"/>
                <a:cs typeface="Times New Roman"/>
              </a:rPr>
              <a:t>2.The research found that 52% of respondents believe workplace IoT devices such as smart lights and thermostats are ‘extremely vulnerable’ to Wi-Fi-based attacks, with IP-enabled appliances (49%), video equipment (42%) and electronic peripherals (40%) just as exposed.</a:t>
            </a:r>
          </a:p>
          <a:p>
            <a:pPr marL="0" indent="0" algn="just">
              <a:buNone/>
            </a:pPr>
            <a:r>
              <a:rPr lang="en-US" dirty="0">
                <a:latin typeface="Times New Roman"/>
                <a:cs typeface="Times New Roman"/>
              </a:rPr>
              <a:t>3. Conversely, the perceived Wi-Fi risks associated with traditional computing devices was noticeably lower, particularly with regards to Apple products. Just 19% of respondents classed Apple laptops, tablets and smartphones as ‘very to extremely’ vulnerable to Wi-Fi-based attacks, whilst that figure was 30% when it came to Windows and Android devices.</a:t>
            </a:r>
          </a:p>
          <a:p>
            <a:pPr algn="just"/>
            <a:endParaRPr lang="en-US" dirty="0">
              <a:latin typeface="Times New Roman"/>
              <a:cs typeface="Times New Roman"/>
            </a:endParaRPr>
          </a:p>
          <a:p>
            <a:pPr algn="just"/>
            <a:endParaRPr lang="en-US" dirty="0">
              <a:latin typeface="Times New Roman"/>
              <a:cs typeface="Times New Roman"/>
            </a:endParaRPr>
          </a:p>
          <a:p>
            <a:r>
              <a:rPr lang="en-US" dirty="0">
                <a:cs typeface="Calibri"/>
              </a:rPr>
              <a:t>3. Available at https://www.infosecurity-magazine.com/news/iot-devices-most-vulnerable-wifi/</a:t>
            </a:r>
          </a:p>
          <a:p>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0794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536E-7F98-48EC-8F79-F4EED2C360E2}"/>
              </a:ext>
            </a:extLst>
          </p:cNvPr>
          <p:cNvSpPr>
            <a:spLocks noGrp="1"/>
          </p:cNvSpPr>
          <p:nvPr>
            <p:ph type="title"/>
          </p:nvPr>
        </p:nvSpPr>
        <p:spPr/>
        <p:txBody>
          <a:bodyPr/>
          <a:lstStyle/>
          <a:p>
            <a:r>
              <a:rPr lang="en-US" dirty="0">
                <a:latin typeface="Times New Roman"/>
                <a:cs typeface="Times New Roman"/>
              </a:rPr>
              <a:t>Review online</a:t>
            </a:r>
          </a:p>
          <a:p>
            <a:endParaRPr lang="en-US" dirty="0">
              <a:cs typeface="Calibri Light"/>
            </a:endParaRPr>
          </a:p>
        </p:txBody>
      </p:sp>
      <p:sp>
        <p:nvSpPr>
          <p:cNvPr id="3" name="Content Placeholder 2">
            <a:extLst>
              <a:ext uri="{FF2B5EF4-FFF2-40B4-BE49-F238E27FC236}">
                <a16:creationId xmlns:a16="http://schemas.microsoft.com/office/drawing/2014/main" id="{2EABAE49-876A-40E8-B299-97CABF63FAA4}"/>
              </a:ext>
            </a:extLst>
          </p:cNvPr>
          <p:cNvSpPr>
            <a:spLocks noGrp="1"/>
          </p:cNvSpPr>
          <p:nvPr>
            <p:ph idx="1"/>
          </p:nvPr>
        </p:nvSpPr>
        <p:spPr>
          <a:xfrm>
            <a:off x="838200" y="927148"/>
            <a:ext cx="10515600" cy="5249815"/>
          </a:xfrm>
        </p:spPr>
        <p:txBody>
          <a:bodyPr vert="horz" lIns="91440" tIns="45720" rIns="91440" bIns="45720" rtlCol="0" anchor="t">
            <a:normAutofit fontScale="92500"/>
          </a:bodyPr>
          <a:lstStyle/>
          <a:p>
            <a:r>
              <a:rPr lang="en-US" b="1" dirty="0">
                <a:latin typeface="Times New Roman"/>
                <a:cs typeface="Times New Roman"/>
              </a:rPr>
              <a:t>Reason</a:t>
            </a:r>
            <a:r>
              <a:rPr lang="en-US" dirty="0">
                <a:latin typeface="Times New Roman"/>
                <a:cs typeface="Times New Roman"/>
              </a:rPr>
              <a:t>: Prone to DNS, unencrypted web servers</a:t>
            </a:r>
          </a:p>
          <a:p>
            <a:r>
              <a:rPr lang="en-US" b="1" dirty="0">
                <a:latin typeface="Times New Roman"/>
                <a:cs typeface="Times New Roman"/>
              </a:rPr>
              <a:t>Vulnerable IoT device</a:t>
            </a:r>
            <a:r>
              <a:rPr lang="en-US" dirty="0">
                <a:latin typeface="Times New Roman"/>
                <a:cs typeface="Times New Roman"/>
              </a:rPr>
              <a:t>: Enterprise IoT devices( IP phones, printers, networking equipment, and cameras), IP security cameras</a:t>
            </a:r>
          </a:p>
          <a:p>
            <a:pPr marL="0" indent="0" algn="just">
              <a:buNone/>
            </a:pPr>
            <a:r>
              <a:rPr lang="en-US" dirty="0">
                <a:latin typeface="Times New Roman"/>
                <a:cs typeface="Times New Roman"/>
              </a:rPr>
              <a:t>1.Because of the widespread use of the types of devices within enterprises, </a:t>
            </a:r>
            <a:r>
              <a:rPr lang="en-US" dirty="0" err="1">
                <a:latin typeface="Times New Roman"/>
                <a:cs typeface="Times New Roman"/>
              </a:rPr>
              <a:t>Armis</a:t>
            </a:r>
            <a:r>
              <a:rPr lang="en-US" dirty="0">
                <a:latin typeface="Times New Roman"/>
                <a:cs typeface="Times New Roman"/>
              </a:rPr>
              <a:t> said that nearly all are susceptible to DNS rebinding attacks.</a:t>
            </a:r>
            <a:endParaRPr lang="en-US">
              <a:cs typeface="Calibri" panose="020F0502020204030204"/>
            </a:endParaRPr>
          </a:p>
          <a:p>
            <a:pPr marL="0" indent="0">
              <a:buNone/>
            </a:pPr>
            <a:endParaRPr lang="en-US" dirty="0">
              <a:latin typeface="Times New Roman"/>
              <a:cs typeface="Times New Roman"/>
            </a:endParaRPr>
          </a:p>
          <a:p>
            <a:pPr marL="0" indent="0">
              <a:buNone/>
            </a:pPr>
            <a:r>
              <a:rPr lang="en-US" dirty="0">
                <a:latin typeface="Times New Roman"/>
                <a:cs typeface="Times New Roman"/>
              </a:rPr>
              <a:t>2.IP security cameras were also found to be among the most at risk as 10 vulnerabilities were published in Axis cameras and </a:t>
            </a:r>
            <a:r>
              <a:rPr lang="en-US" dirty="0" err="1">
                <a:latin typeface="Times New Roman"/>
                <a:cs typeface="Times New Roman"/>
              </a:rPr>
              <a:t>Foscam</a:t>
            </a:r>
            <a:r>
              <a:rPr lang="en-US" dirty="0">
                <a:latin typeface="Times New Roman"/>
                <a:cs typeface="Times New Roman"/>
              </a:rPr>
              <a:t> cameras.</a:t>
            </a:r>
          </a:p>
          <a:p>
            <a:endParaRPr lang="en-US" dirty="0">
              <a:latin typeface="Times New Roman"/>
              <a:cs typeface="Times New Roman"/>
            </a:endParaRPr>
          </a:p>
          <a:p>
            <a:r>
              <a:rPr lang="en-US" dirty="0">
                <a:cs typeface="Calibri"/>
              </a:rPr>
              <a:t>4.Available at: https://www.theinquirer.net/inquirer/news/3036359/half-a-billion-iot-devices-in-the-office-vulnerable-to-dns-attacks-warns-armis</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30907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C3D5-1D55-40D9-AD98-18B3DCEF4A1D}"/>
              </a:ext>
            </a:extLst>
          </p:cNvPr>
          <p:cNvSpPr>
            <a:spLocks noGrp="1"/>
          </p:cNvSpPr>
          <p:nvPr>
            <p:ph type="title"/>
          </p:nvPr>
        </p:nvSpPr>
        <p:spPr/>
        <p:txBody>
          <a:bodyPr/>
          <a:lstStyle/>
          <a:p>
            <a:r>
              <a:rPr lang="en-US" b="1" dirty="0">
                <a:latin typeface="Times New Roman"/>
                <a:cs typeface="Times New Roman"/>
              </a:rPr>
              <a:t>Review online</a:t>
            </a:r>
          </a:p>
          <a:p>
            <a:endParaRPr lang="en-US" dirty="0">
              <a:cs typeface="Calibri Light"/>
            </a:endParaRPr>
          </a:p>
        </p:txBody>
      </p:sp>
      <p:sp>
        <p:nvSpPr>
          <p:cNvPr id="3" name="Content Placeholder 2">
            <a:extLst>
              <a:ext uri="{FF2B5EF4-FFF2-40B4-BE49-F238E27FC236}">
                <a16:creationId xmlns:a16="http://schemas.microsoft.com/office/drawing/2014/main" id="{33586D19-28DD-49B9-82B4-8D6A8F5207B5}"/>
              </a:ext>
            </a:extLst>
          </p:cNvPr>
          <p:cNvSpPr>
            <a:spLocks noGrp="1"/>
          </p:cNvSpPr>
          <p:nvPr>
            <p:ph idx="1"/>
          </p:nvPr>
        </p:nvSpPr>
        <p:spPr/>
        <p:txBody>
          <a:bodyPr vert="horz" lIns="91440" tIns="45720" rIns="91440" bIns="45720" rtlCol="0" anchor="t">
            <a:normAutofit lnSpcReduction="10000"/>
          </a:bodyPr>
          <a:lstStyle/>
          <a:p>
            <a:r>
              <a:rPr lang="en-US" dirty="0">
                <a:cs typeface="Calibri"/>
              </a:rPr>
              <a:t>To be sure, IoT is not just about our personal efficiency or enjoyment, and the class of products such as smart watches or smart light bulbs. Spurred by innovations in hardware, networking, cloud data management, big data, and machine learning, IoT is also taking many industries by storm. This includes those classed as belonging to critical infrastructure, as various sectors invest in the Industrial Internet-of-Things (</a:t>
            </a:r>
            <a:r>
              <a:rPr lang="en-US" dirty="0" err="1">
                <a:cs typeface="Calibri"/>
              </a:rPr>
              <a:t>IIoT</a:t>
            </a:r>
            <a:r>
              <a:rPr lang="en-US" dirty="0">
                <a:cs typeface="Calibri"/>
              </a:rPr>
              <a:t>), with the intent of enhancing the efficiency of infrastructure, energy management, health care, utilities, and other public services.</a:t>
            </a:r>
          </a:p>
          <a:p>
            <a:r>
              <a:rPr lang="en-US">
                <a:cs typeface="Calibri"/>
              </a:rPr>
              <a:t>5. Available at: https://www.welivesecurity.com/2018/10/26/iot-</a:t>
            </a:r>
            <a:r>
              <a:rPr lang="en-US" dirty="0">
                <a:cs typeface="Calibri"/>
              </a:rPr>
              <a:t>roomful-conundrums/</a:t>
            </a:r>
            <a:endParaRPr lang="en-US">
              <a:cs typeface="Calibri"/>
            </a:endParaRPr>
          </a:p>
          <a:p>
            <a:endParaRPr lang="en-US">
              <a:cs typeface="Calibri"/>
            </a:endParaRPr>
          </a:p>
          <a:p>
            <a:endParaRPr lang="en-US" dirty="0">
              <a:cs typeface="Calibri"/>
            </a:endParaRPr>
          </a:p>
        </p:txBody>
      </p:sp>
    </p:spTree>
    <p:extLst>
      <p:ext uri="{BB962C8B-B14F-4D97-AF65-F5344CB8AC3E}">
        <p14:creationId xmlns:p14="http://schemas.microsoft.com/office/powerpoint/2010/main" val="134029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3107-2181-4128-BC55-E2D62DAA4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9F80C6-9BEE-4601-A421-17DD57BAF42A}"/>
              </a:ext>
            </a:extLst>
          </p:cNvPr>
          <p:cNvSpPr>
            <a:spLocks noGrp="1"/>
          </p:cNvSpPr>
          <p:nvPr>
            <p:ph idx="1"/>
          </p:nvPr>
        </p:nvSpPr>
        <p:spPr/>
        <p:txBody>
          <a:bodyPr vert="horz" lIns="91440" tIns="45720" rIns="91440" bIns="45720" rtlCol="0" anchor="t">
            <a:normAutofit/>
          </a:bodyPr>
          <a:lstStyle/>
          <a:p>
            <a:r>
              <a:rPr lang="en-US" dirty="0"/>
              <a:t>4 Sectors More Vulnerable Because of IoT</a:t>
            </a:r>
            <a:endParaRPr lang="en-US" dirty="0">
              <a:cs typeface="Calibri" panose="020F0502020204030204"/>
            </a:endParaRPr>
          </a:p>
          <a:p>
            <a:r>
              <a:rPr lang="en-US" dirty="0">
                <a:cs typeface="Calibri"/>
                <a:hlinkClick r:id="rId2"/>
              </a:rPr>
              <a:t>https://securityboulevard.com/2018/10/4-sectors-more-vulnerable-because-of-iot/</a:t>
            </a:r>
          </a:p>
          <a:p>
            <a:endParaRPr lang="en-US" dirty="0">
              <a:cs typeface="Calibri"/>
            </a:endParaRPr>
          </a:p>
        </p:txBody>
      </p:sp>
    </p:spTree>
    <p:extLst>
      <p:ext uri="{BB962C8B-B14F-4D97-AF65-F5344CB8AC3E}">
        <p14:creationId xmlns:p14="http://schemas.microsoft.com/office/powerpoint/2010/main" val="129111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Words>
  <Application>Microsoft Office PowerPoint</Application>
  <PresentationFormat>Widescreen</PresentationFormat>
  <Paragraphs>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Picking up IoT</vt:lpstr>
      <vt:lpstr>Review online </vt:lpstr>
      <vt:lpstr>Review online</vt:lpstr>
      <vt:lpstr>Review online</vt:lpstr>
      <vt:lpstr>Review online </vt:lpstr>
      <vt:lpstr>Review online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Picking up IoT</dc:title>
  <dc:creator>User1</dc:creator>
  <cp:lastModifiedBy>User1</cp:lastModifiedBy>
  <cp:revision>196</cp:revision>
  <dcterms:created xsi:type="dcterms:W3CDTF">2019-01-12T07:20:20Z</dcterms:created>
  <dcterms:modified xsi:type="dcterms:W3CDTF">2019-01-14T03:34:46Z</dcterms:modified>
</cp:coreProperties>
</file>