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5143500" cx="9144000"/>
  <p:notesSz cx="6858000" cy="9144000"/>
  <p:embeddedFontLst>
    <p:embeddedFont>
      <p:font typeface="Proxima Nova"/>
      <p:regular r:id="rId68"/>
      <p:bold r:id="rId69"/>
      <p:italic r:id="rId70"/>
      <p:boldItalic r:id="rId71"/>
    </p:embeddedFont>
    <p:embeddedFont>
      <p:font typeface="Roboto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-bold.fntdata"/><Relationship Id="rId72" Type="http://schemas.openxmlformats.org/officeDocument/2006/relationships/font" Target="fonts/Roboto-regular.fntdata"/><Relationship Id="rId31" Type="http://schemas.openxmlformats.org/officeDocument/2006/relationships/slide" Target="slides/slide25.xml"/><Relationship Id="rId75" Type="http://schemas.openxmlformats.org/officeDocument/2006/relationships/font" Target="fonts/Roboto-boldItalic.fntdata"/><Relationship Id="rId30" Type="http://schemas.openxmlformats.org/officeDocument/2006/relationships/slide" Target="slides/slide24.xml"/><Relationship Id="rId74" Type="http://schemas.openxmlformats.org/officeDocument/2006/relationships/font" Target="fonts/Roboto-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ProximaNova-boldItalic.fntdata"/><Relationship Id="rId70" Type="http://schemas.openxmlformats.org/officeDocument/2006/relationships/font" Target="fonts/ProximaNova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ProximaNova-regular.fntdata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ProximaNova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8f635828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838f63582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caf3e0c5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caf3e0c5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ecaf3e0c5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ecaf3e0c5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caf3e0c5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caf3e0c5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38f6358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38f6358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743a29bb8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743a29bb8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43a29bb8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43a29bb8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743a29b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743a29b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75ec2c2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75ec2c2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75ec2c27b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75ec2c27b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75ec2c27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75ec2c27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ec2c27b_1_4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875ec2c27b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743a29bb8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743a29bb8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743a29bb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743a29bb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743a29bb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743a29bb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743a29bb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743a29bb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743a29bb8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743a29bb8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75ec2c27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75ec2c27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743a29bb8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743a29bb8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743a29bb8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743a29bb8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75ec2c27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75ec2c27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743a29bb8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743a29bb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caf3e0c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caf3e0c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743a29bb8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743a29bb8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5ec2c27b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5ec2c27b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743a29bb8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743a29bb8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75ec2c27b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75ec2c27b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75ec2c27b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875ec2c27b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75ec2c27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875ec2c27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743a29bb8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743a29bb8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743a29bb8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743a29bb8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75ec2c27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75ec2c27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75ec2c27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875ec2c27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caf3e0c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ecaf3e0c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75ec2c27b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75ec2c27b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743a29bb8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743a29bb8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75ec2c27b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875ec2c27b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75ec2c27b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75ec2c27b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75ec2c27b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75ec2c27b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875ec2c2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875ec2c2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75ec2c27b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75ec2c27b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ecaf3e0c5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ecaf3e0c5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ecaf3e0c5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ecaf3e0c5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ecaf3e0c5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7ecaf3e0c5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caf3e0c5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caf3e0c5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875ec2c27b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875ec2c27b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ec3efc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ec3efc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875ec2c27b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875ec2c27b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743a29bb8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8743a29bb8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75ec2c27b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75ec2c27b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8743a29bb8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8743a29bb8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838f6358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838f6358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875ec2c27b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875ec2c27b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75ec2c27b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75ec2c27b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7ecaf3e0c5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7ecaf3e0c5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caf3e0c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caf3e0c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7ecaf3e0c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7ecaf3e0c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875ec2c27b_1_5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g875ec2c27b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caf3e0c5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caf3e0c5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c3efcc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c3efcc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ecaf3e0c5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ecaf3e0c5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_alt1">
  <p:cSld name="SECTION_HEADER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_alt1">
  <p:cSld name="SECTION_HEADER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_alt1 2">
  <p:cSld name="SECTION_HEADER_2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title"/>
          </p:nvPr>
        </p:nvSpPr>
        <p:spPr>
          <a:xfrm>
            <a:off x="489425" y="445025"/>
            <a:ext cx="83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" type="body"/>
          </p:nvPr>
        </p:nvSpPr>
        <p:spPr>
          <a:xfrm>
            <a:off x="563525" y="1152475"/>
            <a:ext cx="82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Char char="●"/>
              <a:defRPr sz="1600">
                <a:solidFill>
                  <a:srgbClr val="667080"/>
                </a:solidFill>
              </a:defRPr>
            </a:lvl1pPr>
            <a:lvl2pPr indent="-3048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7080"/>
              </a:buClr>
              <a:buSzPts val="1200"/>
              <a:buChar char="○"/>
              <a:defRPr sz="1200">
                <a:solidFill>
                  <a:srgbClr val="667080"/>
                </a:solidFill>
              </a:defRPr>
            </a:lvl2pPr>
            <a:lvl3pPr indent="-3048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200"/>
              <a:buChar char="■"/>
              <a:defRPr sz="1200">
                <a:solidFill>
                  <a:srgbClr val="667080"/>
                </a:solidFill>
              </a:defRPr>
            </a:lvl3pPr>
            <a:lvl4pPr indent="-3048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200"/>
              <a:buChar char="●"/>
              <a:defRPr sz="1200">
                <a:solidFill>
                  <a:srgbClr val="667080"/>
                </a:solidFill>
              </a:defRPr>
            </a:lvl4pPr>
            <a:lvl5pPr indent="-3048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200"/>
              <a:buChar char="○"/>
              <a:defRPr sz="1200">
                <a:solidFill>
                  <a:srgbClr val="66708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1200"/>
              <a:buChar char="■"/>
              <a:defRPr sz="1200">
                <a:solidFill>
                  <a:srgbClr val="66708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noFill/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5.jpg"/><Relationship Id="rId6" Type="http://schemas.openxmlformats.org/officeDocument/2006/relationships/hyperlink" Target="https://community.alteryx.com/t5/Data-Science-Blog/Word2vec-for-the-Alteryx-Community/ba-p/305285" TargetMode="External"/><Relationship Id="rId7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hyperlink" Target="https://community.alteryx.com/t5/Data-Science-Blog/Word2vec-for-the-Alteryx-Community/ba-p/305285" TargetMode="External"/><Relationship Id="rId7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www.analyticsvidhya.com/blog/2019/09/demystifying-bert-groundbreaking-nlp-framework/" TargetMode="External"/><Relationship Id="rId6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6.png"/><Relationship Id="rId6" Type="http://schemas.openxmlformats.org/officeDocument/2006/relationships/hyperlink" Target="http://jalammar.github.io/illustrated-bert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://jalammar.github.io/illustrated-bert/" TargetMode="External"/><Relationship Id="rId6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hyperlink" Target="https://medium.com/@ondenyi.eric/extractive-text-summarization-techniques-with-sumy-3d3b127a0a32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24.png"/><Relationship Id="rId8" Type="http://schemas.openxmlformats.org/officeDocument/2006/relationships/image" Target="../media/image1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hyperlink" Target="https://medium.com/@ondenyi.eric/extractive-text-summarization-techniques-with-sumy-3d3b127a0a32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gif"/><Relationship Id="rId6" Type="http://schemas.openxmlformats.org/officeDocument/2006/relationships/image" Target="../media/image9.png"/><Relationship Id="rId7" Type="http://schemas.openxmlformats.org/officeDocument/2006/relationships/hyperlink" Target="https://blog.floydhub.com/gentle-introduction-to-text-summarization-in-machine-learnin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gif"/><Relationship Id="rId6" Type="http://schemas.openxmlformats.org/officeDocument/2006/relationships/image" Target="../media/image9.png"/><Relationship Id="rId7" Type="http://schemas.openxmlformats.org/officeDocument/2006/relationships/hyperlink" Target="https://blog.floydhub.com/gentle-introduction-to-text-summarization-in-machine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/>
          <p:nvPr/>
        </p:nvSpPr>
        <p:spPr>
          <a:xfrm>
            <a:off x="720750" y="2186325"/>
            <a:ext cx="47361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69DA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Approaching Text Summarization using ML and DNN</a:t>
            </a:r>
            <a:endParaRPr b="0" i="0" sz="3600" u="none" cap="none" strike="noStrike">
              <a:solidFill>
                <a:srgbClr val="4169D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606" y="829800"/>
            <a:ext cx="1424760" cy="47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720750" y="3543100"/>
            <a:ext cx="4736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RAIT-ACM STTP</a:t>
            </a:r>
            <a:endParaRPr b="1"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25 May 2020</a:t>
            </a:r>
            <a:endParaRPr b="1" sz="2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" id="108" name="Google Shape;10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0725" y="743413"/>
            <a:ext cx="9525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37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7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197" name="Google Shape;19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38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" name="Google Shape;20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</a:t>
            </a:r>
            <a:r>
              <a:rPr b="1" lang="en" sz="1800"/>
              <a:t>?</a:t>
            </a:r>
            <a:endParaRPr b="1" sz="1800"/>
          </a:p>
        </p:txBody>
      </p:sp>
      <p:sp>
        <p:nvSpPr>
          <p:cNvPr id="205" name="Google Shape;205;p38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</p:txBody>
      </p:sp>
      <p:pic>
        <p:nvPicPr>
          <p:cNvPr id="206" name="Google Shape;20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9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2" name="Google Shape;21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214" name="Google Shape;214;p39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</p:txBody>
      </p:sp>
      <p:pic>
        <p:nvPicPr>
          <p:cNvPr id="215" name="Google Shape;21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40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223" name="Google Shape;22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0"/>
          <p:cNvSpPr txBox="1"/>
          <p:nvPr/>
        </p:nvSpPr>
        <p:spPr>
          <a:xfrm>
            <a:off x="139275" y="626775"/>
            <a:ext cx="3511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</a:t>
            </a:r>
            <a:r>
              <a:rPr b="1" lang="en"/>
              <a:t>TF-IDF Vectorizer: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41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0" name="Google Shape;23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232" name="Google Shape;2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050" y="994875"/>
            <a:ext cx="4262850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1"/>
          <p:cNvSpPr txBox="1"/>
          <p:nvPr/>
        </p:nvSpPr>
        <p:spPr>
          <a:xfrm>
            <a:off x="139275" y="626775"/>
            <a:ext cx="3511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TF-IDF Vectorizer: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42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0" name="Google Shape;24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2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242" name="Google Shape;24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050" y="994875"/>
            <a:ext cx="4262850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2"/>
          <p:cNvSpPr txBox="1"/>
          <p:nvPr/>
        </p:nvSpPr>
        <p:spPr>
          <a:xfrm>
            <a:off x="139275" y="626775"/>
            <a:ext cx="3511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TF-IDF Vectorizer:</a:t>
            </a:r>
            <a:endParaRPr b="1"/>
          </a:p>
        </p:txBody>
      </p:sp>
      <p:cxnSp>
        <p:nvCxnSpPr>
          <p:cNvPr id="245" name="Google Shape;245;p42"/>
          <p:cNvCxnSpPr/>
          <p:nvPr/>
        </p:nvCxnSpPr>
        <p:spPr>
          <a:xfrm>
            <a:off x="3196075" y="1587725"/>
            <a:ext cx="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42"/>
          <p:cNvSpPr txBox="1"/>
          <p:nvPr/>
        </p:nvSpPr>
        <p:spPr>
          <a:xfrm>
            <a:off x="1163750" y="1888138"/>
            <a:ext cx="203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Count vectorization</a:t>
            </a:r>
            <a:endParaRPr sz="1200"/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4887" y="1574634"/>
            <a:ext cx="1910100" cy="67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500" y="2416199"/>
            <a:ext cx="5512947" cy="7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43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050" y="994875"/>
            <a:ext cx="4262850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3"/>
          <p:cNvSpPr txBox="1"/>
          <p:nvPr/>
        </p:nvSpPr>
        <p:spPr>
          <a:xfrm>
            <a:off x="139275" y="626775"/>
            <a:ext cx="3511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TF-IDF Vectorizer:</a:t>
            </a:r>
            <a:endParaRPr b="1"/>
          </a:p>
        </p:txBody>
      </p:sp>
      <p:cxnSp>
        <p:nvCxnSpPr>
          <p:cNvPr id="259" name="Google Shape;259;p43"/>
          <p:cNvCxnSpPr/>
          <p:nvPr/>
        </p:nvCxnSpPr>
        <p:spPr>
          <a:xfrm>
            <a:off x="3196075" y="1587725"/>
            <a:ext cx="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43"/>
          <p:cNvSpPr txBox="1"/>
          <p:nvPr/>
        </p:nvSpPr>
        <p:spPr>
          <a:xfrm>
            <a:off x="1163750" y="1888138"/>
            <a:ext cx="203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Count vectorization</a:t>
            </a:r>
            <a:endParaRPr sz="1200"/>
          </a:p>
        </p:txBody>
      </p:sp>
      <p:pic>
        <p:nvPicPr>
          <p:cNvPr id="261" name="Google Shape;26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4887" y="1574634"/>
            <a:ext cx="1910100" cy="673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43"/>
          <p:cNvCxnSpPr/>
          <p:nvPr/>
        </p:nvCxnSpPr>
        <p:spPr>
          <a:xfrm>
            <a:off x="3196075" y="3193363"/>
            <a:ext cx="0" cy="10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3" name="Google Shape;263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6325" y="3295486"/>
            <a:ext cx="2290539" cy="72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fidf formula" id="264" name="Google Shape;264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0820" y="626775"/>
            <a:ext cx="3244231" cy="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3"/>
          <p:cNvSpPr txBox="1"/>
          <p:nvPr/>
        </p:nvSpPr>
        <p:spPr>
          <a:xfrm>
            <a:off x="7023825" y="1362975"/>
            <a:ext cx="8157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TF-IDF</a:t>
            </a:r>
            <a:endParaRPr b="1"/>
          </a:p>
        </p:txBody>
      </p:sp>
      <p:sp>
        <p:nvSpPr>
          <p:cNvPr id="266" name="Google Shape;266;p43"/>
          <p:cNvSpPr txBox="1"/>
          <p:nvPr/>
        </p:nvSpPr>
        <p:spPr>
          <a:xfrm>
            <a:off x="459900" y="3407313"/>
            <a:ext cx="2666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Inverse Document Frequency (IDF)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7500" y="2416199"/>
            <a:ext cx="5512947" cy="7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7500" y="4248350"/>
            <a:ext cx="5620584" cy="7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p44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4" name="Google Shape;27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4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276" name="Google Shape;276;p44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77" name="Google Shape;27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4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3" name="Google Shape;28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5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285" name="Google Shape;285;p45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Word2Vec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86" name="Google Shape;28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46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2" name="Google Shape;29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6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294" name="Google Shape;29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6"/>
          <p:cNvSpPr txBox="1"/>
          <p:nvPr/>
        </p:nvSpPr>
        <p:spPr>
          <a:xfrm>
            <a:off x="626775" y="1104300"/>
            <a:ext cx="1024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6"/>
          <p:cNvSpPr txBox="1"/>
          <p:nvPr/>
        </p:nvSpPr>
        <p:spPr>
          <a:xfrm>
            <a:off x="139275" y="626775"/>
            <a:ext cx="66735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Word2Vec embedding: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/>
        </p:nvSpPr>
        <p:spPr>
          <a:xfrm>
            <a:off x="472950" y="283125"/>
            <a:ext cx="8198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169DA"/>
                </a:solidFill>
                <a:latin typeface="Proxima Nova"/>
                <a:ea typeface="Proxima Nova"/>
                <a:cs typeface="Proxima Nova"/>
                <a:sym typeface="Proxima Nova"/>
              </a:rPr>
              <a:t>About Me</a:t>
            </a:r>
            <a:endParaRPr sz="3400">
              <a:solidFill>
                <a:srgbClr val="4169D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9"/>
          <p:cNvSpPr txBox="1"/>
          <p:nvPr/>
        </p:nvSpPr>
        <p:spPr>
          <a:xfrm>
            <a:off x="8612500" y="4917675"/>
            <a:ext cx="4929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131" y="4016500"/>
            <a:ext cx="1424760" cy="47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525" y="3098525"/>
            <a:ext cx="1689275" cy="16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9"/>
          <p:cNvSpPr txBox="1"/>
          <p:nvPr/>
        </p:nvSpPr>
        <p:spPr>
          <a:xfrm>
            <a:off x="492200" y="1339675"/>
            <a:ext cx="4338600" cy="3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Mayank Kumar Jha</a:t>
            </a:r>
            <a:endParaRPr b="1"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Scientist | Kaggle Competition Expert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Experience Across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</a:t>
            </a:r>
            <a:r>
              <a:rPr lang="en" sz="1200"/>
              <a:t>achine Learning</a:t>
            </a:r>
            <a:r>
              <a:rPr lang="en" sz="1200"/>
              <a:t>, D</a:t>
            </a:r>
            <a:r>
              <a:rPr lang="en" sz="1200"/>
              <a:t>eep Learning</a:t>
            </a:r>
            <a:r>
              <a:rPr lang="en" sz="1200"/>
              <a:t>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Ops, Cloud, Algorithms, Optimization 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47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2" name="Google Shape;3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7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04" name="Google Shape;30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7"/>
          <p:cNvSpPr txBox="1"/>
          <p:nvPr/>
        </p:nvSpPr>
        <p:spPr>
          <a:xfrm>
            <a:off x="626775" y="1104300"/>
            <a:ext cx="1024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7"/>
          <p:cNvSpPr txBox="1"/>
          <p:nvPr/>
        </p:nvSpPr>
        <p:spPr>
          <a:xfrm>
            <a:off x="139275" y="626775"/>
            <a:ext cx="66735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Word2Vec </a:t>
            </a:r>
            <a:r>
              <a:rPr b="1" lang="en">
                <a:solidFill>
                  <a:schemeClr val="dk1"/>
                </a:solidFill>
              </a:rPr>
              <a:t>embedding</a:t>
            </a:r>
            <a:r>
              <a:rPr b="1" lang="en"/>
              <a:t>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Embedding is something like key-value pair.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p48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2" name="Google Shape;31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8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14" name="Google Shape;31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8"/>
          <p:cNvSpPr txBox="1"/>
          <p:nvPr/>
        </p:nvSpPr>
        <p:spPr>
          <a:xfrm>
            <a:off x="626775" y="1104300"/>
            <a:ext cx="1024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8"/>
          <p:cNvSpPr txBox="1"/>
          <p:nvPr/>
        </p:nvSpPr>
        <p:spPr>
          <a:xfrm>
            <a:off x="139275" y="626775"/>
            <a:ext cx="66735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Word2Vec </a:t>
            </a:r>
            <a:r>
              <a:rPr b="1" lang="en">
                <a:solidFill>
                  <a:schemeClr val="dk1"/>
                </a:solidFill>
              </a:rPr>
              <a:t>embedding</a:t>
            </a:r>
            <a:r>
              <a:rPr b="1" lang="en"/>
              <a:t>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Embedding is something like key-value pair.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For each word in our vocabulary, there will be a learned numerical representation for it.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49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2" name="Google Shape;32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9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24" name="Google Shape;32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9"/>
          <p:cNvSpPr txBox="1"/>
          <p:nvPr/>
        </p:nvSpPr>
        <p:spPr>
          <a:xfrm>
            <a:off x="626775" y="1104300"/>
            <a:ext cx="1024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9"/>
          <p:cNvSpPr txBox="1"/>
          <p:nvPr/>
        </p:nvSpPr>
        <p:spPr>
          <a:xfrm>
            <a:off x="139275" y="626775"/>
            <a:ext cx="66735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Word2Vec </a:t>
            </a:r>
            <a:r>
              <a:rPr b="1" lang="en">
                <a:solidFill>
                  <a:schemeClr val="dk1"/>
                </a:solidFill>
              </a:rPr>
              <a:t>embedding</a:t>
            </a:r>
            <a:r>
              <a:rPr b="1" lang="en"/>
              <a:t>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Embedding is something like key-value pair.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For each word in our vocabulary, there will be a learned numerical representation for it.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To handle unknown words, we will treat each of them as OOV (Out of vocabulary) words and will use the learned OOV representation</a:t>
            </a:r>
            <a:r>
              <a:rPr lang="en" sz="1150">
                <a:highlight>
                  <a:srgbClr val="FFFFFF"/>
                </a:highlight>
              </a:rPr>
              <a:t>.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Google Shape;331;p50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2" name="Google Shape;33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0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34" name="Google Shape;33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0"/>
          <p:cNvSpPr txBox="1"/>
          <p:nvPr/>
        </p:nvSpPr>
        <p:spPr>
          <a:xfrm>
            <a:off x="626775" y="1104300"/>
            <a:ext cx="1024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0"/>
          <p:cNvSpPr txBox="1"/>
          <p:nvPr/>
        </p:nvSpPr>
        <p:spPr>
          <a:xfrm>
            <a:off x="139275" y="626775"/>
            <a:ext cx="66735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Word2Vec </a:t>
            </a:r>
            <a:r>
              <a:rPr b="1" lang="en">
                <a:solidFill>
                  <a:schemeClr val="dk1"/>
                </a:solidFill>
              </a:rPr>
              <a:t>embedding</a:t>
            </a:r>
            <a:r>
              <a:rPr b="1" lang="en"/>
              <a:t>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Embedding is something like key-value pair.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For each word in our vocabulary, there will be a learned numerical representation for it.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To handle unknown words, we will treat each of them as OOV (Out of vocabulary) words and will use the learned OOV representation.</a:t>
            </a:r>
            <a:endParaRPr sz="1150"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150">
                <a:highlight>
                  <a:srgbClr val="FFFFFF"/>
                </a:highlight>
              </a:rPr>
              <a:t>Word2vec can utilize either of two model architectures to produce a distributed representation of words: continuous bag-of-words (CBOW) or continuous skip-gram.</a:t>
            </a:r>
            <a:r>
              <a:rPr lang="en" sz="800">
                <a:highlight>
                  <a:srgbClr val="FFFFFF"/>
                </a:highlight>
              </a:rPr>
              <a:t>[wikipedia]</a:t>
            </a:r>
            <a:r>
              <a:rPr lang="en" sz="1150">
                <a:highlight>
                  <a:srgbClr val="FFFFFF"/>
                </a:highlight>
              </a:rPr>
              <a:t> </a:t>
            </a:r>
            <a:endParaRPr sz="11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p51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2" name="Google Shape;34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1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44" name="Google Shape;34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1"/>
          <p:cNvSpPr txBox="1"/>
          <p:nvPr/>
        </p:nvSpPr>
        <p:spPr>
          <a:xfrm>
            <a:off x="626775" y="1104300"/>
            <a:ext cx="1024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1"/>
          <p:cNvSpPr txBox="1"/>
          <p:nvPr/>
        </p:nvSpPr>
        <p:spPr>
          <a:xfrm>
            <a:off x="139275" y="626775"/>
            <a:ext cx="66735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Word2Vec </a:t>
            </a:r>
            <a:r>
              <a:rPr b="1" lang="en">
                <a:solidFill>
                  <a:schemeClr val="dk1"/>
                </a:solidFill>
              </a:rPr>
              <a:t>embedding</a:t>
            </a:r>
            <a:r>
              <a:rPr b="1" lang="en"/>
              <a:t>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Embedding is something like key-value pair.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For each word in our vocabulary, there will be a learned numerical representation for it.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To handle unknown words, we will treat each of them as OOV (Out of vocabulary) words and will use the learned OOV representation.</a:t>
            </a:r>
            <a:endParaRPr sz="1150"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150">
                <a:highlight>
                  <a:srgbClr val="FFFFFF"/>
                </a:highlight>
              </a:rPr>
              <a:t>Word2vec can utilize either of two model architectures to produce a distributed representation of words: continuous bag-of-words (CBOW) or continuous skip-gram.</a:t>
            </a:r>
            <a:r>
              <a:rPr lang="en" sz="800">
                <a:highlight>
                  <a:srgbClr val="FFFFFF"/>
                </a:highlight>
              </a:rPr>
              <a:t>[wikipedia]</a:t>
            </a:r>
            <a:r>
              <a:rPr lang="en" sz="1150">
                <a:highlight>
                  <a:srgbClr val="FFFFFF"/>
                </a:highlight>
              </a:rPr>
              <a:t> </a:t>
            </a:r>
            <a:endParaRPr sz="1150"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150">
                <a:highlight>
                  <a:srgbClr val="FFFFFF"/>
                </a:highlight>
              </a:rPr>
              <a:t>Both of these techniques learn weights which act as word vector representations.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52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2" name="Google Shape;35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2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54" name="Google Shape;35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2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CBOW: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Google Shape;360;p53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1" name="Google Shape;36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3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63" name="Google Shape;36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3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CBOW: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CBOW stands for</a:t>
            </a:r>
            <a:r>
              <a:rPr lang="en" sz="1200"/>
              <a:t> continuous bag-of-words architecture: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Task is to predicts the current word from a window of surrounding context words.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/>
              <a:t>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The order of context words does not influence prediction (bag-of-words assumption).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9" name="Google Shape;369;p54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0" name="Google Shape;37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4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72" name="Google Shape;37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4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CBOW: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CBOW stands for continuous bag-of-words architecture: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Task is to predicts the current word from a window of surrounding context words.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/>
              <a:t>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The order of context words does not influence prediction (bag-of-words assumption).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/>
          </a:p>
        </p:txBody>
      </p:sp>
      <p:sp>
        <p:nvSpPr>
          <p:cNvPr id="374" name="Google Shape;374;p54"/>
          <p:cNvSpPr txBox="1"/>
          <p:nvPr/>
        </p:nvSpPr>
        <p:spPr>
          <a:xfrm>
            <a:off x="4475050" y="4045475"/>
            <a:ext cx="1017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CBOW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75" name="Google Shape;37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3388" y="2197625"/>
            <a:ext cx="24003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4"/>
          <p:cNvSpPr txBox="1"/>
          <p:nvPr/>
        </p:nvSpPr>
        <p:spPr>
          <a:xfrm>
            <a:off x="268600" y="4805250"/>
            <a:ext cx="56010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6"/>
              </a:rPr>
              <a:t>https://community.alteryx.com/t5/Data-Science-Blog/Word2vec-for-the-Alteryx-Community/ba-p/305285</a:t>
            </a:r>
            <a:endParaRPr sz="800"/>
          </a:p>
        </p:txBody>
      </p:sp>
      <p:pic>
        <p:nvPicPr>
          <p:cNvPr id="377" name="Google Shape;377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125" y="2184263"/>
            <a:ext cx="2579346" cy="22040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" name="Google Shape;378;p54"/>
          <p:cNvCxnSpPr/>
          <p:nvPr/>
        </p:nvCxnSpPr>
        <p:spPr>
          <a:xfrm>
            <a:off x="2913996" y="3107419"/>
            <a:ext cx="8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3" name="Google Shape;383;p5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4" name="Google Shape;38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5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86" name="Google Shape;38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5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SKIP-GRAM: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2" name="Google Shape;392;p56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3" name="Google Shape;39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6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395" name="Google Shape;39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SKIP-GRAM: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C</a:t>
            </a:r>
            <a:r>
              <a:rPr lang="en" sz="1200">
                <a:highlight>
                  <a:srgbClr val="FFFFFF"/>
                </a:highlight>
              </a:rPr>
              <a:t>ontinuous skip-gram architecture: </a:t>
            </a:r>
            <a:endParaRPr sz="1200"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rgbClr val="FFFFFF"/>
                </a:highlight>
              </a:rPr>
              <a:t>Task is to use the current word to predict the surrounding window of context words.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rgbClr val="FFFFFF"/>
                </a:highlight>
              </a:rPr>
              <a:t>The skip-gram architecture weighs nearby context words more heavily than more distant context words.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rgbClr val="FFFFFF"/>
                </a:highlight>
              </a:rPr>
              <a:t>According to the authors' note, CBOW is faster while skip-gram is slower but does a better job for infrequent words.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/>
        </p:nvSpPr>
        <p:spPr>
          <a:xfrm>
            <a:off x="131875" y="98900"/>
            <a:ext cx="318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Things to cover</a:t>
            </a:r>
            <a:endParaRPr b="1" sz="1800"/>
          </a:p>
        </p:txBody>
      </p:sp>
      <p:cxnSp>
        <p:nvCxnSpPr>
          <p:cNvPr id="124" name="Google Shape;124;p30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Google Shape;1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0"/>
          <p:cNvSpPr txBox="1"/>
          <p:nvPr/>
        </p:nvSpPr>
        <p:spPr>
          <a:xfrm>
            <a:off x="169125" y="656625"/>
            <a:ext cx="65760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Introduction to Text Summarization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Various approaches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 possible solutions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basic solution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Walkthrough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Query session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p57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2" name="Google Shape;40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7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04" name="Google Shape;40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7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SKIP-GRAM: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Continuous skip-gram architecture: </a:t>
            </a:r>
            <a:endParaRPr sz="1200"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rgbClr val="FFFFFF"/>
                </a:highlight>
              </a:rPr>
              <a:t>Task is to use the current word to predict the surrounding window of context words.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rgbClr val="FFFFFF"/>
                </a:highlight>
              </a:rPr>
              <a:t>The skip-gram architecture weighs nearby context words more heavily than more distant context words.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rgbClr val="FFFFFF"/>
                </a:highlight>
              </a:rPr>
              <a:t>According to the authors' note, CBOW is faster while skip-gram is slower but does a better job for infrequent words.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[wikipedia]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/>
          </a:p>
        </p:txBody>
      </p:sp>
      <p:sp>
        <p:nvSpPr>
          <p:cNvPr id="406" name="Google Shape;406;p57"/>
          <p:cNvSpPr txBox="1"/>
          <p:nvPr/>
        </p:nvSpPr>
        <p:spPr>
          <a:xfrm>
            <a:off x="4328725" y="4211750"/>
            <a:ext cx="1017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Skip-gram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407" name="Google Shape;40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2150" y="2424100"/>
            <a:ext cx="2230150" cy="17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7"/>
          <p:cNvSpPr txBox="1"/>
          <p:nvPr/>
        </p:nvSpPr>
        <p:spPr>
          <a:xfrm>
            <a:off x="268600" y="4805250"/>
            <a:ext cx="56010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6"/>
              </a:rPr>
              <a:t>https://community.alteryx.com/t5/Data-Science-Blog/Word2vec-for-the-Alteryx-Community/ba-p/305285</a:t>
            </a:r>
            <a:endParaRPr sz="800"/>
          </a:p>
        </p:txBody>
      </p:sp>
      <p:pic>
        <p:nvPicPr>
          <p:cNvPr id="409" name="Google Shape;409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350" y="2308088"/>
            <a:ext cx="2553650" cy="225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57"/>
          <p:cNvCxnSpPr/>
          <p:nvPr/>
        </p:nvCxnSpPr>
        <p:spPr>
          <a:xfrm>
            <a:off x="2834396" y="3356144"/>
            <a:ext cx="8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5" name="Google Shape;415;p58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6" name="Google Shape;41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8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18" name="Google Shape;41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8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Word2Vec Embedding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Google Shape;424;p59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5" name="Google Shape;42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9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27" name="Google Shape;427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9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Word2Vec Embedding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Flow would be something like below one:</a:t>
            </a:r>
            <a:endParaRPr sz="1200"/>
          </a:p>
        </p:txBody>
      </p:sp>
      <p:sp>
        <p:nvSpPr>
          <p:cNvPr id="429" name="Google Shape;429;p59"/>
          <p:cNvSpPr txBox="1"/>
          <p:nvPr/>
        </p:nvSpPr>
        <p:spPr>
          <a:xfrm>
            <a:off x="1533663" y="4498450"/>
            <a:ext cx="4089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Using Word2Vec to convert text data to numerical semantic vector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430" name="Google Shape;43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249" y="2351950"/>
            <a:ext cx="5731824" cy="20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60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6" name="Google Shape;43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0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438" name="Google Shape;438;p60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</p:txBody>
      </p:sp>
      <p:pic>
        <p:nvPicPr>
          <p:cNvPr id="439" name="Google Shape;43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4" name="Google Shape;444;p61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5" name="Google Shape;44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1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447" name="Google Shape;447;p61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</p:txBody>
      </p:sp>
      <p:pic>
        <p:nvPicPr>
          <p:cNvPr id="448" name="Google Shape;448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62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4" name="Google Shape;45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2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56" name="Google Shape;456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2"/>
          <p:cNvSpPr txBox="1"/>
          <p:nvPr/>
        </p:nvSpPr>
        <p:spPr>
          <a:xfrm>
            <a:off x="139275" y="626775"/>
            <a:ext cx="63876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BERT: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63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3" name="Google Shape;46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3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65" name="Google Shape;46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3"/>
          <p:cNvSpPr txBox="1"/>
          <p:nvPr/>
        </p:nvSpPr>
        <p:spPr>
          <a:xfrm>
            <a:off x="139275" y="626775"/>
            <a:ext cx="63876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BERT: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BERT stands for Bi-directional Encoder Representation from Transformers.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It is designed to pre-train deep bidirectional representations from unlabeled text by jointly conditioning on both left and right context.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BERT is pre-trained on two NLP tasks: </a:t>
            </a:r>
            <a:endParaRPr sz="1200"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rgbClr val="FFFFFF"/>
                </a:highlight>
              </a:rPr>
              <a:t>Masked Language Modeling </a:t>
            </a:r>
            <a:endParaRPr sz="1200"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rgbClr val="FFFFFF"/>
                </a:highlight>
              </a:rPr>
              <a:t>Next Sentence Prediction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" name="Google Shape;471;p64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2" name="Google Shape;47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4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74" name="Google Shape;47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4"/>
          <p:cNvSpPr txBox="1"/>
          <p:nvPr/>
        </p:nvSpPr>
        <p:spPr>
          <a:xfrm>
            <a:off x="139275" y="626775"/>
            <a:ext cx="6387600" cy="1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BERT: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BERT stands for Bi-directional Encoder Representation from Transformers.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It has two variants mainly:</a:t>
            </a:r>
            <a:endParaRPr sz="1200"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rgbClr val="FFFFFF"/>
                </a:highlight>
              </a:rPr>
              <a:t>BERT Base: 12 layers (transformer blocks), 12 attention heads, and 110 million parameters </a:t>
            </a:r>
            <a:endParaRPr sz="1200"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rgbClr val="FFFFFF"/>
                </a:highlight>
              </a:rPr>
              <a:t>BERT Large: 24 layers (transformer blocks), 16 attention heads and, 340 million parameters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BERT is pre-trained on two NLP tasks: </a:t>
            </a:r>
            <a:endParaRPr sz="1200"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rgbClr val="FFFFFF"/>
                </a:highlight>
              </a:rPr>
              <a:t>Masked Language Modeling </a:t>
            </a:r>
            <a:endParaRPr sz="1200"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>
                <a:highlight>
                  <a:srgbClr val="FFFFFF"/>
                </a:highlight>
              </a:rPr>
              <a:t>Next Sentence Prediction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476" name="Google Shape;476;p64"/>
          <p:cNvSpPr txBox="1"/>
          <p:nvPr/>
        </p:nvSpPr>
        <p:spPr>
          <a:xfrm>
            <a:off x="268600" y="4805250"/>
            <a:ext cx="56010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5"/>
              </a:rPr>
              <a:t>https://www.analyticsvidhya.com/blog/2019/09/demystifying-bert-groundbreaking-nlp-framework/</a:t>
            </a:r>
            <a:endParaRPr sz="800"/>
          </a:p>
        </p:txBody>
      </p:sp>
      <p:pic>
        <p:nvPicPr>
          <p:cNvPr id="477" name="Google Shape;477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7800" y="2571750"/>
            <a:ext cx="3807510" cy="21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2" name="Google Shape;482;p6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3" name="Google Shape;48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5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85" name="Google Shape;48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5"/>
          <p:cNvSpPr txBox="1"/>
          <p:nvPr/>
        </p:nvSpPr>
        <p:spPr>
          <a:xfrm>
            <a:off x="139275" y="626775"/>
            <a:ext cx="63876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Masked Language Modeling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487" name="Google Shape;487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125" y="970875"/>
            <a:ext cx="4603007" cy="3023888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5"/>
          <p:cNvSpPr txBox="1"/>
          <p:nvPr/>
        </p:nvSpPr>
        <p:spPr>
          <a:xfrm>
            <a:off x="268600" y="4805250"/>
            <a:ext cx="56010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6"/>
              </a:rPr>
              <a:t>http://jalammar.github.io/illustrated-bert/</a:t>
            </a:r>
            <a:endParaRPr sz="800"/>
          </a:p>
        </p:txBody>
      </p:sp>
      <p:sp>
        <p:nvSpPr>
          <p:cNvPr id="489" name="Google Shape;489;p65"/>
          <p:cNvSpPr txBox="1"/>
          <p:nvPr/>
        </p:nvSpPr>
        <p:spPr>
          <a:xfrm>
            <a:off x="487500" y="4086575"/>
            <a:ext cx="63252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BERT's clever language modeling task masks 15% of words in the input and asks the model to predict the missing word</a:t>
            </a:r>
            <a:endParaRPr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66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5" name="Google Shape;49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6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497" name="Google Shape;49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6"/>
          <p:cNvSpPr txBox="1"/>
          <p:nvPr/>
        </p:nvSpPr>
        <p:spPr>
          <a:xfrm>
            <a:off x="139275" y="626775"/>
            <a:ext cx="6387600" cy="1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Next Sentence Prediction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499" name="Google Shape;499;p66"/>
          <p:cNvSpPr txBox="1"/>
          <p:nvPr/>
        </p:nvSpPr>
        <p:spPr>
          <a:xfrm>
            <a:off x="268600" y="4805250"/>
            <a:ext cx="56010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5"/>
              </a:rPr>
              <a:t>http://jalammar.github.io/illustrated-bert/</a:t>
            </a:r>
            <a:endParaRPr sz="800"/>
          </a:p>
        </p:txBody>
      </p:sp>
      <p:pic>
        <p:nvPicPr>
          <p:cNvPr id="500" name="Google Shape;500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4275" y="922925"/>
            <a:ext cx="4517600" cy="31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66"/>
          <p:cNvSpPr txBox="1"/>
          <p:nvPr/>
        </p:nvSpPr>
        <p:spPr>
          <a:xfrm>
            <a:off x="268600" y="3939925"/>
            <a:ext cx="6387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FFFF"/>
                </a:highlight>
              </a:rPr>
              <a:t>The second task BERT is pre-trained on is a two-sentence classification task. The tokenization is oversimplified in this graphic as BERT actually uses WordPieces as tokens rather than words --- so some words are broken down into smaller chunks.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31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1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Text Summarization?</a:t>
            </a:r>
            <a:endParaRPr b="1" sz="1800"/>
          </a:p>
        </p:txBody>
      </p:sp>
      <p:pic>
        <p:nvPicPr>
          <p:cNvPr id="135" name="Google Shape;13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6" name="Google Shape;506;p67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7" name="Google Shape;50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7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509" name="Google Shape;50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7"/>
          <p:cNvSpPr txBox="1"/>
          <p:nvPr/>
        </p:nvSpPr>
        <p:spPr>
          <a:xfrm>
            <a:off x="139275" y="626775"/>
            <a:ext cx="6387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BERT for feature extraction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5" name="Google Shape;515;p68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6" name="Google Shape;51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8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518" name="Google Shape;518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8"/>
          <p:cNvSpPr txBox="1"/>
          <p:nvPr/>
        </p:nvSpPr>
        <p:spPr>
          <a:xfrm>
            <a:off x="139275" y="626775"/>
            <a:ext cx="6387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BERT for feature extraction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Feed the text to BERT Wordpiece Tokenizer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4" name="Google Shape;524;p69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5" name="Google Shape;52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9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527" name="Google Shape;527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9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BERT for feature extraction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Feed the text to BERT Wordpiece Tokenizer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BERT tokenizer will split the sentence as well as words incase needed to match vocabulary.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3" name="Google Shape;533;p70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4" name="Google Shape;53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70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536" name="Google Shape;536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70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BERT for feature extraction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Feed the text to BERT Wordpiece Tokenizer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BERT tokenizer will split the sentence as well as words incase needed to match vocabulary.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Words are splitted on the basis of their probability of occurrences in that context which gives BERT advantages to handle contraction as well as spelling errors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p71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3" name="Google Shape;54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71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545" name="Google Shape;545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71"/>
          <p:cNvSpPr txBox="1"/>
          <p:nvPr/>
        </p:nvSpPr>
        <p:spPr>
          <a:xfrm>
            <a:off x="139275" y="626775"/>
            <a:ext cx="6387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Using BERT for feature extraction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Feed the text to BERT Wordpiece Tokenizer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BERT tokenizer will split the sentence as well as words incase needed to match vocabulary.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Words are splitted on the basis of their probability of occurrences in that context which gives BERT advantages to handle contraction as well as spelling errors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Flow would be something like below one:</a:t>
            </a:r>
            <a:endParaRPr sz="1200"/>
          </a:p>
        </p:txBody>
      </p:sp>
      <p:sp>
        <p:nvSpPr>
          <p:cNvPr id="547" name="Google Shape;547;p71"/>
          <p:cNvSpPr txBox="1"/>
          <p:nvPr/>
        </p:nvSpPr>
        <p:spPr>
          <a:xfrm>
            <a:off x="1533663" y="4498450"/>
            <a:ext cx="4089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Using BERT to convert text data to numerical vector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548" name="Google Shape;548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925" y="2202225"/>
            <a:ext cx="5320825" cy="22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" name="Google Shape;553;p72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4" name="Google Shape;55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72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556" name="Google Shape;556;p72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</p:txBody>
      </p:sp>
      <p:pic>
        <p:nvPicPr>
          <p:cNvPr id="557" name="Google Shape;557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2" name="Google Shape;562;p73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3" name="Google Shape;56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3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565" name="Google Shape;565;p73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your own (quite cumbersome :( 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66" name="Google Shape;566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1" name="Google Shape;571;p74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2" name="Google Shape;57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74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574" name="Google Shape;574;p74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your own (quite cumbersome :( 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Now comparison can be done between each sentences as they are no more a sequence of characters and words but a numerical vector now.</a:t>
            </a:r>
            <a:endParaRPr sz="1200"/>
          </a:p>
        </p:txBody>
      </p:sp>
      <p:pic>
        <p:nvPicPr>
          <p:cNvPr id="575" name="Google Shape;575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0" name="Google Shape;580;p7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1" name="Google Shape;58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75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583" name="Google Shape;583;p75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your own (quite cumbersome :( 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Now comparison can be done between each sentences as they are no more a sequence of characters and words but a numerical vector now.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 the comparisons to score each sentences and pick the top scored ones as your 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summary.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84" name="Google Shape;584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9" name="Google Shape;589;p76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0" name="Google Shape;59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6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sp>
        <p:nvSpPr>
          <p:cNvPr id="592" name="Google Shape;592;p76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One approach could be to create a semantic representation of sentences.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Following can be used to create a semantic representation for texts: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Count-based techniques like CountVectorizer, Tf-Idf Vectorizer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word embeddings based techniques like </a:t>
            </a:r>
            <a:r>
              <a:rPr lang="en" sz="1200">
                <a:solidFill>
                  <a:schemeClr val="dk1"/>
                </a:solidFill>
              </a:rPr>
              <a:t>Word2Vec, Glove, </a:t>
            </a:r>
            <a:r>
              <a:rPr lang="en" sz="1200"/>
              <a:t>fastText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SOTA transformers like BERT (or its variants) to better capture context as well.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your own (quite cumbersome :( 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Now comparison can be done between each sentences as they are no more a sequence of characters and words but a numerical vector now.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 the comparisons to score each sentences and pick the top scored ones as your 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summary.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Scoring technique needs to be intelligent enough to properly evaluate what are the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	information content of a sentence and thus score it accordingly.</a:t>
            </a:r>
            <a:endParaRPr sz="1200"/>
          </a:p>
        </p:txBody>
      </p:sp>
      <p:pic>
        <p:nvPicPr>
          <p:cNvPr id="593" name="Google Shape;593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32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Text Summarization?</a:t>
            </a:r>
            <a:endParaRPr b="1" sz="1800"/>
          </a:p>
        </p:txBody>
      </p:sp>
      <p:pic>
        <p:nvPicPr>
          <p:cNvPr id="143" name="Google Shape;14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ext summarization" id="144" name="Google Shape;14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75" y="2332975"/>
            <a:ext cx="50387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/>
          <p:nvPr/>
        </p:nvSpPr>
        <p:spPr>
          <a:xfrm>
            <a:off x="159175" y="4759950"/>
            <a:ext cx="65163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6"/>
              </a:rPr>
              <a:t>https://medium.com/@ondenyi.eric/extractive-text-summarization-techniques-with-sumy-3d3b127a0a32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8" name="Google Shape;598;p77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9" name="Google Shape;59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77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601" name="Google Shape;601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7"/>
          <p:cNvSpPr/>
          <p:nvPr/>
        </p:nvSpPr>
        <p:spPr>
          <a:xfrm>
            <a:off x="1952500" y="992688"/>
            <a:ext cx="3760500" cy="31581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Let’s build our basic Solution</a:t>
            </a:r>
            <a:endParaRPr b="1" sz="27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7" name="Google Shape;607;p78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8" name="Google Shape;608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8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610" name="Google Shape;610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75" y="1471275"/>
            <a:ext cx="6680900" cy="2512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" name="Google Shape;616;p79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7" name="Google Shape;61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79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619" name="Google Shape;619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050" y="994875"/>
            <a:ext cx="4262850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79"/>
          <p:cNvSpPr txBox="1"/>
          <p:nvPr/>
        </p:nvSpPr>
        <p:spPr>
          <a:xfrm>
            <a:off x="139275" y="626775"/>
            <a:ext cx="3511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Sentence scoring using TF-IDF</a:t>
            </a:r>
            <a:r>
              <a:rPr b="1" lang="en"/>
              <a:t>:</a:t>
            </a:r>
            <a:endParaRPr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6" name="Google Shape;626;p80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7" name="Google Shape;627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80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629" name="Google Shape;629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050" y="994875"/>
            <a:ext cx="4262850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0"/>
          <p:cNvSpPr txBox="1"/>
          <p:nvPr/>
        </p:nvSpPr>
        <p:spPr>
          <a:xfrm>
            <a:off x="139275" y="626775"/>
            <a:ext cx="3511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Sentence scoring using TF-IDF:</a:t>
            </a:r>
            <a:endParaRPr b="1"/>
          </a:p>
        </p:txBody>
      </p:sp>
      <p:cxnSp>
        <p:nvCxnSpPr>
          <p:cNvPr id="632" name="Google Shape;632;p80"/>
          <p:cNvCxnSpPr>
            <a:stCxn id="630" idx="2"/>
            <a:endCxn id="633" idx="0"/>
          </p:cNvCxnSpPr>
          <p:nvPr/>
        </p:nvCxnSpPr>
        <p:spPr>
          <a:xfrm>
            <a:off x="2967475" y="1587725"/>
            <a:ext cx="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80"/>
          <p:cNvSpPr txBox="1"/>
          <p:nvPr/>
        </p:nvSpPr>
        <p:spPr>
          <a:xfrm>
            <a:off x="2118850" y="1833184"/>
            <a:ext cx="696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TF-IDF</a:t>
            </a:r>
            <a:endParaRPr sz="1200"/>
          </a:p>
        </p:txBody>
      </p:sp>
      <p:pic>
        <p:nvPicPr>
          <p:cNvPr descr="Image result for tfidf formula" id="635" name="Google Shape;635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9303" y="1755600"/>
            <a:ext cx="1997425" cy="5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488" y="2410025"/>
            <a:ext cx="5620584" cy="7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1" name="Google Shape;641;p81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2" name="Google Shape;642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81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644" name="Google Shape;644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050" y="994875"/>
            <a:ext cx="4262850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81"/>
          <p:cNvSpPr txBox="1"/>
          <p:nvPr/>
        </p:nvSpPr>
        <p:spPr>
          <a:xfrm>
            <a:off x="139275" y="626775"/>
            <a:ext cx="3511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Sentence scoring using TF-IDF:</a:t>
            </a:r>
            <a:endParaRPr b="1"/>
          </a:p>
        </p:txBody>
      </p:sp>
      <p:cxnSp>
        <p:nvCxnSpPr>
          <p:cNvPr id="647" name="Google Shape;647;p81"/>
          <p:cNvCxnSpPr>
            <a:stCxn id="645" idx="2"/>
            <a:endCxn id="648" idx="0"/>
          </p:cNvCxnSpPr>
          <p:nvPr/>
        </p:nvCxnSpPr>
        <p:spPr>
          <a:xfrm>
            <a:off x="2967475" y="1587725"/>
            <a:ext cx="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81"/>
          <p:cNvSpPr txBox="1"/>
          <p:nvPr/>
        </p:nvSpPr>
        <p:spPr>
          <a:xfrm>
            <a:off x="2118850" y="1833184"/>
            <a:ext cx="696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TF-IDF</a:t>
            </a:r>
            <a:endParaRPr sz="1200"/>
          </a:p>
        </p:txBody>
      </p:sp>
      <p:pic>
        <p:nvPicPr>
          <p:cNvPr descr="Image result for tfidf formula" id="650" name="Google Shape;650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9303" y="1755600"/>
            <a:ext cx="1997425" cy="50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1" name="Google Shape;651;p81"/>
          <p:cNvCxnSpPr/>
          <p:nvPr/>
        </p:nvCxnSpPr>
        <p:spPr>
          <a:xfrm>
            <a:off x="2967480" y="313242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81"/>
          <p:cNvSpPr txBox="1"/>
          <p:nvPr/>
        </p:nvSpPr>
        <p:spPr>
          <a:xfrm>
            <a:off x="898075" y="3470150"/>
            <a:ext cx="2069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Adding TF-IDF weights to score each sentence</a:t>
            </a:r>
            <a:endParaRPr sz="1200"/>
          </a:p>
        </p:txBody>
      </p:sp>
      <p:pic>
        <p:nvPicPr>
          <p:cNvPr id="653" name="Google Shape;653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200" y="4236575"/>
            <a:ext cx="5951949" cy="7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488" y="2410025"/>
            <a:ext cx="5620584" cy="7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9" name="Google Shape;659;p82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0" name="Google Shape;660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82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662" name="Google Shape;662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75" y="1471275"/>
            <a:ext cx="6680900" cy="2512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8" name="Google Shape;668;p83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9" name="Google Shape;669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83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671" name="Google Shape;671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83"/>
          <p:cNvSpPr txBox="1"/>
          <p:nvPr/>
        </p:nvSpPr>
        <p:spPr>
          <a:xfrm>
            <a:off x="139275" y="626775"/>
            <a:ext cx="3790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Sentence Reorganizer: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73" name="Google Shape;673;p83"/>
          <p:cNvSpPr txBox="1"/>
          <p:nvPr/>
        </p:nvSpPr>
        <p:spPr>
          <a:xfrm>
            <a:off x="676525" y="1104300"/>
            <a:ext cx="55515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Text</a:t>
            </a:r>
            <a:r>
              <a:rPr b="1" lang="en" sz="1200">
                <a:solidFill>
                  <a:schemeClr val="dk1"/>
                </a:solidFill>
              </a:rPr>
              <a:t> :</a:t>
            </a:r>
            <a:r>
              <a:rPr lang="en" sz="1200">
                <a:solidFill>
                  <a:schemeClr val="dk1"/>
                </a:solidFill>
              </a:rPr>
              <a:t> Stop Words are words which do not contain important significance to be used in Search Queries. Usually, these words are filtered out from search queries because they return a vast amount of unnecessary information. Each programming language will give its own list of stop words to use.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8" name="Google Shape;678;p84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9" name="Google Shape;679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84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681" name="Google Shape;681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84"/>
          <p:cNvSpPr txBox="1"/>
          <p:nvPr/>
        </p:nvSpPr>
        <p:spPr>
          <a:xfrm>
            <a:off x="139275" y="626775"/>
            <a:ext cx="3790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Sentence Reorganizer: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83" name="Google Shape;683;p84"/>
          <p:cNvSpPr txBox="1"/>
          <p:nvPr/>
        </p:nvSpPr>
        <p:spPr>
          <a:xfrm>
            <a:off x="676525" y="1104300"/>
            <a:ext cx="55515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Text :</a:t>
            </a:r>
            <a:r>
              <a:rPr lang="en" sz="1200">
                <a:solidFill>
                  <a:schemeClr val="dk1"/>
                </a:solidFill>
              </a:rPr>
              <a:t> Stop Words are words which do not contain important significance to be used in Search Queries. Usually, these words are filtered out from search queries because they return a vast amount of unnecessary information. Each programming language will give its own list of stop words to use.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84"/>
          <p:cNvSpPr txBox="1"/>
          <p:nvPr/>
        </p:nvSpPr>
        <p:spPr>
          <a:xfrm>
            <a:off x="676525" y="2287688"/>
            <a:ext cx="55515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Sentence Order Indexing :</a:t>
            </a:r>
            <a:r>
              <a:rPr lang="en" sz="1200">
                <a:solidFill>
                  <a:schemeClr val="dk1"/>
                </a:solidFill>
              </a:rPr>
              <a:t> {  “Stop Words are words which do not contain important significance to be used in Search Queries”: 0,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“Usually, these words are filtered out from search queries because they return a vast amount of unnecessary information”: 1 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“Each programming language will give its own list of stop words to use”: 2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5" name="Google Shape;685;p84"/>
          <p:cNvCxnSpPr>
            <a:stCxn id="683" idx="2"/>
            <a:endCxn id="684" idx="0"/>
          </p:cNvCxnSpPr>
          <p:nvPr/>
        </p:nvCxnSpPr>
        <p:spPr>
          <a:xfrm>
            <a:off x="3452275" y="1999800"/>
            <a:ext cx="0" cy="2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0" name="Google Shape;690;p8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91" name="Google Shape;69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5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Approaching Extractive Summarization?</a:t>
            </a:r>
            <a:endParaRPr b="1" sz="1800"/>
          </a:p>
        </p:txBody>
      </p:sp>
      <p:pic>
        <p:nvPicPr>
          <p:cNvPr id="693" name="Google Shape;693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85"/>
          <p:cNvSpPr txBox="1"/>
          <p:nvPr/>
        </p:nvSpPr>
        <p:spPr>
          <a:xfrm>
            <a:off x="139275" y="626775"/>
            <a:ext cx="37905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What is Sentence Reorganizer: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95" name="Google Shape;695;p85"/>
          <p:cNvSpPr txBox="1"/>
          <p:nvPr/>
        </p:nvSpPr>
        <p:spPr>
          <a:xfrm>
            <a:off x="3800425" y="1024275"/>
            <a:ext cx="2599500" cy="25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Scored Sentences :</a:t>
            </a:r>
            <a:r>
              <a:rPr lang="en" sz="1200">
                <a:solidFill>
                  <a:schemeClr val="dk1"/>
                </a:solidFill>
              </a:rPr>
              <a:t> { “Each programming language will give its own list of stop words to use”: 1.32 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“Stop Words are words which do not contain important significance to be used in Search Queries”: 0.79,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“Usually, these words are filtered out from search queries because they return a vast amount of unnecessary information”: 0.32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85"/>
          <p:cNvSpPr txBox="1"/>
          <p:nvPr/>
        </p:nvSpPr>
        <p:spPr>
          <a:xfrm>
            <a:off x="676525" y="1054075"/>
            <a:ext cx="2845200" cy="249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Sentence Order Indexing :</a:t>
            </a:r>
            <a:r>
              <a:rPr lang="en" sz="1200">
                <a:solidFill>
                  <a:schemeClr val="dk1"/>
                </a:solidFill>
              </a:rPr>
              <a:t> {  “Stop Words are words which do not contain important significance to be used in Search Queries”: 0,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“Usually, these words are filtered out from search queries because they return a vast amount of unnecessary information”: 1 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“Each programming language will give its own list of stop words to use”: 2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85"/>
          <p:cNvSpPr txBox="1"/>
          <p:nvPr/>
        </p:nvSpPr>
        <p:spPr>
          <a:xfrm>
            <a:off x="676525" y="4187325"/>
            <a:ext cx="5723400" cy="75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Result</a:t>
            </a:r>
            <a:r>
              <a:rPr b="1" lang="en" sz="1200">
                <a:solidFill>
                  <a:schemeClr val="dk1"/>
                </a:solidFill>
              </a:rPr>
              <a:t> :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Stop Words are words which do not contain important significance to be used in Search Queries. </a:t>
            </a:r>
            <a:r>
              <a:rPr lang="en" sz="1200">
                <a:solidFill>
                  <a:schemeClr val="dk1"/>
                </a:solidFill>
              </a:rPr>
              <a:t>Each programming language will give its own list of stop words to use.</a:t>
            </a:r>
            <a:endParaRPr/>
          </a:p>
        </p:txBody>
      </p:sp>
      <p:cxnSp>
        <p:nvCxnSpPr>
          <p:cNvPr id="698" name="Google Shape;698;p85"/>
          <p:cNvCxnSpPr>
            <a:stCxn id="695" idx="2"/>
            <a:endCxn id="697" idx="0"/>
          </p:cNvCxnSpPr>
          <p:nvPr/>
        </p:nvCxnSpPr>
        <p:spPr>
          <a:xfrm flipH="1">
            <a:off x="3538075" y="3571275"/>
            <a:ext cx="15621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85"/>
          <p:cNvCxnSpPr>
            <a:stCxn id="696" idx="2"/>
            <a:endCxn id="697" idx="0"/>
          </p:cNvCxnSpPr>
          <p:nvPr/>
        </p:nvCxnSpPr>
        <p:spPr>
          <a:xfrm>
            <a:off x="2099125" y="3551575"/>
            <a:ext cx="1439100" cy="6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6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Let’s be practical…….</a:t>
            </a:r>
            <a:endParaRPr b="1" sz="1800"/>
          </a:p>
        </p:txBody>
      </p:sp>
      <p:cxnSp>
        <p:nvCxnSpPr>
          <p:cNvPr id="705" name="Google Shape;705;p86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86"/>
          <p:cNvSpPr txBox="1"/>
          <p:nvPr/>
        </p:nvSpPr>
        <p:spPr>
          <a:xfrm>
            <a:off x="1669975" y="606875"/>
            <a:ext cx="39795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Fire up your Notebooks</a:t>
            </a:r>
            <a:endParaRPr b="1" sz="2400"/>
          </a:p>
        </p:txBody>
      </p:sp>
      <p:pic>
        <p:nvPicPr>
          <p:cNvPr descr="Image result for jupyter notebook" id="707" name="Google Shape;70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150" y="1298017"/>
            <a:ext cx="2485250" cy="28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33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" name="Google Shape;1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3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Text Summarization?</a:t>
            </a:r>
            <a:endParaRPr b="1" sz="1800"/>
          </a:p>
        </p:txBody>
      </p:sp>
      <p:sp>
        <p:nvSpPr>
          <p:cNvPr id="153" name="Google Shape;153;p33"/>
          <p:cNvSpPr txBox="1"/>
          <p:nvPr/>
        </p:nvSpPr>
        <p:spPr>
          <a:xfrm>
            <a:off x="186825" y="747350"/>
            <a:ext cx="70557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Text summarization is the process of shortening a set of data computationally, to create a subset (a summary) that represents the most important or relevant information within the original content.</a:t>
            </a:r>
            <a:r>
              <a:rPr baseline="30000" lang="en" sz="1200">
                <a:solidFill>
                  <a:schemeClr val="dk1"/>
                </a:solidFill>
              </a:rPr>
              <a:t>wikipedia</a:t>
            </a:r>
            <a:endParaRPr baseline="30000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Text summarization is the technique for generating a concise and precise summary of voluminous texts while focusing on the sections that convey useful information, and without losing the overall meaning.</a:t>
            </a:r>
            <a:r>
              <a:rPr baseline="30000" lang="en" sz="1200"/>
              <a:t>floydhub</a:t>
            </a:r>
            <a:endParaRPr baseline="30000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ext summarization" id="155" name="Google Shape;15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75" y="2332975"/>
            <a:ext cx="50387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 txBox="1"/>
          <p:nvPr/>
        </p:nvSpPr>
        <p:spPr>
          <a:xfrm>
            <a:off x="159175" y="4759950"/>
            <a:ext cx="65163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6"/>
              </a:rPr>
              <a:t>https://medium.com/@ondenyi.eric/extractive-text-summarization-techniques-with-sumy-3d3b127a0a32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7"/>
          <p:cNvSpPr txBox="1"/>
          <p:nvPr/>
        </p:nvSpPr>
        <p:spPr>
          <a:xfrm>
            <a:off x="2728075" y="2253450"/>
            <a:ext cx="3442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Any Questions ?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4" name="Google Shape;71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2386012"/>
            <a:ext cx="15430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79768"/>
            <a:ext cx="3743193" cy="334757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8"/>
          <p:cNvSpPr txBox="1"/>
          <p:nvPr/>
        </p:nvSpPr>
        <p:spPr>
          <a:xfrm>
            <a:off x="720712" y="292035"/>
            <a:ext cx="2793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575757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/>
          </a:p>
        </p:txBody>
      </p:sp>
      <p:pic>
        <p:nvPicPr>
          <p:cNvPr descr="logo" id="722" name="Google Shape;722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850" y="1535300"/>
            <a:ext cx="2007450" cy="13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34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Various approaches for text summarization?</a:t>
            </a:r>
            <a:endParaRPr b="1" sz="1800"/>
          </a:p>
        </p:txBody>
      </p:sp>
      <p:sp>
        <p:nvSpPr>
          <p:cNvPr id="165" name="Google Shape;165;p34"/>
          <p:cNvSpPr txBox="1"/>
          <p:nvPr/>
        </p:nvSpPr>
        <p:spPr>
          <a:xfrm>
            <a:off x="186825" y="747350"/>
            <a:ext cx="70557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Extractive Summarization</a:t>
            </a:r>
            <a:endParaRPr b="1"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Abstractive Summarization</a:t>
            </a:r>
            <a:endParaRPr b="1" baseline="30000"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35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5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Various approaches for text summarization?</a:t>
            </a:r>
            <a:endParaRPr b="1" sz="1800"/>
          </a:p>
        </p:txBody>
      </p:sp>
      <p:sp>
        <p:nvSpPr>
          <p:cNvPr id="174" name="Google Shape;174;p35"/>
          <p:cNvSpPr txBox="1"/>
          <p:nvPr/>
        </p:nvSpPr>
        <p:spPr>
          <a:xfrm>
            <a:off x="186825" y="747350"/>
            <a:ext cx="70557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Extractive Summarization</a:t>
            </a:r>
            <a:endParaRPr b="1"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Abstractive Summarization</a:t>
            </a:r>
            <a:endParaRPr b="1" baseline="30000"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2775" y="747350"/>
            <a:ext cx="2805650" cy="15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2225" y="2889434"/>
            <a:ext cx="2886751" cy="92616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5"/>
          <p:cNvSpPr txBox="1"/>
          <p:nvPr/>
        </p:nvSpPr>
        <p:spPr>
          <a:xfrm>
            <a:off x="159175" y="4759950"/>
            <a:ext cx="65163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7"/>
              </a:rPr>
              <a:t>https://blog.floydhub.com/gentle-introduction-to-text-summarization-in-machine-learning/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36"/>
          <p:cNvCxnSpPr/>
          <p:nvPr/>
        </p:nvCxnSpPr>
        <p:spPr>
          <a:xfrm flipH="1" rot="10800000">
            <a:off x="131875" y="494650"/>
            <a:ext cx="70557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3" name="Google Shape;18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2774" y="1954263"/>
            <a:ext cx="2162283" cy="186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2446" y="123175"/>
            <a:ext cx="762600" cy="2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 txBox="1"/>
          <p:nvPr/>
        </p:nvSpPr>
        <p:spPr>
          <a:xfrm>
            <a:off x="131875" y="98900"/>
            <a:ext cx="5671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Various approaches for text summarization?</a:t>
            </a:r>
            <a:endParaRPr b="1" sz="1800"/>
          </a:p>
        </p:txBody>
      </p:sp>
      <p:sp>
        <p:nvSpPr>
          <p:cNvPr id="186" name="Google Shape;186;p36"/>
          <p:cNvSpPr txBox="1"/>
          <p:nvPr/>
        </p:nvSpPr>
        <p:spPr>
          <a:xfrm>
            <a:off x="186825" y="747350"/>
            <a:ext cx="70557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Extractive Summarization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Extractive summarization means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identifying important sections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paragraphs</a:t>
            </a:r>
            <a:r>
              <a:rPr lang="en" sz="1200">
                <a:highlight>
                  <a:srgbClr val="FFFFFF"/>
                </a:highlight>
              </a:rPr>
              <a:t> or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sentences </a:t>
            </a:r>
            <a:r>
              <a:rPr lang="en" sz="1200">
                <a:highlight>
                  <a:srgbClr val="FFFFFF"/>
                </a:highlight>
              </a:rPr>
              <a:t>or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even words) of the text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and selecting (copy paste) them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producing a subset of the text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from the original text.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Abstractive Summarization</a:t>
            </a:r>
            <a:endParaRPr b="1" baseline="30000" sz="12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highlight>
                  <a:srgbClr val="FFFFFF"/>
                </a:highlight>
              </a:rPr>
              <a:t>Abstractive summarization is the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technique of generating a summary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of a text from its main ideas, not by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copying verbatim most salient 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sentences from text.</a:t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2775" y="747350"/>
            <a:ext cx="2805650" cy="15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2225" y="2889434"/>
            <a:ext cx="2886751" cy="92616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 txBox="1"/>
          <p:nvPr/>
        </p:nvSpPr>
        <p:spPr>
          <a:xfrm>
            <a:off x="159175" y="4759950"/>
            <a:ext cx="6516300" cy="2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800">
                <a:uFill>
                  <a:noFill/>
                </a:uFill>
                <a:hlinkClick r:id="rId7"/>
              </a:rPr>
              <a:t>https://blog.floydhub.com/gentle-introduction-to-text-summarization-in-machine-learning/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