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Proxima Nova"/>
      <p:regular r:id="rId50"/>
      <p:bold r:id="rId51"/>
      <p:italic r:id="rId52"/>
      <p:boldItalic r:id="rId53"/>
    </p:embeddedFont>
    <p:embeddedFont>
      <p:font typeface="Robo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-bold.fntdata"/><Relationship Id="rId50" Type="http://schemas.openxmlformats.org/officeDocument/2006/relationships/font" Target="fonts/ProximaNova-regular.fntdata"/><Relationship Id="rId53" Type="http://schemas.openxmlformats.org/officeDocument/2006/relationships/font" Target="fonts/ProximaNova-boldItalic.fntdata"/><Relationship Id="rId52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55" Type="http://schemas.openxmlformats.org/officeDocument/2006/relationships/font" Target="fonts/Roboto-bold.fntdata"/><Relationship Id="rId10" Type="http://schemas.openxmlformats.org/officeDocument/2006/relationships/slide" Target="slides/slide4.xml"/><Relationship Id="rId54" Type="http://schemas.openxmlformats.org/officeDocument/2006/relationships/font" Target="fonts/Roboto-regular.fntdata"/><Relationship Id="rId13" Type="http://schemas.openxmlformats.org/officeDocument/2006/relationships/slide" Target="slides/slide7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6.xml"/><Relationship Id="rId56" Type="http://schemas.openxmlformats.org/officeDocument/2006/relationships/font" Target="fonts/Robo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38f635828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838f63582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ecaf3e0c5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ecaf3e0c5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ecaf3e0c5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ecaf3e0c5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ecaf3e0c5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ecaf3e0c5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38f63582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38f63582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75ec2c2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75ec2c2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75ec2c27b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75ec2c27b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75ec2c27b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75ec2c27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75ec2c27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75ec2c27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75ec2c27b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75ec2c27b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75ec2c27b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75ec2c27b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5ec2c27b_1_4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875ec2c27b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75ec2c27b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75ec2c27b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75ec2c27b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75ec2c27b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75ec2c27b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75ec2c27b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75ec2c27b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75ec2c27b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75ec2c27b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75ec2c27b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75ec2c27b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75ec2c27b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875ec2c27b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875ec2c27b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75ec2c27b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75ec2c27b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75ec2c27b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75ec2c27b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75ec2c27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75ec2c27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ecaf3e0c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ecaf3e0c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75ec2c27b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875ec2c27b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ecaf3e0c5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ecaf3e0c5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7ecaf3e0c5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7ecaf3e0c5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7ecaf3e0c5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7ecaf3e0c5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75ec2c27b_1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75ec2c27b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7ec3efcc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7ec3efcc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75ec2c27b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75ec2c27b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75ec2c27b_1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875ec2c27b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838f63582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838f63582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75ec2c27b_1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75ec2c27b_1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ecaf3e0c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ecaf3e0c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875ec2c27b_1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875ec2c27b_1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7ecaf3e0c5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7ecaf3e0c5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7ecaf3e0c5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7ecaf3e0c5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875ec2c27b_1_5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g875ec2c27b_1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caf3e0c5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caf3e0c5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caf3e0c5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ecaf3e0c5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caf3e0c5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ecaf3e0c5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c3efcc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c3efcc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ecaf3e0c5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ecaf3e0c5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_alt1">
  <p:cSld name="SECTION_HEADER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_alt1">
  <p:cSld name="SECTION_HEADER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9" name="Google Shape;79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" name="Google Shape;80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4" name="Google Shape;8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C">
  <p:cSld name="SECTION_HEADER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/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3" name="Google Shape;9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_alt1 2">
  <p:cSld name="SECTION_HEADER_2_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/>
          <p:nvPr>
            <p:ph type="title"/>
          </p:nvPr>
        </p:nvSpPr>
        <p:spPr>
          <a:xfrm>
            <a:off x="489425" y="445025"/>
            <a:ext cx="83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" type="body"/>
          </p:nvPr>
        </p:nvSpPr>
        <p:spPr>
          <a:xfrm>
            <a:off x="563525" y="1152475"/>
            <a:ext cx="824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Char char="●"/>
              <a:defRPr sz="1600">
                <a:solidFill>
                  <a:srgbClr val="667080"/>
                </a:solidFill>
              </a:defRPr>
            </a:lvl1pPr>
            <a:lvl2pPr indent="-3048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7080"/>
              </a:buClr>
              <a:buSzPts val="1200"/>
              <a:buChar char="○"/>
              <a:defRPr sz="1200">
                <a:solidFill>
                  <a:srgbClr val="667080"/>
                </a:solidFill>
              </a:defRPr>
            </a:lvl2pPr>
            <a:lvl3pPr indent="-3048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1200"/>
              <a:buChar char="■"/>
              <a:defRPr sz="1200">
                <a:solidFill>
                  <a:srgbClr val="667080"/>
                </a:solidFill>
              </a:defRPr>
            </a:lvl3pPr>
            <a:lvl4pPr indent="-3048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1200"/>
              <a:buChar char="●"/>
              <a:defRPr sz="1200">
                <a:solidFill>
                  <a:srgbClr val="667080"/>
                </a:solidFill>
              </a:defRPr>
            </a:lvl4pPr>
            <a:lvl5pPr indent="-3048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1200"/>
              <a:buChar char="○"/>
              <a:defRPr sz="1200">
                <a:solidFill>
                  <a:srgbClr val="66708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1200"/>
              <a:buChar char="■"/>
              <a:defRPr sz="1200">
                <a:solidFill>
                  <a:srgbClr val="66708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noFill/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hyperlink" Target="https://community.alteryx.com/t5/Data-Science-Blog/Word2vec-for-the-Alteryx-Community/ba-p/305285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hyperlink" Target="https://www.analyticsvidhya.com/blog/2019/09/demystifying-bert-groundbreaking-nlp-framework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27.png"/><Relationship Id="rId6" Type="http://schemas.openxmlformats.org/officeDocument/2006/relationships/hyperlink" Target="http://jalammar.github.io/illustrated-bert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hyperlink" Target="http://jalammar.github.io/illustrated-bert/" TargetMode="External"/><Relationship Id="rId6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2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2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2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17.png"/><Relationship Id="rId8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Relationship Id="rId4" Type="http://schemas.openxmlformats.org/officeDocument/2006/relationships/image" Target="../media/image2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hyperlink" Target="https://medium.com/@ondenyi.eric/extractive-text-summarization-techniques-with-sumy-3d3b127a0a3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hyperlink" Target="https://medium.com/@ondenyi.eric/extractive-text-summarization-techniques-with-sumy-3d3b127a0a3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8.gif"/><Relationship Id="rId6" Type="http://schemas.openxmlformats.org/officeDocument/2006/relationships/image" Target="../media/image9.png"/><Relationship Id="rId7" Type="http://schemas.openxmlformats.org/officeDocument/2006/relationships/hyperlink" Target="https://blog.floydhub.com/gentle-introduction-to-text-summarization-in-machine-learnin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8.gif"/><Relationship Id="rId6" Type="http://schemas.openxmlformats.org/officeDocument/2006/relationships/image" Target="../media/image9.png"/><Relationship Id="rId7" Type="http://schemas.openxmlformats.org/officeDocument/2006/relationships/hyperlink" Target="https://blog.floydhub.com/gentle-introduction-to-text-summarization-in-machine-learn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 txBox="1"/>
          <p:nvPr/>
        </p:nvSpPr>
        <p:spPr>
          <a:xfrm>
            <a:off x="720750" y="2186325"/>
            <a:ext cx="4736100" cy="18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169DA"/>
                </a:solidFill>
                <a:latin typeface="Proxima Nova"/>
                <a:ea typeface="Proxima Nova"/>
                <a:cs typeface="Proxima Nova"/>
                <a:sym typeface="Proxima Nova"/>
              </a:rPr>
              <a:t>Approaching Text Summarization using ML and DNN</a:t>
            </a:r>
            <a:endParaRPr b="0" i="0" sz="3600" u="none" cap="none" strike="noStrike">
              <a:solidFill>
                <a:srgbClr val="4169D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5" name="Google Shape;1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606" y="829800"/>
            <a:ext cx="1424760" cy="474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720750" y="3543100"/>
            <a:ext cx="4736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RAIT-ACM STTP</a:t>
            </a:r>
            <a:endParaRPr b="1" sz="2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25 May 2020</a:t>
            </a:r>
            <a:endParaRPr b="1" sz="2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logo" id="108" name="Google Shape;10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0725" y="743413"/>
            <a:ext cx="9525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37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5" name="Google Shape;19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7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197" name="Google Shape;19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Google Shape;202;p38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3" name="Google Shape;20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8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</a:t>
            </a:r>
            <a:r>
              <a:rPr b="1" lang="en" sz="1800"/>
              <a:t>?</a:t>
            </a:r>
            <a:endParaRPr b="1" sz="1800"/>
          </a:p>
        </p:txBody>
      </p:sp>
      <p:sp>
        <p:nvSpPr>
          <p:cNvPr id="205" name="Google Shape;205;p38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</p:txBody>
      </p:sp>
      <p:pic>
        <p:nvPicPr>
          <p:cNvPr id="206" name="Google Shape;20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39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2" name="Google Shape;21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9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214" name="Google Shape;214;p39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</p:txBody>
      </p:sp>
      <p:pic>
        <p:nvPicPr>
          <p:cNvPr id="215" name="Google Shape;21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Google Shape;220;p40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1" name="Google Shape;22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0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223" name="Google Shape;22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050" y="994875"/>
            <a:ext cx="4262850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0"/>
          <p:cNvSpPr txBox="1"/>
          <p:nvPr/>
        </p:nvSpPr>
        <p:spPr>
          <a:xfrm>
            <a:off x="139275" y="626775"/>
            <a:ext cx="3511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</a:t>
            </a:r>
            <a:r>
              <a:rPr b="1" lang="en"/>
              <a:t>TF-IDF Vectorizer:</a:t>
            </a:r>
            <a:endParaRPr b="1"/>
          </a:p>
        </p:txBody>
      </p:sp>
      <p:cxnSp>
        <p:nvCxnSpPr>
          <p:cNvPr id="226" name="Google Shape;226;p40"/>
          <p:cNvCxnSpPr>
            <a:stCxn id="224" idx="2"/>
            <a:endCxn id="227" idx="0"/>
          </p:cNvCxnSpPr>
          <p:nvPr/>
        </p:nvCxnSpPr>
        <p:spPr>
          <a:xfrm>
            <a:off x="2967475" y="1587725"/>
            <a:ext cx="0" cy="8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40"/>
          <p:cNvSpPr txBox="1"/>
          <p:nvPr/>
        </p:nvSpPr>
        <p:spPr>
          <a:xfrm>
            <a:off x="1163750" y="1888138"/>
            <a:ext cx="2032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</a:t>
            </a:r>
            <a:r>
              <a:rPr lang="en" sz="1200"/>
              <a:t>Count vectorization</a:t>
            </a:r>
            <a:endParaRPr sz="1200"/>
          </a:p>
        </p:txBody>
      </p:sp>
      <p:pic>
        <p:nvPicPr>
          <p:cNvPr id="229" name="Google Shape;229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6337" y="1611947"/>
            <a:ext cx="1910100" cy="6738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40"/>
          <p:cNvCxnSpPr>
            <a:stCxn id="227" idx="2"/>
            <a:endCxn id="231" idx="0"/>
          </p:cNvCxnSpPr>
          <p:nvPr/>
        </p:nvCxnSpPr>
        <p:spPr>
          <a:xfrm>
            <a:off x="2967475" y="3193363"/>
            <a:ext cx="0" cy="10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2" name="Google Shape;232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59200" y="3293224"/>
            <a:ext cx="2290539" cy="72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fidf formula" id="233" name="Google Shape;233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30820" y="626775"/>
            <a:ext cx="3244231" cy="8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0"/>
          <p:cNvSpPr txBox="1"/>
          <p:nvPr/>
        </p:nvSpPr>
        <p:spPr>
          <a:xfrm>
            <a:off x="7023825" y="1362975"/>
            <a:ext cx="8157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TF-IDF</a:t>
            </a:r>
            <a:endParaRPr b="1"/>
          </a:p>
        </p:txBody>
      </p:sp>
      <p:sp>
        <p:nvSpPr>
          <p:cNvPr id="235" name="Google Shape;235;p40"/>
          <p:cNvSpPr txBox="1"/>
          <p:nvPr/>
        </p:nvSpPr>
        <p:spPr>
          <a:xfrm>
            <a:off x="459900" y="3407313"/>
            <a:ext cx="2666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Inverse Document Frequency (IDF)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36" name="Google Shape;236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8200" y="4213375"/>
            <a:ext cx="5578560" cy="7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7600" y="2429738"/>
            <a:ext cx="5339739" cy="74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41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3" name="Google Shape;24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1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245" name="Google Shape;245;p41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46" name="Google Shape;24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42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2" name="Google Shape;25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2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254" name="Google Shape;254;p42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word embeddings based techniques like Word2Vec, Glove and fastText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55" name="Google Shape;25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Google Shape;260;p43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1" name="Google Shape;26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3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263" name="Google Shape;26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rd2vec for the Alteryx Community - Alteryx Community" id="264" name="Google Shape;26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600" y="1954275"/>
            <a:ext cx="6387475" cy="2727992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3"/>
          <p:cNvSpPr txBox="1"/>
          <p:nvPr/>
        </p:nvSpPr>
        <p:spPr>
          <a:xfrm>
            <a:off x="626775" y="1104300"/>
            <a:ext cx="10248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3"/>
          <p:cNvSpPr txBox="1"/>
          <p:nvPr/>
        </p:nvSpPr>
        <p:spPr>
          <a:xfrm>
            <a:off x="268600" y="4805250"/>
            <a:ext cx="5601000" cy="2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ref: </a:t>
            </a:r>
            <a:r>
              <a:rPr lang="en" sz="800">
                <a:uFill>
                  <a:noFill/>
                </a:uFill>
                <a:hlinkClick r:id="rId6"/>
              </a:rPr>
              <a:t>https://community.alteryx.com/t5/Data-Science-Blog/Word2vec-for-the-Alteryx-Community/ba-p/305285</a:t>
            </a:r>
            <a:endParaRPr sz="800"/>
          </a:p>
        </p:txBody>
      </p:sp>
      <p:sp>
        <p:nvSpPr>
          <p:cNvPr id="267" name="Google Shape;267;p43"/>
          <p:cNvSpPr txBox="1"/>
          <p:nvPr/>
        </p:nvSpPr>
        <p:spPr>
          <a:xfrm>
            <a:off x="139275" y="626775"/>
            <a:ext cx="6387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Word2Vec Vectorizer:</a:t>
            </a:r>
            <a:endParaRPr b="1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150">
                <a:highlight>
                  <a:srgbClr val="FFFFFF"/>
                </a:highlight>
              </a:rPr>
              <a:t>Word2vec is a group of related models that are used to produce word embeddings</a:t>
            </a:r>
            <a:r>
              <a:rPr lang="en" sz="1150">
                <a:highlight>
                  <a:srgbClr val="FFFFFF"/>
                </a:highlight>
              </a:rPr>
              <a:t>. </a:t>
            </a:r>
            <a:r>
              <a:rPr lang="en" sz="800">
                <a:highlight>
                  <a:srgbClr val="FFFFFF"/>
                </a:highlight>
              </a:rPr>
              <a:t>[wikipedia]</a:t>
            </a:r>
            <a:r>
              <a:rPr lang="en" sz="1150">
                <a:highlight>
                  <a:srgbClr val="FFFFFF"/>
                </a:highlight>
              </a:rPr>
              <a:t> </a:t>
            </a:r>
            <a:endParaRPr sz="1150"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150">
                <a:highlight>
                  <a:srgbClr val="FFFFFF"/>
                </a:highlight>
              </a:rPr>
              <a:t>Word2vec can utilize either of two model architectures to produce a distributed representation of words: continuous bag-of-words (CBOW) or continuous skip-gram</a:t>
            </a:r>
            <a:r>
              <a:rPr lang="en" sz="1150">
                <a:highlight>
                  <a:srgbClr val="FFFFFF"/>
                </a:highlight>
              </a:rPr>
              <a:t>.</a:t>
            </a:r>
            <a:r>
              <a:rPr lang="en" sz="800">
                <a:highlight>
                  <a:srgbClr val="FFFFFF"/>
                </a:highlight>
              </a:rPr>
              <a:t>[wikipedia]</a:t>
            </a:r>
            <a:r>
              <a:rPr lang="en" sz="1150">
                <a:highlight>
                  <a:srgbClr val="FFFFFF"/>
                </a:highlight>
              </a:rPr>
              <a:t> </a:t>
            </a:r>
            <a:endParaRPr sz="1150"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150">
                <a:highlight>
                  <a:srgbClr val="FFFFFF"/>
                </a:highlight>
              </a:rPr>
              <a:t>Both of these techniques learn weights which act as word vector representations.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" name="Google Shape;272;p44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3" name="Google Shape;27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4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275" name="Google Shape;27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4"/>
          <p:cNvSpPr txBox="1"/>
          <p:nvPr/>
        </p:nvSpPr>
        <p:spPr>
          <a:xfrm>
            <a:off x="139275" y="626775"/>
            <a:ext cx="6387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CBOW: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 the continuous bag-of-words architecture: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model predicts the current word from a window of surrounding context words.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[wikipedia]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200"/>
              <a:t>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order of context words does not influence prediction (bag-of-words assumption).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[wikipedia]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200"/>
          </a:p>
        </p:txBody>
      </p:sp>
      <p:sp>
        <p:nvSpPr>
          <p:cNvPr id="277" name="Google Shape;277;p44"/>
          <p:cNvSpPr txBox="1"/>
          <p:nvPr/>
        </p:nvSpPr>
        <p:spPr>
          <a:xfrm>
            <a:off x="3305325" y="4095750"/>
            <a:ext cx="1017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CBOW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78" name="Google Shape;27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3675" y="2221600"/>
            <a:ext cx="24003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45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4" name="Google Shape;28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5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286" name="Google Shape;28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5"/>
          <p:cNvSpPr txBox="1"/>
          <p:nvPr/>
        </p:nvSpPr>
        <p:spPr>
          <a:xfrm>
            <a:off x="139275" y="626775"/>
            <a:ext cx="6387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SKIP-GRAM: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In the continuous skip-gram architecture: 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model uses the current word to predict the surrounding window of context words. 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[wikipedia]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The skip-gram architecture weighs nearby context words more heavily than more distant context words.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[wikipedia]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According to the authors' note, CBOW is faster while skip-gram is slower but does a better job for infrequent words.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[wikipedia]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200"/>
          </a:p>
        </p:txBody>
      </p:sp>
      <p:sp>
        <p:nvSpPr>
          <p:cNvPr id="288" name="Google Shape;288;p45"/>
          <p:cNvSpPr txBox="1"/>
          <p:nvPr/>
        </p:nvSpPr>
        <p:spPr>
          <a:xfrm>
            <a:off x="3305325" y="4095750"/>
            <a:ext cx="1017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SKIP-GRAM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89" name="Google Shape;28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8750" y="2308100"/>
            <a:ext cx="2230150" cy="17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Google Shape;294;p46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5" name="Google Shape;29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6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297" name="Google Shape;29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6"/>
          <p:cNvSpPr txBox="1"/>
          <p:nvPr/>
        </p:nvSpPr>
        <p:spPr>
          <a:xfrm>
            <a:off x="139275" y="626775"/>
            <a:ext cx="6387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Using Word2Vec Embedding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Embedding is something like key-value pair.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For each word in our vocabulary, there will be a learned numerical representation for it.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To handle unknown words, we will treat each of them as OOV (Out of vocabulary) words and will use the learned OOV representation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Flow would be something like below one:</a:t>
            </a:r>
            <a:endParaRPr sz="1200"/>
          </a:p>
        </p:txBody>
      </p:sp>
      <p:sp>
        <p:nvSpPr>
          <p:cNvPr id="299" name="Google Shape;299;p46"/>
          <p:cNvSpPr txBox="1"/>
          <p:nvPr/>
        </p:nvSpPr>
        <p:spPr>
          <a:xfrm>
            <a:off x="1533663" y="4498450"/>
            <a:ext cx="4089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Using Word2Vec to convert text data to numerical semantic vector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300" name="Google Shape;30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249" y="2351950"/>
            <a:ext cx="5731824" cy="20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/>
        </p:nvSpPr>
        <p:spPr>
          <a:xfrm>
            <a:off x="472950" y="283125"/>
            <a:ext cx="8198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169DA"/>
                </a:solidFill>
                <a:latin typeface="Proxima Nova"/>
                <a:ea typeface="Proxima Nova"/>
                <a:cs typeface="Proxima Nova"/>
                <a:sym typeface="Proxima Nova"/>
              </a:rPr>
              <a:t>About Me</a:t>
            </a:r>
            <a:endParaRPr sz="3400">
              <a:solidFill>
                <a:srgbClr val="4169D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9"/>
          <p:cNvSpPr txBox="1"/>
          <p:nvPr/>
        </p:nvSpPr>
        <p:spPr>
          <a:xfrm>
            <a:off x="8612500" y="4917675"/>
            <a:ext cx="4929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5" name="Google Shape;11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131" y="4016500"/>
            <a:ext cx="1424760" cy="474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1525" y="3098525"/>
            <a:ext cx="1689275" cy="16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9"/>
          <p:cNvSpPr txBox="1"/>
          <p:nvPr/>
        </p:nvSpPr>
        <p:spPr>
          <a:xfrm>
            <a:off x="492200" y="1339675"/>
            <a:ext cx="4338600" cy="3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Mayank Kumar Jha</a:t>
            </a:r>
            <a:endParaRPr b="1"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Scientist | Kaggle Competition Expert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Experience Across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</a:t>
            </a:r>
            <a:r>
              <a:rPr lang="en" sz="1200"/>
              <a:t>achine Learning</a:t>
            </a:r>
            <a:r>
              <a:rPr lang="en" sz="1200"/>
              <a:t>, D</a:t>
            </a:r>
            <a:r>
              <a:rPr lang="en" sz="1200"/>
              <a:t>eep Learning</a:t>
            </a:r>
            <a:r>
              <a:rPr lang="en" sz="1200"/>
              <a:t>,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Ops, Cloud, Algorithms, Optimization 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5" name="Google Shape;305;p47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6" name="Google Shape;30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7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308" name="Google Shape;308;p47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word embeddings based techniques like </a:t>
            </a:r>
            <a:r>
              <a:rPr lang="en" sz="1200">
                <a:solidFill>
                  <a:schemeClr val="dk1"/>
                </a:solidFill>
              </a:rPr>
              <a:t>Word2Vec, Glove, </a:t>
            </a:r>
            <a:r>
              <a:rPr lang="en" sz="1200"/>
              <a:t>fastText</a:t>
            </a:r>
            <a:endParaRPr sz="1200"/>
          </a:p>
        </p:txBody>
      </p:sp>
      <p:pic>
        <p:nvPicPr>
          <p:cNvPr id="309" name="Google Shape;309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" name="Google Shape;314;p48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5" name="Google Shape;31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8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317" name="Google Shape;317;p48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word embeddings based techniques like </a:t>
            </a:r>
            <a:r>
              <a:rPr lang="en" sz="1200">
                <a:solidFill>
                  <a:schemeClr val="dk1"/>
                </a:solidFill>
              </a:rPr>
              <a:t>Word2Vec, Glove, </a:t>
            </a:r>
            <a:r>
              <a:rPr lang="en" sz="1200"/>
              <a:t>fastText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SOTA transformers like BERT (or its variants) to better capture context as well.</a:t>
            </a:r>
            <a:endParaRPr sz="1200"/>
          </a:p>
        </p:txBody>
      </p:sp>
      <p:pic>
        <p:nvPicPr>
          <p:cNvPr id="318" name="Google Shape;31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p49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4" name="Google Shape;32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9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326" name="Google Shape;326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9"/>
          <p:cNvSpPr txBox="1"/>
          <p:nvPr/>
        </p:nvSpPr>
        <p:spPr>
          <a:xfrm>
            <a:off x="139275" y="626775"/>
            <a:ext cx="6387600" cy="1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BERT: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BERT stands for Bi-directional Encoder Representation from Transformers.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It is designed to pre-train deep bidirectional representations from unlabeled text by jointly conditioning on both left and right context.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BERT is pre-trained on two NLP tasks: </a:t>
            </a:r>
            <a:endParaRPr sz="1200"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>
                <a:highlight>
                  <a:srgbClr val="FFFFFF"/>
                </a:highlight>
              </a:rPr>
              <a:t>Masked Language Modeling </a:t>
            </a:r>
            <a:endParaRPr sz="1200"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>
                <a:highlight>
                  <a:srgbClr val="FFFFFF"/>
                </a:highlight>
              </a:rPr>
              <a:t>Next Sentence Prediction</a:t>
            </a:r>
            <a:endParaRPr sz="1200">
              <a:highlight>
                <a:srgbClr val="FFFFFF"/>
              </a:highlight>
            </a:endParaRPr>
          </a:p>
        </p:txBody>
      </p:sp>
      <p:pic>
        <p:nvPicPr>
          <p:cNvPr descr="BERT captures both left and right context" id="328" name="Google Shape;32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650" y="2035102"/>
            <a:ext cx="5448850" cy="2739647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9"/>
          <p:cNvSpPr txBox="1"/>
          <p:nvPr/>
        </p:nvSpPr>
        <p:spPr>
          <a:xfrm>
            <a:off x="268600" y="4805250"/>
            <a:ext cx="5601000" cy="2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ref: </a:t>
            </a:r>
            <a:r>
              <a:rPr lang="en" sz="800">
                <a:uFill>
                  <a:noFill/>
                </a:uFill>
                <a:hlinkClick r:id="rId6"/>
              </a:rPr>
              <a:t>https://www.analyticsvidhya.com/blog/2019/09/demystifying-bert-groundbreaking-nlp-framework/</a:t>
            </a:r>
            <a:endParaRPr sz="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Google Shape;334;p50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5" name="Google Shape;33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0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337" name="Google Shape;337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0"/>
          <p:cNvSpPr txBox="1"/>
          <p:nvPr/>
        </p:nvSpPr>
        <p:spPr>
          <a:xfrm>
            <a:off x="139275" y="626775"/>
            <a:ext cx="6387600" cy="1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Masked Language Modeling</a:t>
            </a:r>
            <a:r>
              <a:rPr b="1" lang="en"/>
              <a:t>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pic>
        <p:nvPicPr>
          <p:cNvPr id="339" name="Google Shape;33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125" y="970875"/>
            <a:ext cx="4603007" cy="3023888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0"/>
          <p:cNvSpPr txBox="1"/>
          <p:nvPr/>
        </p:nvSpPr>
        <p:spPr>
          <a:xfrm>
            <a:off x="268600" y="4805250"/>
            <a:ext cx="5601000" cy="2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ref: </a:t>
            </a:r>
            <a:r>
              <a:rPr lang="en" sz="800">
                <a:uFill>
                  <a:noFill/>
                </a:uFill>
                <a:hlinkClick r:id="rId6"/>
              </a:rPr>
              <a:t>http://jalammar.github.io/illustrated-bert/</a:t>
            </a:r>
            <a:endParaRPr sz="800"/>
          </a:p>
        </p:txBody>
      </p:sp>
      <p:sp>
        <p:nvSpPr>
          <p:cNvPr id="341" name="Google Shape;341;p50"/>
          <p:cNvSpPr txBox="1"/>
          <p:nvPr/>
        </p:nvSpPr>
        <p:spPr>
          <a:xfrm>
            <a:off x="487500" y="4086575"/>
            <a:ext cx="63252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BERT's clever language modeling task masks 15% of words in the input and asks the model to predict the missing word</a:t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6" name="Google Shape;346;p51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7" name="Google Shape;34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1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349" name="Google Shape;349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1"/>
          <p:cNvSpPr txBox="1"/>
          <p:nvPr/>
        </p:nvSpPr>
        <p:spPr>
          <a:xfrm>
            <a:off x="139275" y="626775"/>
            <a:ext cx="6387600" cy="1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Next Sentence Prediction</a:t>
            </a:r>
            <a:r>
              <a:rPr b="1" lang="en"/>
              <a:t>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351" name="Google Shape;351;p51"/>
          <p:cNvSpPr txBox="1"/>
          <p:nvPr/>
        </p:nvSpPr>
        <p:spPr>
          <a:xfrm>
            <a:off x="268600" y="4805250"/>
            <a:ext cx="5601000" cy="2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ref: </a:t>
            </a:r>
            <a:r>
              <a:rPr lang="en" sz="800">
                <a:uFill>
                  <a:noFill/>
                </a:uFill>
                <a:hlinkClick r:id="rId5"/>
              </a:rPr>
              <a:t>http://jalammar.github.io/illustrated-bert/</a:t>
            </a:r>
            <a:endParaRPr sz="800"/>
          </a:p>
        </p:txBody>
      </p:sp>
      <p:pic>
        <p:nvPicPr>
          <p:cNvPr id="352" name="Google Shape;352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4275" y="922925"/>
            <a:ext cx="4517600" cy="31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1"/>
          <p:cNvSpPr txBox="1"/>
          <p:nvPr/>
        </p:nvSpPr>
        <p:spPr>
          <a:xfrm>
            <a:off x="268600" y="3939925"/>
            <a:ext cx="6387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The second task BERT is pre-trained on is a two-sentence classification task. The tokenization is oversimplified in this graphic as BERT actually uses WordPieces as tokens rather than words --- so some words are broken down into smaller chunks.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52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9" name="Google Shape;35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2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361" name="Google Shape;361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2"/>
          <p:cNvSpPr txBox="1"/>
          <p:nvPr/>
        </p:nvSpPr>
        <p:spPr>
          <a:xfrm>
            <a:off x="139275" y="626775"/>
            <a:ext cx="63876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Using BERT for feature extraction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Feed the text to BERT Wordpiece Tokenizer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7" name="Google Shape;367;p53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8" name="Google Shape;36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3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370" name="Google Shape;37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3"/>
          <p:cNvSpPr txBox="1"/>
          <p:nvPr/>
        </p:nvSpPr>
        <p:spPr>
          <a:xfrm>
            <a:off x="139275" y="626775"/>
            <a:ext cx="6387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Using BERT for feature extraction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Feed the text to BERT Wordpiece Tokenizer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BERT tokenizer will split the sentence as well as words incase needed to match vocabulary.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6" name="Google Shape;376;p54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7" name="Google Shape;37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4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379" name="Google Shape;37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4"/>
          <p:cNvSpPr txBox="1"/>
          <p:nvPr/>
        </p:nvSpPr>
        <p:spPr>
          <a:xfrm>
            <a:off x="139275" y="626775"/>
            <a:ext cx="6387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Using BERT for feature extraction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Feed the text to BERT Wordpiece Tokenizer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BERT tokenizer will split the sentence as well as words incase needed to match vocabulary.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Words are splitted on the basis of their probability of occurrences in that context which gives BERT advantages to handle contraction as well as spelling errors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5" name="Google Shape;385;p55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6" name="Google Shape;38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5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388" name="Google Shape;388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5"/>
          <p:cNvSpPr txBox="1"/>
          <p:nvPr/>
        </p:nvSpPr>
        <p:spPr>
          <a:xfrm>
            <a:off x="139275" y="626775"/>
            <a:ext cx="6387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Using BERT for feature extraction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Feed the text to BERT Wordpiece Tokenizer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BERT tokenizer will split the sentence as well as words incase needed to match vocabulary.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Words are splitted on the basis of their probability of occurrences in that context which gives BERT advantages to handle contraction as well as spelling errors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Flow would be something like below one:</a:t>
            </a:r>
            <a:endParaRPr sz="1200"/>
          </a:p>
        </p:txBody>
      </p:sp>
      <p:sp>
        <p:nvSpPr>
          <p:cNvPr id="390" name="Google Shape;390;p55"/>
          <p:cNvSpPr txBox="1"/>
          <p:nvPr/>
        </p:nvSpPr>
        <p:spPr>
          <a:xfrm>
            <a:off x="1533663" y="4498450"/>
            <a:ext cx="4089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Using BERT to convert text data to numerical vector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391" name="Google Shape;391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925" y="2202225"/>
            <a:ext cx="5320825" cy="22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Google Shape;396;p56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7" name="Google Shape;39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6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399" name="Google Shape;399;p56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word embeddings based techniques like </a:t>
            </a:r>
            <a:r>
              <a:rPr lang="en" sz="1200">
                <a:solidFill>
                  <a:schemeClr val="dk1"/>
                </a:solidFill>
              </a:rPr>
              <a:t>Word2Vec, Glove, </a:t>
            </a:r>
            <a:r>
              <a:rPr lang="en" sz="1200"/>
              <a:t>fastText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SOTA transformers like BERT (or its variants) to better capture context as well.</a:t>
            </a:r>
            <a:endParaRPr sz="1200"/>
          </a:p>
        </p:txBody>
      </p:sp>
      <p:pic>
        <p:nvPicPr>
          <p:cNvPr id="400" name="Google Shape;400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/>
          <p:nvPr/>
        </p:nvSpPr>
        <p:spPr>
          <a:xfrm>
            <a:off x="131875" y="98900"/>
            <a:ext cx="318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Things to cover</a:t>
            </a:r>
            <a:endParaRPr b="1" sz="1800"/>
          </a:p>
        </p:txBody>
      </p:sp>
      <p:cxnSp>
        <p:nvCxnSpPr>
          <p:cNvPr id="124" name="Google Shape;124;p30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5" name="Google Shape;12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0"/>
          <p:cNvSpPr txBox="1"/>
          <p:nvPr/>
        </p:nvSpPr>
        <p:spPr>
          <a:xfrm>
            <a:off x="169125" y="656625"/>
            <a:ext cx="65760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Introduction to Text Summarization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Various approaches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Propose possible solutions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a basic solution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Code Walkthrough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Query session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Google Shape;405;p57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06" name="Google Shape;40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7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408" name="Google Shape;408;p57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word embeddings based techniques like </a:t>
            </a:r>
            <a:r>
              <a:rPr lang="en" sz="1200">
                <a:solidFill>
                  <a:schemeClr val="dk1"/>
                </a:solidFill>
              </a:rPr>
              <a:t>Word2Vec, Glove, </a:t>
            </a:r>
            <a:r>
              <a:rPr lang="en" sz="1200"/>
              <a:t>fastText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SOTA transformers like BERT (or its variants) to better capture context as well.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Train your own (quite cumbersome :( 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409" name="Google Shape;409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4" name="Google Shape;414;p58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5" name="Google Shape;41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8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417" name="Google Shape;417;p58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word embeddings based techniques like </a:t>
            </a:r>
            <a:r>
              <a:rPr lang="en" sz="1200">
                <a:solidFill>
                  <a:schemeClr val="dk1"/>
                </a:solidFill>
              </a:rPr>
              <a:t>Word2Vec, Glove, </a:t>
            </a:r>
            <a:r>
              <a:rPr lang="en" sz="1200"/>
              <a:t>fastText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SOTA transformers like BERT (or its variants) to better capture context as well.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Train your own (quite cumbersome :( 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Now comparison can be done between each sentences as they are no more a sequence of characters and words but a numerical vector now.</a:t>
            </a:r>
            <a:endParaRPr sz="1200"/>
          </a:p>
        </p:txBody>
      </p:sp>
      <p:pic>
        <p:nvPicPr>
          <p:cNvPr id="418" name="Google Shape;418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3" name="Google Shape;423;p59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24" name="Google Shape;42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9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426" name="Google Shape;426;p59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word embeddings based techniques like </a:t>
            </a:r>
            <a:r>
              <a:rPr lang="en" sz="1200">
                <a:solidFill>
                  <a:schemeClr val="dk1"/>
                </a:solidFill>
              </a:rPr>
              <a:t>Word2Vec, Glove, </a:t>
            </a:r>
            <a:r>
              <a:rPr lang="en" sz="1200"/>
              <a:t>fastText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SOTA transformers like BERT (or its variants) to better capture context as well.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Train your own (quite cumbersome :( 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Now comparison can be done between each sentences as they are no more a sequence of characters and words but a numerical vector now.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 the comparisons to score each sentences and pick the top scored ones as your 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summary.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427" name="Google Shape;427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2" name="Google Shape;432;p60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3" name="Google Shape;43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60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435" name="Google Shape;435;p60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word embeddings based techniques like </a:t>
            </a:r>
            <a:r>
              <a:rPr lang="en" sz="1200">
                <a:solidFill>
                  <a:schemeClr val="dk1"/>
                </a:solidFill>
              </a:rPr>
              <a:t>Word2Vec, Glove, </a:t>
            </a:r>
            <a:r>
              <a:rPr lang="en" sz="1200"/>
              <a:t>fastText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SOTA transformers like BERT (or its variants) to better capture context as well.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Train your own (quite cumbersome :( 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Now comparison can be done between each sentences as they are no more a sequence of characters and words but a numerical vector now.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 the comparisons to score each sentences and pick the top scored ones as your 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summary.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Scoring technique needs to be intelligent enough to properly evaluate what are the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	information content of a sentence and thus score it accordingly.</a:t>
            </a:r>
            <a:endParaRPr sz="1200"/>
          </a:p>
        </p:txBody>
      </p:sp>
      <p:pic>
        <p:nvPicPr>
          <p:cNvPr id="436" name="Google Shape;436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1" name="Google Shape;441;p61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2" name="Google Shape;44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61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444" name="Google Shape;444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61"/>
          <p:cNvSpPr/>
          <p:nvPr/>
        </p:nvSpPr>
        <p:spPr>
          <a:xfrm>
            <a:off x="131875" y="992688"/>
            <a:ext cx="3760500" cy="31581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Let’s build our basic Solution</a:t>
            </a:r>
            <a:endParaRPr b="1" sz="2700"/>
          </a:p>
        </p:txBody>
      </p:sp>
      <p:pic>
        <p:nvPicPr>
          <p:cNvPr descr="SpongeBob and the 7 life lessons he taught a generation" id="446" name="Google Shape;446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7625" y="302445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Google Shape;451;p62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52" name="Google Shape;45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62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454" name="Google Shape;454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875" y="1471275"/>
            <a:ext cx="6680900" cy="2512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0" name="Google Shape;460;p63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1" name="Google Shape;46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63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463" name="Google Shape;463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050" y="994875"/>
            <a:ext cx="4262850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3"/>
          <p:cNvSpPr txBox="1"/>
          <p:nvPr/>
        </p:nvSpPr>
        <p:spPr>
          <a:xfrm>
            <a:off x="139275" y="626775"/>
            <a:ext cx="3511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Sentence scoring using TF-IDF</a:t>
            </a:r>
            <a:r>
              <a:rPr b="1" lang="en"/>
              <a:t>:</a:t>
            </a:r>
            <a:endParaRPr b="1"/>
          </a:p>
        </p:txBody>
      </p:sp>
      <p:cxnSp>
        <p:nvCxnSpPr>
          <p:cNvPr id="466" name="Google Shape;466;p63"/>
          <p:cNvCxnSpPr>
            <a:stCxn id="464" idx="2"/>
            <a:endCxn id="467" idx="0"/>
          </p:cNvCxnSpPr>
          <p:nvPr/>
        </p:nvCxnSpPr>
        <p:spPr>
          <a:xfrm>
            <a:off x="2967475" y="1587725"/>
            <a:ext cx="0" cy="8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63"/>
          <p:cNvSpPr txBox="1"/>
          <p:nvPr/>
        </p:nvSpPr>
        <p:spPr>
          <a:xfrm>
            <a:off x="2118850" y="1833184"/>
            <a:ext cx="696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TF-IDF</a:t>
            </a:r>
            <a:endParaRPr sz="1200"/>
          </a:p>
        </p:txBody>
      </p:sp>
      <p:pic>
        <p:nvPicPr>
          <p:cNvPr descr="Image result for tfidf formula" id="469" name="Google Shape;469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9303" y="1755600"/>
            <a:ext cx="1997425" cy="5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63"/>
          <p:cNvSpPr txBox="1"/>
          <p:nvPr/>
        </p:nvSpPr>
        <p:spPr>
          <a:xfrm>
            <a:off x="7023825" y="1362975"/>
            <a:ext cx="8157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TF-IDF</a:t>
            </a:r>
            <a:endParaRPr b="1"/>
          </a:p>
        </p:txBody>
      </p:sp>
      <p:pic>
        <p:nvPicPr>
          <p:cNvPr id="471" name="Google Shape;471;p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8200" y="2410025"/>
            <a:ext cx="5578560" cy="7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6" name="Google Shape;476;p64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77" name="Google Shape;47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64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479" name="Google Shape;479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050" y="994875"/>
            <a:ext cx="4262850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4"/>
          <p:cNvSpPr txBox="1"/>
          <p:nvPr/>
        </p:nvSpPr>
        <p:spPr>
          <a:xfrm>
            <a:off x="139275" y="626775"/>
            <a:ext cx="3511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Sentence scoring using TF-IDF:</a:t>
            </a:r>
            <a:endParaRPr b="1"/>
          </a:p>
        </p:txBody>
      </p:sp>
      <p:cxnSp>
        <p:nvCxnSpPr>
          <p:cNvPr id="482" name="Google Shape;482;p64"/>
          <p:cNvCxnSpPr>
            <a:stCxn id="480" idx="2"/>
            <a:endCxn id="483" idx="0"/>
          </p:cNvCxnSpPr>
          <p:nvPr/>
        </p:nvCxnSpPr>
        <p:spPr>
          <a:xfrm>
            <a:off x="2967475" y="1587725"/>
            <a:ext cx="0" cy="8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4" name="Google Shape;484;p64"/>
          <p:cNvSpPr txBox="1"/>
          <p:nvPr/>
        </p:nvSpPr>
        <p:spPr>
          <a:xfrm>
            <a:off x="2118850" y="1833184"/>
            <a:ext cx="696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TF-IDF</a:t>
            </a:r>
            <a:endParaRPr sz="1200"/>
          </a:p>
        </p:txBody>
      </p:sp>
      <p:pic>
        <p:nvPicPr>
          <p:cNvPr descr="Image result for tfidf formula" id="485" name="Google Shape;485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9303" y="1755600"/>
            <a:ext cx="1997425" cy="5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64"/>
          <p:cNvSpPr txBox="1"/>
          <p:nvPr/>
        </p:nvSpPr>
        <p:spPr>
          <a:xfrm>
            <a:off x="7023825" y="1362975"/>
            <a:ext cx="8157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TF-IDF</a:t>
            </a:r>
            <a:endParaRPr b="1"/>
          </a:p>
        </p:txBody>
      </p:sp>
      <p:pic>
        <p:nvPicPr>
          <p:cNvPr id="487" name="Google Shape;487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8200" y="2410025"/>
            <a:ext cx="5578560" cy="7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4400" y="4168925"/>
            <a:ext cx="5985345" cy="822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9" name="Google Shape;489;p64"/>
          <p:cNvCxnSpPr/>
          <p:nvPr/>
        </p:nvCxnSpPr>
        <p:spPr>
          <a:xfrm>
            <a:off x="2967480" y="3132425"/>
            <a:ext cx="0" cy="10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0" name="Google Shape;490;p64"/>
          <p:cNvSpPr txBox="1"/>
          <p:nvPr/>
        </p:nvSpPr>
        <p:spPr>
          <a:xfrm>
            <a:off x="898075" y="3470150"/>
            <a:ext cx="2069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Adding TF-IDF weights to score each sentence</a:t>
            </a:r>
            <a:endParaRPr sz="1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5" name="Google Shape;495;p65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96" name="Google Shape;49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5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498" name="Google Shape;498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65"/>
          <p:cNvSpPr txBox="1"/>
          <p:nvPr/>
        </p:nvSpPr>
        <p:spPr>
          <a:xfrm>
            <a:off x="139275" y="626775"/>
            <a:ext cx="37905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Sentence Reorganizer: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00" name="Google Shape;500;p65"/>
          <p:cNvSpPr txBox="1"/>
          <p:nvPr/>
        </p:nvSpPr>
        <p:spPr>
          <a:xfrm>
            <a:off x="676525" y="1104300"/>
            <a:ext cx="55515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Text</a:t>
            </a:r>
            <a:r>
              <a:rPr b="1" lang="en" sz="1200">
                <a:solidFill>
                  <a:schemeClr val="dk1"/>
                </a:solidFill>
              </a:rPr>
              <a:t> :</a:t>
            </a:r>
            <a:r>
              <a:rPr lang="en" sz="1200">
                <a:solidFill>
                  <a:schemeClr val="dk1"/>
                </a:solidFill>
              </a:rPr>
              <a:t> Stop Words are words which do not contain important significance to be used in Search Queries. Usually, these words are filtered out from search queries because they return a vast amount of unnecessary information. Each programming language will give its own list of stop words to use.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5" name="Google Shape;505;p66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06" name="Google Shape;50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66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508" name="Google Shape;508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66"/>
          <p:cNvSpPr txBox="1"/>
          <p:nvPr/>
        </p:nvSpPr>
        <p:spPr>
          <a:xfrm>
            <a:off x="139275" y="626775"/>
            <a:ext cx="37905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Sentence Reorganizer: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10" name="Google Shape;510;p66"/>
          <p:cNvSpPr txBox="1"/>
          <p:nvPr/>
        </p:nvSpPr>
        <p:spPr>
          <a:xfrm>
            <a:off x="676525" y="1104300"/>
            <a:ext cx="55515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Text :</a:t>
            </a:r>
            <a:r>
              <a:rPr lang="en" sz="1200">
                <a:solidFill>
                  <a:schemeClr val="dk1"/>
                </a:solidFill>
              </a:rPr>
              <a:t> Stop Words are words which do not contain important significance to be used in Search Queries. Usually, these words are filtered out from search queries because they return a vast amount of unnecessary information. Each programming language will give its own list of stop words to use.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66"/>
          <p:cNvSpPr txBox="1"/>
          <p:nvPr/>
        </p:nvSpPr>
        <p:spPr>
          <a:xfrm>
            <a:off x="676525" y="2287688"/>
            <a:ext cx="55515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Sentence Order Indexing :</a:t>
            </a:r>
            <a:r>
              <a:rPr lang="en" sz="1200">
                <a:solidFill>
                  <a:schemeClr val="dk1"/>
                </a:solidFill>
              </a:rPr>
              <a:t> {  “Stop Words are words which do not contain important significance to be used in Search Queries”: 0,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“Usually, these words are filtered out from search queries because they return a vast amount of unnecessary information”: 1 ,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“Each programming language will give its own list of stop words to use”: 2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2" name="Google Shape;512;p66"/>
          <p:cNvCxnSpPr>
            <a:stCxn id="510" idx="2"/>
            <a:endCxn id="511" idx="0"/>
          </p:cNvCxnSpPr>
          <p:nvPr/>
        </p:nvCxnSpPr>
        <p:spPr>
          <a:xfrm>
            <a:off x="3452275" y="1999800"/>
            <a:ext cx="0" cy="2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31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3" name="Google Shape;13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1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What is Text Summarization?</a:t>
            </a:r>
            <a:endParaRPr b="1" sz="1800"/>
          </a:p>
        </p:txBody>
      </p:sp>
      <p:pic>
        <p:nvPicPr>
          <p:cNvPr id="135" name="Google Shape;13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7" name="Google Shape;517;p67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18" name="Google Shape;51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67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520" name="Google Shape;520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67"/>
          <p:cNvSpPr txBox="1"/>
          <p:nvPr/>
        </p:nvSpPr>
        <p:spPr>
          <a:xfrm>
            <a:off x="139275" y="626775"/>
            <a:ext cx="37905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Sentence Reorganizer: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22" name="Google Shape;522;p67"/>
          <p:cNvSpPr txBox="1"/>
          <p:nvPr/>
        </p:nvSpPr>
        <p:spPr>
          <a:xfrm>
            <a:off x="3800425" y="1024275"/>
            <a:ext cx="2599500" cy="25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Scored Sentences :</a:t>
            </a:r>
            <a:r>
              <a:rPr lang="en" sz="1200">
                <a:solidFill>
                  <a:schemeClr val="dk1"/>
                </a:solidFill>
              </a:rPr>
              <a:t> { “Each programming language will give its own list of stop words to use”: 1.32 ,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“Stop Words are words which do not contain important significance to be used in Search Queries”: 0.79,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“Usually, these words are filtered out from search queries because they return a vast amount of unnecessary information”: 0.32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67"/>
          <p:cNvSpPr txBox="1"/>
          <p:nvPr/>
        </p:nvSpPr>
        <p:spPr>
          <a:xfrm>
            <a:off x="676525" y="1054075"/>
            <a:ext cx="2845200" cy="249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Sentence Order Indexing :</a:t>
            </a:r>
            <a:r>
              <a:rPr lang="en" sz="1200">
                <a:solidFill>
                  <a:schemeClr val="dk1"/>
                </a:solidFill>
              </a:rPr>
              <a:t> {  “Stop Words are words which do not contain important significance to be used in Search Queries”: 0,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“Usually, these words are filtered out from search queries because they return a vast amount of unnecessary information”: 1 ,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“Each programming language will give its own list of stop words to use”: 2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67"/>
          <p:cNvSpPr txBox="1"/>
          <p:nvPr/>
        </p:nvSpPr>
        <p:spPr>
          <a:xfrm>
            <a:off x="676525" y="4187325"/>
            <a:ext cx="5723400" cy="75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Result</a:t>
            </a:r>
            <a:r>
              <a:rPr b="1" lang="en" sz="1200">
                <a:solidFill>
                  <a:schemeClr val="dk1"/>
                </a:solidFill>
              </a:rPr>
              <a:t> :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Stop Words are words which do not contain important significance to be used in Search Queries. </a:t>
            </a:r>
            <a:r>
              <a:rPr lang="en" sz="1200">
                <a:solidFill>
                  <a:schemeClr val="dk1"/>
                </a:solidFill>
              </a:rPr>
              <a:t>Each programming language will give its own list of stop words to use.</a:t>
            </a:r>
            <a:endParaRPr/>
          </a:p>
        </p:txBody>
      </p:sp>
      <p:cxnSp>
        <p:nvCxnSpPr>
          <p:cNvPr id="525" name="Google Shape;525;p67"/>
          <p:cNvCxnSpPr>
            <a:stCxn id="522" idx="2"/>
            <a:endCxn id="524" idx="0"/>
          </p:cNvCxnSpPr>
          <p:nvPr/>
        </p:nvCxnSpPr>
        <p:spPr>
          <a:xfrm flipH="1">
            <a:off x="3538075" y="3571275"/>
            <a:ext cx="1562100" cy="6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67"/>
          <p:cNvCxnSpPr>
            <a:stCxn id="523" idx="2"/>
            <a:endCxn id="524" idx="0"/>
          </p:cNvCxnSpPr>
          <p:nvPr/>
        </p:nvCxnSpPr>
        <p:spPr>
          <a:xfrm>
            <a:off x="2099125" y="3551575"/>
            <a:ext cx="1439100" cy="6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8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Let’s be practical…….</a:t>
            </a:r>
            <a:endParaRPr b="1" sz="1800"/>
          </a:p>
        </p:txBody>
      </p:sp>
      <p:cxnSp>
        <p:nvCxnSpPr>
          <p:cNvPr id="532" name="Google Shape;532;p68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p68"/>
          <p:cNvSpPr txBox="1"/>
          <p:nvPr/>
        </p:nvSpPr>
        <p:spPr>
          <a:xfrm>
            <a:off x="1669975" y="606875"/>
            <a:ext cx="3979500" cy="24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Fire up your Notebooks</a:t>
            </a:r>
            <a:endParaRPr b="1" sz="2400"/>
          </a:p>
        </p:txBody>
      </p:sp>
      <p:pic>
        <p:nvPicPr>
          <p:cNvPr descr="Image result for jupyter notebook" id="534" name="Google Shape;53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150" y="1298017"/>
            <a:ext cx="2485250" cy="28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9"/>
          <p:cNvSpPr txBox="1"/>
          <p:nvPr/>
        </p:nvSpPr>
        <p:spPr>
          <a:xfrm>
            <a:off x="2728075" y="2253450"/>
            <a:ext cx="34422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1"/>
                </a:solidFill>
              </a:rPr>
              <a:t>Any Questions ?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1" name="Google Shape;54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" y="2386012"/>
            <a:ext cx="15430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579768"/>
            <a:ext cx="3743193" cy="334757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70"/>
          <p:cNvSpPr txBox="1"/>
          <p:nvPr/>
        </p:nvSpPr>
        <p:spPr>
          <a:xfrm>
            <a:off x="720712" y="292035"/>
            <a:ext cx="27939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600" u="none" cap="none" strike="noStrike">
                <a:solidFill>
                  <a:srgbClr val="575757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</a:t>
            </a:r>
            <a:endParaRPr/>
          </a:p>
        </p:txBody>
      </p:sp>
      <p:pic>
        <p:nvPicPr>
          <p:cNvPr descr="logo" id="549" name="Google Shape;54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5850" y="1535300"/>
            <a:ext cx="2007450" cy="13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32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1" name="Google Shape;14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2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What is Text Summarization?</a:t>
            </a:r>
            <a:endParaRPr b="1" sz="1800"/>
          </a:p>
        </p:txBody>
      </p:sp>
      <p:pic>
        <p:nvPicPr>
          <p:cNvPr id="143" name="Google Shape;14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ext summarization" id="144" name="Google Shape;14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875" y="2332975"/>
            <a:ext cx="5038725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2"/>
          <p:cNvSpPr txBox="1"/>
          <p:nvPr/>
        </p:nvSpPr>
        <p:spPr>
          <a:xfrm>
            <a:off x="159175" y="4759950"/>
            <a:ext cx="6516300" cy="2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ref: </a:t>
            </a:r>
            <a:r>
              <a:rPr lang="en" sz="800">
                <a:uFill>
                  <a:noFill/>
                </a:uFill>
                <a:hlinkClick r:id="rId6"/>
              </a:rPr>
              <a:t>https://medium.com/@ondenyi.eric/extractive-text-summarization-techniques-with-sumy-3d3b127a0a32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33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1" name="Google Shape;15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3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What is Text Summarization?</a:t>
            </a:r>
            <a:endParaRPr b="1" sz="1800"/>
          </a:p>
        </p:txBody>
      </p:sp>
      <p:sp>
        <p:nvSpPr>
          <p:cNvPr id="153" name="Google Shape;153;p33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Text summarization is the process of shortening a set of data computationally, to create a subset (a summary) that represents the most important or relevant information within the original content.</a:t>
            </a:r>
            <a:r>
              <a:rPr baseline="30000" lang="en" sz="1200">
                <a:solidFill>
                  <a:schemeClr val="dk1"/>
                </a:solidFill>
              </a:rPr>
              <a:t>wikipedia</a:t>
            </a:r>
            <a:endParaRPr baseline="30000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Text summarization is the technique for generating a concise and precise summary of voluminous texts while focusing on the sections that convey useful information, and without losing the overall meaning.</a:t>
            </a:r>
            <a:r>
              <a:rPr baseline="30000" lang="en" sz="1200"/>
              <a:t>floydhub</a:t>
            </a:r>
            <a:endParaRPr baseline="30000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ext summarization" id="155" name="Google Shape;15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875" y="2332975"/>
            <a:ext cx="5038725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3"/>
          <p:cNvSpPr txBox="1"/>
          <p:nvPr/>
        </p:nvSpPr>
        <p:spPr>
          <a:xfrm>
            <a:off x="159175" y="4759950"/>
            <a:ext cx="6516300" cy="2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ref: </a:t>
            </a:r>
            <a:r>
              <a:rPr lang="en" sz="800">
                <a:uFill>
                  <a:noFill/>
                </a:uFill>
                <a:hlinkClick r:id="rId6"/>
              </a:rPr>
              <a:t>https://medium.com/@ondenyi.eric/extractive-text-summarization-techniques-with-sumy-3d3b127a0a32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34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2" name="Google Shape;16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4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Various approaches for text summarization?</a:t>
            </a:r>
            <a:endParaRPr b="1" sz="1800"/>
          </a:p>
        </p:txBody>
      </p:sp>
      <p:sp>
        <p:nvSpPr>
          <p:cNvPr id="165" name="Google Shape;165;p34"/>
          <p:cNvSpPr txBox="1"/>
          <p:nvPr/>
        </p:nvSpPr>
        <p:spPr>
          <a:xfrm>
            <a:off x="186825" y="747350"/>
            <a:ext cx="7055700" cy="3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Extractive Summarization</a:t>
            </a:r>
            <a:endParaRPr b="1"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Abstractive Summarization</a:t>
            </a:r>
            <a:endParaRPr b="1" baseline="30000"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35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1" name="Google Shape;17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5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Various approaches for text summarization?</a:t>
            </a:r>
            <a:endParaRPr b="1" sz="1800"/>
          </a:p>
        </p:txBody>
      </p:sp>
      <p:sp>
        <p:nvSpPr>
          <p:cNvPr id="174" name="Google Shape;174;p35"/>
          <p:cNvSpPr txBox="1"/>
          <p:nvPr/>
        </p:nvSpPr>
        <p:spPr>
          <a:xfrm>
            <a:off x="186825" y="747350"/>
            <a:ext cx="7055700" cy="3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Extractive Summarization</a:t>
            </a:r>
            <a:endParaRPr b="1"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Abstractive Summarization</a:t>
            </a:r>
            <a:endParaRPr b="1" baseline="30000"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pic>
        <p:nvPicPr>
          <p:cNvPr id="175" name="Google Shape;17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2775" y="747350"/>
            <a:ext cx="2805650" cy="157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2225" y="2889434"/>
            <a:ext cx="2886751" cy="92616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5"/>
          <p:cNvSpPr txBox="1"/>
          <p:nvPr/>
        </p:nvSpPr>
        <p:spPr>
          <a:xfrm>
            <a:off x="159175" y="4759950"/>
            <a:ext cx="6516300" cy="2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ref: </a:t>
            </a:r>
            <a:r>
              <a:rPr lang="en" sz="800">
                <a:uFill>
                  <a:noFill/>
                </a:uFill>
                <a:hlinkClick r:id="rId7"/>
              </a:rPr>
              <a:t>https://blog.floydhub.com/gentle-introduction-to-text-summarization-in-machine-learning/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36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3" name="Google Shape;18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6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Various approaches for text summarization?</a:t>
            </a:r>
            <a:endParaRPr b="1" sz="1800"/>
          </a:p>
        </p:txBody>
      </p:sp>
      <p:sp>
        <p:nvSpPr>
          <p:cNvPr id="186" name="Google Shape;186;p36"/>
          <p:cNvSpPr txBox="1"/>
          <p:nvPr/>
        </p:nvSpPr>
        <p:spPr>
          <a:xfrm>
            <a:off x="186825" y="747350"/>
            <a:ext cx="7055700" cy="3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Extractive Summarization</a:t>
            </a:r>
            <a:endParaRPr b="1"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Extractive summarization means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identifying important sections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paragraphs</a:t>
            </a:r>
            <a:r>
              <a:rPr lang="en" sz="1200">
                <a:highlight>
                  <a:srgbClr val="FFFFFF"/>
                </a:highlight>
              </a:rPr>
              <a:t> or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sentences </a:t>
            </a:r>
            <a:r>
              <a:rPr lang="en" sz="1200">
                <a:highlight>
                  <a:srgbClr val="FFFFFF"/>
                </a:highlight>
              </a:rPr>
              <a:t>or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even words) of the text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and selecting (copy paste) them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producing a subset of the text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from the original text.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Abstractive Summarization</a:t>
            </a:r>
            <a:endParaRPr b="1" baseline="30000" sz="12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>
                <a:highlight>
                  <a:srgbClr val="FFFFFF"/>
                </a:highlight>
              </a:rPr>
              <a:t>Abstractive summarization is the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technique of generating a summary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of a text from its main ideas, not by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copying verbatim most salient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sentences from text.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pic>
        <p:nvPicPr>
          <p:cNvPr id="187" name="Google Shape;18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2775" y="747350"/>
            <a:ext cx="2805650" cy="157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2225" y="2889434"/>
            <a:ext cx="2886751" cy="92616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6"/>
          <p:cNvSpPr txBox="1"/>
          <p:nvPr/>
        </p:nvSpPr>
        <p:spPr>
          <a:xfrm>
            <a:off x="159175" y="4759950"/>
            <a:ext cx="6516300" cy="2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ref: </a:t>
            </a:r>
            <a:r>
              <a:rPr lang="en" sz="800">
                <a:uFill>
                  <a:noFill/>
                </a:uFill>
                <a:hlinkClick r:id="rId7"/>
              </a:rPr>
              <a:t>https://blog.floydhub.com/gentle-introduction-to-text-summarization-in-machine-learning/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