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8f635828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838f6358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caf3e0c5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caf3e0c5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caf3e0c5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caf3e0c5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caf3e0c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caf3e0c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8f6358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8f6358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75ec2c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75ec2c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75ec2c27b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75ec2c27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75ec2c27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75ec2c27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5ec2c27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5ec2c27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75ec2c27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75ec2c27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75ec2c27b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75ec2c27b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ec2c27b_1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75ec2c27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75ec2c27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75ec2c27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75ec2c27b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75ec2c27b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75ec2c27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75ec2c27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75ec2c27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75ec2c27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75ec2c27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75ec2c27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75ec2c27b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75ec2c27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75ec2c27b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75ec2c27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75ec2c27b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75ec2c27b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75ec2c27b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75ec2c27b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75ec2c2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75ec2c2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caf3e0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caf3e0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75ec2c27b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75ec2c27b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caf3e0c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caf3e0c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ecaf3e0c5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ecaf3e0c5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ecaf3e0c5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ecaf3e0c5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75ec2c27b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75ec2c27b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ec3efc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ec3efc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75ec2c27b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75ec2c27b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75ec2c27b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75ec2c27b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38f6358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38f6358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75ec2c27b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75ec2c27b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caf3e0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caf3e0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75ec2c27b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75ec2c27b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ecaf3e0c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ecaf3e0c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ecaf3e0c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ecaf3e0c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75ec2c27b_1_5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875ec2c27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caf3e0c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caf3e0c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caf3e0c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caf3e0c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caf3e0c5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caf3e0c5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c3efcc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c3efcc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caf3e0c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caf3e0c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 2">
  <p:cSld name="SECTION_HEADER_2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489425" y="445025"/>
            <a:ext cx="83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563525" y="1152475"/>
            <a:ext cx="8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Char char="●"/>
              <a:defRPr sz="1600">
                <a:solidFill>
                  <a:srgbClr val="667080"/>
                </a:solidFill>
              </a:defRPr>
            </a:lvl1pPr>
            <a:lvl2pPr indent="-3048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7080"/>
              </a:buClr>
              <a:buSzPts val="1200"/>
              <a:buChar char="○"/>
              <a:defRPr sz="1200">
                <a:solidFill>
                  <a:srgbClr val="667080"/>
                </a:solidFill>
              </a:defRPr>
            </a:lvl2pPr>
            <a:lvl3pPr indent="-3048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■"/>
              <a:defRPr sz="1200">
                <a:solidFill>
                  <a:srgbClr val="667080"/>
                </a:solidFill>
              </a:defRPr>
            </a:lvl3pPr>
            <a:lvl4pPr indent="-3048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●"/>
              <a:defRPr sz="1200">
                <a:solidFill>
                  <a:srgbClr val="667080"/>
                </a:solidFill>
              </a:defRPr>
            </a:lvl4pPr>
            <a:lvl5pPr indent="-3048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○"/>
              <a:defRPr sz="1200">
                <a:solidFill>
                  <a:srgbClr val="66708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■"/>
              <a:defRPr sz="1200">
                <a:solidFill>
                  <a:srgbClr val="66708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hyperlink" Target="https://community.alteryx.com/t5/Data-Science-Blog/Word2vec-for-the-Alteryx-Community/ba-p/30528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hyperlink" Target="https://www.analyticsvidhya.com/blog/2019/09/demystifying-bert-groundbreaking-nlp-framework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hyperlink" Target="http://jalammar.github.io/illustrated-ber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jalammar.github.io/illustrated-bert/" TargetMode="External"/><Relationship Id="rId6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s://medium.com/@ondenyi.eric/extractive-text-summarization-techniques-with-sumy-3d3b127a0a3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s://medium.com/@ondenyi.eric/extractive-text-summarization-techniques-with-sumy-3d3b127a0a3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gif"/><Relationship Id="rId6" Type="http://schemas.openxmlformats.org/officeDocument/2006/relationships/image" Target="../media/image6.png"/><Relationship Id="rId7" Type="http://schemas.openxmlformats.org/officeDocument/2006/relationships/hyperlink" Target="https://blog.floydhub.com/gentle-introduction-to-text-summarization-in-machine-learn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gif"/><Relationship Id="rId6" Type="http://schemas.openxmlformats.org/officeDocument/2006/relationships/image" Target="../media/image6.png"/><Relationship Id="rId7" Type="http://schemas.openxmlformats.org/officeDocument/2006/relationships/hyperlink" Target="https://blog.floydhub.com/gentle-introduction-to-text-summarization-in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/>
        </p:nvSpPr>
        <p:spPr>
          <a:xfrm>
            <a:off x="720750" y="2186325"/>
            <a:ext cx="47361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Approaching Text Summarization using ML and DNN</a:t>
            </a:r>
            <a:endParaRPr b="0" i="0" sz="3600" u="none" cap="none" strike="noStrike">
              <a:solidFill>
                <a:srgbClr val="4169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06" y="829800"/>
            <a:ext cx="1424760" cy="47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720750" y="3543100"/>
            <a:ext cx="4736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RAIT-ACM STTP</a:t>
            </a:r>
            <a:endParaRPr b="1"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25 May 2020</a:t>
            </a:r>
            <a:endParaRPr b="1"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" id="108" name="Google Shape;1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725" y="743413"/>
            <a:ext cx="952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3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197" name="Google Shape;1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</a:t>
            </a:r>
            <a:r>
              <a:rPr b="1" lang="en" sz="1800"/>
              <a:t>?</a:t>
            </a:r>
            <a:endParaRPr b="1" sz="1800"/>
          </a:p>
        </p:txBody>
      </p:sp>
      <p:sp>
        <p:nvSpPr>
          <p:cNvPr id="205" name="Google Shape;205;p3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14" name="Google Shape;214;p39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4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23" name="Google Shape;22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/>
              <a:t>TF-IDF Vectorizer:</a:t>
            </a:r>
            <a:endParaRPr b="1"/>
          </a:p>
        </p:txBody>
      </p:sp>
      <p:cxnSp>
        <p:nvCxnSpPr>
          <p:cNvPr id="226" name="Google Shape;226;p40"/>
          <p:cNvCxnSpPr/>
          <p:nvPr/>
        </p:nvCxnSpPr>
        <p:spPr>
          <a:xfrm>
            <a:off x="31960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40"/>
          <p:cNvSpPr txBox="1"/>
          <p:nvPr/>
        </p:nvSpPr>
        <p:spPr>
          <a:xfrm>
            <a:off x="1163750" y="1888138"/>
            <a:ext cx="20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lang="en" sz="1200"/>
              <a:t>Count vectorization</a:t>
            </a:r>
            <a:endParaRPr sz="1200"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4887" y="1574634"/>
            <a:ext cx="1910100" cy="673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40"/>
          <p:cNvCxnSpPr/>
          <p:nvPr/>
        </p:nvCxnSpPr>
        <p:spPr>
          <a:xfrm>
            <a:off x="3196075" y="3193363"/>
            <a:ext cx="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0" name="Google Shape;23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6325" y="3295486"/>
            <a:ext cx="2290539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fidf formula" id="231" name="Google Shape;23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0820" y="626775"/>
            <a:ext cx="3244231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/>
        </p:nvSpPr>
        <p:spPr>
          <a:xfrm>
            <a:off x="7023825" y="1362975"/>
            <a:ext cx="815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</a:t>
            </a:r>
            <a:endParaRPr b="1"/>
          </a:p>
        </p:txBody>
      </p:sp>
      <p:sp>
        <p:nvSpPr>
          <p:cNvPr id="233" name="Google Shape;233;p40"/>
          <p:cNvSpPr txBox="1"/>
          <p:nvPr/>
        </p:nvSpPr>
        <p:spPr>
          <a:xfrm>
            <a:off x="459900" y="3407313"/>
            <a:ext cx="2666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Inverse Document Frequency (IDF)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7500" y="2416199"/>
            <a:ext cx="5512947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500" y="4248350"/>
            <a:ext cx="5620584" cy="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4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43" name="Google Shape;243;p41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44" name="Google Shape;24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4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0" name="Google Shape;2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52" name="Google Shape;252;p42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Word2Vec, Glove and fastText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53" name="Google Shape;25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4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2vec for the Alteryx Community - Alteryx Community" id="262" name="Google Shape;26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00" y="1954275"/>
            <a:ext cx="6387475" cy="272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https://community.alteryx.com/t5/Data-Science-Blog/Word2vec-for-the-Alteryx-Community/ba-p/305285</a:t>
            </a:r>
            <a:endParaRPr sz="800"/>
          </a:p>
        </p:txBody>
      </p:sp>
      <p:sp>
        <p:nvSpPr>
          <p:cNvPr id="265" name="Google Shape;265;p43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Vectorizer:</a:t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50">
                <a:highlight>
                  <a:srgbClr val="FFFFFF"/>
                </a:highlight>
              </a:rPr>
              <a:t>Word2vec is a group of related models that are used to produce word embeddings</a:t>
            </a:r>
            <a:r>
              <a:rPr lang="en" sz="1150">
                <a:highlight>
                  <a:srgbClr val="FFFFFF"/>
                </a:highlight>
              </a:rPr>
              <a:t>. </a:t>
            </a:r>
            <a:r>
              <a:rPr lang="en" sz="800">
                <a:highlight>
                  <a:srgbClr val="FFFFFF"/>
                </a:highlight>
              </a:rPr>
              <a:t>[wikipedia]</a:t>
            </a:r>
            <a:r>
              <a:rPr lang="en" sz="1150">
                <a:highlight>
                  <a:srgbClr val="FFFFFF"/>
                </a:highlight>
              </a:rPr>
              <a:t> </a:t>
            </a:r>
            <a:endParaRPr sz="1150"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50">
                <a:highlight>
                  <a:srgbClr val="FFFFFF"/>
                </a:highlight>
              </a:rPr>
              <a:t>Word2vec can utilize either of two model architectures to produce a distributed representation of words: continuous bag-of-words (CBOW) or continuous skip-gram</a:t>
            </a:r>
            <a:r>
              <a:rPr lang="en" sz="1150">
                <a:highlight>
                  <a:srgbClr val="FFFFFF"/>
                </a:highlight>
              </a:rPr>
              <a:t>.</a:t>
            </a:r>
            <a:r>
              <a:rPr lang="en" sz="800">
                <a:highlight>
                  <a:srgbClr val="FFFFFF"/>
                </a:highlight>
              </a:rPr>
              <a:t>[wikipedia]</a:t>
            </a:r>
            <a:r>
              <a:rPr lang="en" sz="1150">
                <a:highlight>
                  <a:srgbClr val="FFFFFF"/>
                </a:highlight>
              </a:rPr>
              <a:t> </a:t>
            </a:r>
            <a:endParaRPr sz="1150"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50">
                <a:highlight>
                  <a:srgbClr val="FFFFFF"/>
                </a:highlight>
              </a:rPr>
              <a:t>Both of these techniques learn weights which act as word vector representations.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4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CBOW: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the continuous bag-of-words architecture: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predicts the current word from a window of surrounding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order of context words does not influence prediction (bag-of-words assumption).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  <p:sp>
        <p:nvSpPr>
          <p:cNvPr id="275" name="Google Shape;275;p44"/>
          <p:cNvSpPr txBox="1"/>
          <p:nvPr/>
        </p:nvSpPr>
        <p:spPr>
          <a:xfrm>
            <a:off x="3305325" y="4095750"/>
            <a:ext cx="101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CBOW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675" y="2221600"/>
            <a:ext cx="24003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4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84" name="Google Shape;28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5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SKIP-GRAM: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In the continuous skip-gram architecture: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model uses the current word to predict the surrounding window of context words.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The skip-gram architecture weighs nearby context words more heavily than more distant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According to the authors' note, CBOW is faster while skip-gram is slower but does a better job for infrequent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  <p:sp>
        <p:nvSpPr>
          <p:cNvPr id="286" name="Google Shape;286;p45"/>
          <p:cNvSpPr txBox="1"/>
          <p:nvPr/>
        </p:nvSpPr>
        <p:spPr>
          <a:xfrm>
            <a:off x="3305325" y="4095750"/>
            <a:ext cx="101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SKIP-GRAM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750" y="2308100"/>
            <a:ext cx="2230150" cy="1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4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Word2Vec Embedding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Embedding is something like key-value pair.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each word in our vocabulary, there will be a learned numerical representation for it.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 handle unknown words, we will treat each of them as OOV (Out of vocabulary) words and will use the learned OOV representation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Flow would be something like below one:</a:t>
            </a:r>
            <a:endParaRPr sz="1200"/>
          </a:p>
        </p:txBody>
      </p:sp>
      <p:sp>
        <p:nvSpPr>
          <p:cNvPr id="297" name="Google Shape;297;p46"/>
          <p:cNvSpPr txBox="1"/>
          <p:nvPr/>
        </p:nvSpPr>
        <p:spPr>
          <a:xfrm>
            <a:off x="1533663" y="4498450"/>
            <a:ext cx="408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Using Word2Vec to convert text data to numerical semantic vector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49" y="2351950"/>
            <a:ext cx="5731824" cy="2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472950" y="283125"/>
            <a:ext cx="8198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About Me</a:t>
            </a:r>
            <a:endParaRPr sz="3400">
              <a:solidFill>
                <a:srgbClr val="4169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8612500" y="4917675"/>
            <a:ext cx="4929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131" y="4016500"/>
            <a:ext cx="1424760" cy="47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525" y="3098525"/>
            <a:ext cx="1689275" cy="16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/>
        </p:nvSpPr>
        <p:spPr>
          <a:xfrm>
            <a:off x="492200" y="1339675"/>
            <a:ext cx="4338600" cy="3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Mayank Kumar Jha</a:t>
            </a:r>
            <a:endParaRPr b="1"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Scientist | Kaggle Competition Expert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Experience Across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r>
              <a:rPr lang="en" sz="1200"/>
              <a:t>achine Learning</a:t>
            </a:r>
            <a:r>
              <a:rPr lang="en" sz="1200"/>
              <a:t>, D</a:t>
            </a:r>
            <a:r>
              <a:rPr lang="en" sz="1200"/>
              <a:t>eep Learning</a:t>
            </a:r>
            <a:r>
              <a:rPr lang="en" sz="1200"/>
              <a:t>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Ops, Cloud, Algorithms, Optimization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4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306" name="Google Shape;306;p47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</p:txBody>
      </p:sp>
      <p:pic>
        <p:nvPicPr>
          <p:cNvPr id="307" name="Google Shape;30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4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3" name="Google Shape;3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315" name="Google Shape;315;p4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</p:txBody>
      </p:sp>
      <p:pic>
        <p:nvPicPr>
          <p:cNvPr id="316" name="Google Shape;31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24" name="Google Shape;32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BERT: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stands for Bi-directional Encoder Representation from Transformers.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It is designed to pre-train deep bidirectional representations from unlabeled text by jointly conditioning on both left and right context.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is pre-trained on two NLP tasks: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Masked Language Modeling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Next Sentence Prediction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descr="BERT captures both left and right context" id="326" name="Google Shape;32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50" y="2035102"/>
            <a:ext cx="5448850" cy="273964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https://www.analyticsvidhya.com/blog/2019/09/demystifying-bert-groundbreaking-nlp-framework/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5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3" name="Google Shape;33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Masked Language Modeling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125" y="970875"/>
            <a:ext cx="4603007" cy="302388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http://jalammar.github.io/illustrated-bert/</a:t>
            </a:r>
            <a:endParaRPr sz="800"/>
          </a:p>
        </p:txBody>
      </p:sp>
      <p:sp>
        <p:nvSpPr>
          <p:cNvPr id="339" name="Google Shape;339;p50"/>
          <p:cNvSpPr txBox="1"/>
          <p:nvPr/>
        </p:nvSpPr>
        <p:spPr>
          <a:xfrm>
            <a:off x="487500" y="4086575"/>
            <a:ext cx="6325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BERT's clever language modeling task masks 15% of words in the input and asks the model to predict the missing word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5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5" name="Google Shape;3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47" name="Google Shape;34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1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Next Sentence Prediction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5"/>
              </a:rPr>
              <a:t>http://jalammar.github.io/illustrated-bert/</a:t>
            </a:r>
            <a:endParaRPr sz="800"/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4275" y="922925"/>
            <a:ext cx="4517600" cy="31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268600" y="3939925"/>
            <a:ext cx="6387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The second task BERT is pre-trained on is a two-sentence classification task. The tokenization is oversimplified in this graphic as BERT actually uses WordPieces as tokens rather than words --- so some words are broken down into smaller chunks.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5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7" name="Google Shape;3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59" name="Google Shape;35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139275" y="626775"/>
            <a:ext cx="6387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5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6" name="Google Shape;36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68" name="Google Shape;36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3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5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Google Shape;37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77" name="Google Shape;37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Words are splitted on the basis of their probability of occurrences in that context which gives BERT advantages to handle contraction as well as spelling errors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5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4" name="Google Shape;3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86" name="Google Shape;38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Words are splitted on the basis of their probability of occurrences in that context which gives BERT advantages to handle contraction as well as spelling errors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Flow would be something like below one:</a:t>
            </a:r>
            <a:endParaRPr sz="1200"/>
          </a:p>
        </p:txBody>
      </p:sp>
      <p:sp>
        <p:nvSpPr>
          <p:cNvPr id="388" name="Google Shape;388;p55"/>
          <p:cNvSpPr txBox="1"/>
          <p:nvPr/>
        </p:nvSpPr>
        <p:spPr>
          <a:xfrm>
            <a:off x="1533663" y="4498450"/>
            <a:ext cx="408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Using BERT to convert text data to numerical vector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89" name="Google Shape;38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25" y="2202225"/>
            <a:ext cx="5320825" cy="2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5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397" name="Google Shape;397;p56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</p:txBody>
      </p:sp>
      <p:pic>
        <p:nvPicPr>
          <p:cNvPr id="398" name="Google Shape;39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/>
        </p:nvSpPr>
        <p:spPr>
          <a:xfrm>
            <a:off x="131875" y="98900"/>
            <a:ext cx="318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Things to cover</a:t>
            </a:r>
            <a:endParaRPr b="1" sz="1800"/>
          </a:p>
        </p:txBody>
      </p:sp>
      <p:cxnSp>
        <p:nvCxnSpPr>
          <p:cNvPr id="124" name="Google Shape;124;p3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/>
          <p:nvPr/>
        </p:nvSpPr>
        <p:spPr>
          <a:xfrm>
            <a:off x="169125" y="656625"/>
            <a:ext cx="65760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Introduction to Text Summarization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Various approaches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 possible solutions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basic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Walkthrough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 session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4" name="Google Shape;4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06" name="Google Shape;406;p57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07" name="Google Shape;40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5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3" name="Google Shape;41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15" name="Google Shape;415;p5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</p:txBody>
      </p:sp>
      <p:pic>
        <p:nvPicPr>
          <p:cNvPr id="416" name="Google Shape;41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5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2" name="Google Shape;4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24" name="Google Shape;424;p59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25" name="Google Shape;42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6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1" name="Google Shape;43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33" name="Google Shape;433;p60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Scoring technique needs to be intelligent enough to properly evaluate what are the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information content of a sentence and thus score it accordingly.</a:t>
            </a:r>
            <a:endParaRPr sz="1200"/>
          </a:p>
        </p:txBody>
      </p:sp>
      <p:pic>
        <p:nvPicPr>
          <p:cNvPr id="434" name="Google Shape;43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6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0" name="Google Shape;44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42" name="Google Shape;44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1"/>
          <p:cNvSpPr/>
          <p:nvPr/>
        </p:nvSpPr>
        <p:spPr>
          <a:xfrm>
            <a:off x="131875" y="992688"/>
            <a:ext cx="3760500" cy="31581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Let’s build our basic Solution</a:t>
            </a:r>
            <a:endParaRPr b="1" sz="2700"/>
          </a:p>
        </p:txBody>
      </p:sp>
      <p:pic>
        <p:nvPicPr>
          <p:cNvPr descr="SpongeBob and the 7 life lessons he taught a generation" id="444" name="Google Shape;44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7625" y="30244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Google Shape;449;p6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0" name="Google Shape;45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52" name="Google Shape;45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1471275"/>
            <a:ext cx="6680900" cy="251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6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9" name="Google Shape;45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61" name="Google Shape;46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3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Sentence scoring using TF-IDF</a:t>
            </a:r>
            <a:r>
              <a:rPr b="1" lang="en"/>
              <a:t>:</a:t>
            </a:r>
            <a:endParaRPr b="1"/>
          </a:p>
        </p:txBody>
      </p:sp>
      <p:cxnSp>
        <p:nvCxnSpPr>
          <p:cNvPr id="464" name="Google Shape;464;p63"/>
          <p:cNvCxnSpPr>
            <a:stCxn id="462" idx="2"/>
            <a:endCxn id="465" idx="0"/>
          </p:cNvCxnSpPr>
          <p:nvPr/>
        </p:nvCxnSpPr>
        <p:spPr>
          <a:xfrm>
            <a:off x="29674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63"/>
          <p:cNvSpPr txBox="1"/>
          <p:nvPr/>
        </p:nvSpPr>
        <p:spPr>
          <a:xfrm>
            <a:off x="2118850" y="1833184"/>
            <a:ext cx="69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</a:t>
            </a:r>
            <a:endParaRPr sz="1200"/>
          </a:p>
        </p:txBody>
      </p:sp>
      <p:pic>
        <p:nvPicPr>
          <p:cNvPr descr="Image result for tfidf formula" id="467" name="Google Shape;467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303" y="1755600"/>
            <a:ext cx="1997425" cy="5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3"/>
          <p:cNvSpPr txBox="1"/>
          <p:nvPr/>
        </p:nvSpPr>
        <p:spPr>
          <a:xfrm>
            <a:off x="7023825" y="1362975"/>
            <a:ext cx="815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</a:t>
            </a:r>
            <a:endParaRPr b="1"/>
          </a:p>
        </p:txBody>
      </p:sp>
      <p:pic>
        <p:nvPicPr>
          <p:cNvPr id="469" name="Google Shape;469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488" y="2410025"/>
            <a:ext cx="5620584" cy="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6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77" name="Google Shape;47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4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Sentence scoring using TF-IDF:</a:t>
            </a:r>
            <a:endParaRPr b="1"/>
          </a:p>
        </p:txBody>
      </p:sp>
      <p:cxnSp>
        <p:nvCxnSpPr>
          <p:cNvPr id="480" name="Google Shape;480;p64"/>
          <p:cNvCxnSpPr>
            <a:stCxn id="478" idx="2"/>
            <a:endCxn id="481" idx="0"/>
          </p:cNvCxnSpPr>
          <p:nvPr/>
        </p:nvCxnSpPr>
        <p:spPr>
          <a:xfrm>
            <a:off x="29674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64"/>
          <p:cNvSpPr txBox="1"/>
          <p:nvPr/>
        </p:nvSpPr>
        <p:spPr>
          <a:xfrm>
            <a:off x="2118850" y="1833184"/>
            <a:ext cx="69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</a:t>
            </a:r>
            <a:endParaRPr sz="1200"/>
          </a:p>
        </p:txBody>
      </p:sp>
      <p:pic>
        <p:nvPicPr>
          <p:cNvPr descr="Image result for tfidf formula" id="483" name="Google Shape;483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303" y="1755600"/>
            <a:ext cx="1997425" cy="5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4"/>
          <p:cNvSpPr txBox="1"/>
          <p:nvPr/>
        </p:nvSpPr>
        <p:spPr>
          <a:xfrm>
            <a:off x="7023825" y="1362975"/>
            <a:ext cx="815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</a:t>
            </a:r>
            <a:endParaRPr b="1"/>
          </a:p>
        </p:txBody>
      </p:sp>
      <p:cxnSp>
        <p:nvCxnSpPr>
          <p:cNvPr id="485" name="Google Shape;485;p64"/>
          <p:cNvCxnSpPr/>
          <p:nvPr/>
        </p:nvCxnSpPr>
        <p:spPr>
          <a:xfrm>
            <a:off x="2967480" y="313242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64"/>
          <p:cNvSpPr txBox="1"/>
          <p:nvPr/>
        </p:nvSpPr>
        <p:spPr>
          <a:xfrm>
            <a:off x="898075" y="3470150"/>
            <a:ext cx="2069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Adding TF-IDF weights to score each sentence</a:t>
            </a:r>
            <a:endParaRPr sz="1200"/>
          </a:p>
        </p:txBody>
      </p:sp>
      <p:pic>
        <p:nvPicPr>
          <p:cNvPr id="487" name="Google Shape;487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200" y="4236575"/>
            <a:ext cx="5951949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488" y="2410025"/>
            <a:ext cx="5620584" cy="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Google Shape;493;p6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4" name="Google Shape;49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96" name="Google Shape;49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5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8" name="Google Shape;498;p65"/>
          <p:cNvSpPr txBox="1"/>
          <p:nvPr/>
        </p:nvSpPr>
        <p:spPr>
          <a:xfrm>
            <a:off x="676525" y="1104300"/>
            <a:ext cx="55515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Text</a:t>
            </a:r>
            <a:r>
              <a:rPr b="1" lang="en" sz="1200">
                <a:solidFill>
                  <a:schemeClr val="dk1"/>
                </a:solidFill>
              </a:rPr>
              <a:t> :</a:t>
            </a:r>
            <a:r>
              <a:rPr lang="en" sz="1200">
                <a:solidFill>
                  <a:schemeClr val="dk1"/>
                </a:solidFill>
              </a:rPr>
              <a:t> Stop Words are words which do not contain important significance to be used in Search Queries. Usually, these words are filtered out from search queries because they return a vast amount of unnecessary information. Each programming language will give its own list of stop words to use.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4" name="Google Shape;50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06" name="Google Shape;50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6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8" name="Google Shape;508;p66"/>
          <p:cNvSpPr txBox="1"/>
          <p:nvPr/>
        </p:nvSpPr>
        <p:spPr>
          <a:xfrm>
            <a:off x="676525" y="1104300"/>
            <a:ext cx="55515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Text :</a:t>
            </a:r>
            <a:r>
              <a:rPr lang="en" sz="1200">
                <a:solidFill>
                  <a:schemeClr val="dk1"/>
                </a:solidFill>
              </a:rPr>
              <a:t> Stop Words are words which do not contain important significance to be used in Search Queries. Usually, these words are filtered out from search queries because they return a vast amount of unnecessary information. Each programming language will give its own list of stop words to use.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6"/>
          <p:cNvSpPr txBox="1"/>
          <p:nvPr/>
        </p:nvSpPr>
        <p:spPr>
          <a:xfrm>
            <a:off x="676525" y="2287688"/>
            <a:ext cx="55515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Sentence Order Indexing :</a:t>
            </a:r>
            <a:r>
              <a:rPr lang="en" sz="1200">
                <a:solidFill>
                  <a:schemeClr val="dk1"/>
                </a:solidFill>
              </a:rPr>
              <a:t> {  “Stop Words are words which do not contain important significance to be used in Search Queries”: 0,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1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“Each programming language will give its own list of stop words to use”: 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66"/>
          <p:cNvCxnSpPr>
            <a:stCxn id="508" idx="2"/>
            <a:endCxn id="509" idx="0"/>
          </p:cNvCxnSpPr>
          <p:nvPr/>
        </p:nvCxnSpPr>
        <p:spPr>
          <a:xfrm>
            <a:off x="3452275" y="1999800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6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6" name="Google Shape;51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18" name="Google Shape;51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7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20" name="Google Shape;520;p67"/>
          <p:cNvSpPr txBox="1"/>
          <p:nvPr/>
        </p:nvSpPr>
        <p:spPr>
          <a:xfrm>
            <a:off x="3800425" y="1024275"/>
            <a:ext cx="2599500" cy="25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Scored Sentences :</a:t>
            </a:r>
            <a:r>
              <a:rPr lang="en" sz="1200">
                <a:solidFill>
                  <a:schemeClr val="dk1"/>
                </a:solidFill>
              </a:rPr>
              <a:t> { “Each programming language will give its own list of stop words to use”: 1.32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“Stop Words are words which do not contain important significance to be used in Search Queries”: 0.79,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0.32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7"/>
          <p:cNvSpPr txBox="1"/>
          <p:nvPr/>
        </p:nvSpPr>
        <p:spPr>
          <a:xfrm>
            <a:off x="676525" y="1054075"/>
            <a:ext cx="2845200" cy="249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Sentence Order Indexing :</a:t>
            </a:r>
            <a:r>
              <a:rPr lang="en" sz="1200">
                <a:solidFill>
                  <a:schemeClr val="dk1"/>
                </a:solidFill>
              </a:rPr>
              <a:t> {  “Stop Words are words which do not contain important significance to be used in Search Queries”: 0,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1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“Each programming language will give its own list of stop words to use”: 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7"/>
          <p:cNvSpPr txBox="1"/>
          <p:nvPr/>
        </p:nvSpPr>
        <p:spPr>
          <a:xfrm>
            <a:off x="676525" y="4187325"/>
            <a:ext cx="5723400" cy="75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Result</a:t>
            </a:r>
            <a:r>
              <a:rPr b="1" lang="en" sz="1200">
                <a:solidFill>
                  <a:schemeClr val="dk1"/>
                </a:solidFill>
              </a:rPr>
              <a:t> 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Stop Words are words which do not contain important significance to be used in Search Queries. </a:t>
            </a:r>
            <a:r>
              <a:rPr lang="en" sz="1200">
                <a:solidFill>
                  <a:schemeClr val="dk1"/>
                </a:solidFill>
              </a:rPr>
              <a:t>Each programming language will give its own list of stop words to use.</a:t>
            </a:r>
            <a:endParaRPr/>
          </a:p>
        </p:txBody>
      </p:sp>
      <p:cxnSp>
        <p:nvCxnSpPr>
          <p:cNvPr id="523" name="Google Shape;523;p67"/>
          <p:cNvCxnSpPr>
            <a:stCxn id="520" idx="2"/>
            <a:endCxn id="522" idx="0"/>
          </p:cNvCxnSpPr>
          <p:nvPr/>
        </p:nvCxnSpPr>
        <p:spPr>
          <a:xfrm flipH="1">
            <a:off x="3538075" y="3571275"/>
            <a:ext cx="15621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67"/>
          <p:cNvCxnSpPr>
            <a:stCxn id="521" idx="2"/>
            <a:endCxn id="522" idx="0"/>
          </p:cNvCxnSpPr>
          <p:nvPr/>
        </p:nvCxnSpPr>
        <p:spPr>
          <a:xfrm>
            <a:off x="2099125" y="3551575"/>
            <a:ext cx="14391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Let’s be practical…….</a:t>
            </a:r>
            <a:endParaRPr b="1" sz="1800"/>
          </a:p>
        </p:txBody>
      </p:sp>
      <p:cxnSp>
        <p:nvCxnSpPr>
          <p:cNvPr id="530" name="Google Shape;530;p6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68"/>
          <p:cNvSpPr txBox="1"/>
          <p:nvPr/>
        </p:nvSpPr>
        <p:spPr>
          <a:xfrm>
            <a:off x="1669975" y="606875"/>
            <a:ext cx="39795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Fire up your Notebooks</a:t>
            </a:r>
            <a:endParaRPr b="1" sz="2400"/>
          </a:p>
        </p:txBody>
      </p:sp>
      <p:pic>
        <p:nvPicPr>
          <p:cNvPr descr="Image result for jupyter notebook" id="532" name="Google Shape;53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150" y="1298017"/>
            <a:ext cx="2485250" cy="28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"/>
          <p:cNvSpPr txBox="1"/>
          <p:nvPr/>
        </p:nvSpPr>
        <p:spPr>
          <a:xfrm>
            <a:off x="2728075" y="2253450"/>
            <a:ext cx="3442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Any Questions 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2386012"/>
            <a:ext cx="15430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79768"/>
            <a:ext cx="3743193" cy="3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0"/>
          <p:cNvSpPr txBox="1"/>
          <p:nvPr/>
        </p:nvSpPr>
        <p:spPr>
          <a:xfrm>
            <a:off x="720712" y="292035"/>
            <a:ext cx="2793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575757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/>
          </a:p>
        </p:txBody>
      </p:sp>
      <p:pic>
        <p:nvPicPr>
          <p:cNvPr descr="logo" id="547" name="Google Shape;54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850" y="1535300"/>
            <a:ext cx="2007450" cy="13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3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144" name="Google Shape;1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332975"/>
            <a:ext cx="50387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https://medium.com/@ondenyi.eric/extractive-text-summarization-techniques-with-sumy-3d3b127a0a32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3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sp>
        <p:nvSpPr>
          <p:cNvPr id="153" name="Google Shape;153;p33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process of shortening a set of data computationally, to create a subset (a summary) that represents the most important or relevant information within the original content.</a:t>
            </a:r>
            <a:r>
              <a:rPr baseline="30000" lang="en" sz="1200">
                <a:solidFill>
                  <a:schemeClr val="dk1"/>
                </a:solidFill>
              </a:rPr>
              <a:t>wikipedia</a:t>
            </a:r>
            <a:endParaRPr baseline="30000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technique for generating a concise and precise summary of voluminous texts while focusing on the sections that convey useful information, and without losing the overall meaning.</a:t>
            </a:r>
            <a:r>
              <a:rPr baseline="30000" lang="en" sz="1200"/>
              <a:t>floydhub</a:t>
            </a:r>
            <a:endParaRPr baseline="3000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155" name="Google Shape;1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332975"/>
            <a:ext cx="50387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https://medium.com/@ondenyi.eric/extractive-text-summarization-techniques-with-sumy-3d3b127a0a32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3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65" name="Google Shape;165;p34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74" name="Google Shape;174;p35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7"/>
              </a:rPr>
              <a:t>https://blog.floydhub.com/gentle-introduction-to-text-summarization-in-machine-learning/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86" name="Google Shape;186;p36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Extractive summarization means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identifying important sections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paragraphs</a:t>
            </a:r>
            <a:r>
              <a:rPr lang="en" sz="1200">
                <a:highlight>
                  <a:srgbClr val="FFFFFF"/>
                </a:highlight>
              </a:rPr>
              <a:t> or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sentences </a:t>
            </a:r>
            <a:r>
              <a:rPr lang="en" sz="1200">
                <a:highlight>
                  <a:srgbClr val="FFFFFF"/>
                </a:highlight>
              </a:rPr>
              <a:t>or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even words)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and selecting (copy paste) them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producing a subset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from the original text.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highlight>
                  <a:srgbClr val="FFFFFF"/>
                </a:highlight>
              </a:rPr>
              <a:t>Abstractive summarization is the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technique of generating a summary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of a text from its main ideas, not by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copying verbatim most salient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sentences from text.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7"/>
              </a:rPr>
              <a:t>https://blog.floydhub.com/gentle-introduction-to-text-summarization-in-machine-learning/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