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68" r:id="rId7"/>
    <p:sldId id="277" r:id="rId8"/>
    <p:sldId id="275" r:id="rId9"/>
    <p:sldId id="269" r:id="rId10"/>
    <p:sldId id="270" r:id="rId11"/>
    <p:sldId id="273" r:id="rId12"/>
    <p:sldId id="258" r:id="rId13"/>
    <p:sldId id="271" r:id="rId14"/>
    <p:sldId id="272" r:id="rId15"/>
    <p:sldId id="260" r:id="rId16"/>
    <p:sldId id="261" r:id="rId17"/>
    <p:sldId id="276" r:id="rId18"/>
    <p:sldId id="263" r:id="rId19"/>
    <p:sldId id="264" r:id="rId20"/>
    <p:sldId id="27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3"/>
    <p:restoredTop sz="72611" autoAdjust="0"/>
  </p:normalViewPr>
  <p:slideViewPr>
    <p:cSldViewPr>
      <p:cViewPr varScale="1">
        <p:scale>
          <a:sx n="67" d="100"/>
          <a:sy n="67" d="100"/>
        </p:scale>
        <p:origin x="-108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B908-881F-4243-949D-76BF28F5EE1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7F7A-C7C8-407C-9A4F-3AEC7A2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8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Open source solutions</a:t>
            </a:r>
            <a:r>
              <a:rPr lang="en-US" baseline="0" dirty="0" smtClean="0"/>
              <a:t> and why it is important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Tech support  - Companies want to be able to have someone to go to, to fall back on in emergency/failure situations. </a:t>
            </a:r>
          </a:p>
          <a:p>
            <a:r>
              <a:rPr lang="en-US" baseline="0" dirty="0" smtClean="0"/>
              <a:t> 	    - Never/not need on individual systems, (as the user should be 	  	able to navigate and resolve issues) but is necessary in large scale 	complex business operations.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RHEL is now a standard for Physical/hardware servers and Software that interacts on or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(RHEL being the OS so they don’t need to but really should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actually use Red Hat products at </a:t>
            </a:r>
            <a:r>
              <a:rPr lang="en-US" baseline="0" dirty="0" err="1" smtClean="0"/>
              <a:t>osu</a:t>
            </a:r>
            <a:r>
              <a:rPr lang="en-US" baseline="0" dirty="0" smtClean="0"/>
              <a:t>. Acquired the </a:t>
            </a:r>
            <a:r>
              <a:rPr lang="en-US" baseline="0" dirty="0" err="1" smtClean="0"/>
              <a:t>CentOS</a:t>
            </a:r>
            <a:r>
              <a:rPr lang="en-US" baseline="0" dirty="0" smtClean="0"/>
              <a:t> Project in 2014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Red Hat plans five-year, $5 million commitment to Boston University’s Cloud Computing Initiative to advance research on cloud computing, machine learning and automation, and big data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European Molecular Biology Laboratory, is using Red 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to deliver the scale and flexibility required to drive its Embassy Cloud project. The goal of Embassy Cloud is to transform the way collaborative research,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1999 they have acquired 30 companies/projects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4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Forecasted 23% operating margin  for 2017A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Forecasted cash flow to be 22%-28% up from last year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 - Customers try to negotiate their contracts at the ending of quarters and of the year thinking they will get a better deal.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Naturally with Q4 renewals and new </a:t>
            </a:r>
            <a:r>
              <a:rPr lang="en-US" baseline="0" dirty="0" err="1" smtClean="0"/>
              <a:t>cotracts</a:t>
            </a:r>
            <a:r>
              <a:rPr lang="en-US" baseline="0" dirty="0" smtClean="0"/>
              <a:t> to be </a:t>
            </a:r>
            <a:r>
              <a:rPr lang="en-US" baseline="0" dirty="0" err="1" smtClean="0"/>
              <a:t>impletemented</a:t>
            </a:r>
            <a:r>
              <a:rPr lang="en-US" baseline="0" dirty="0" smtClean="0"/>
              <a:t> in the next fiscal year to be discussed and closed.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Does not land within analyst estimates.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Has had a steady climb of EPS since 2008A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their most recent Q3 earnings call forecasted an EPS between 1.45  - 1.49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Ignore</a:t>
            </a:r>
            <a:r>
              <a:rPr lang="en-US" baseline="0" dirty="0" smtClean="0"/>
              <a:t> comparable EV Sales. For that I was substituting the negative p/e and EV/EBITA values.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Purely built by curiosity if values were substitute based off of recommendations. Something to consider in the future.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Negative P/e and EV/EBITDA were given 0% weights.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 of the comparable companies directly compete or “Do” what RHT does. But many of them have overlapping and expanding business segments bleeding over into each other.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believe Red hat is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unqiue</a:t>
            </a:r>
            <a:r>
              <a:rPr lang="en-US" baseline="0" dirty="0" smtClean="0"/>
              <a:t> company and offers some nice revenue stability for a growth stock by their contracts and expansion. I also feel that red hat would fit perfectly into out large cap </a:t>
            </a:r>
            <a:r>
              <a:rPr lang="en-US" baseline="0" dirty="0" err="1" smtClean="0"/>
              <a:t>porfotlio</a:t>
            </a:r>
            <a:r>
              <a:rPr lang="en-US" baseline="0" dirty="0" smtClean="0"/>
              <a:t> as nothing we hold right now is similar to it except for </a:t>
            </a:r>
            <a:r>
              <a:rPr lang="en-US" baseline="0" dirty="0" err="1" smtClean="0"/>
              <a:t>google</a:t>
            </a:r>
            <a:r>
              <a:rPr lang="en-US" baseline="0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</a:t>
            </a:r>
            <a:r>
              <a:rPr lang="en-US" baseline="0" dirty="0" smtClean="0"/>
              <a:t> and Services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 – OS support is an additional cost but is also one of the 	main and most 	attractive parts of deciding to implement RHT in your company.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Training -  Very important for students, industry professionals, and 		other employees or end users for their wide range of products.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Certification – offered both for professionals and products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Testing consists of at least one 2-4 hour hands on test / code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Consulting  - For implementation and more.</a:t>
            </a:r>
            <a:endParaRPr lang="en-US" dirty="0" smtClean="0"/>
          </a:p>
          <a:p>
            <a:r>
              <a:rPr lang="en-US" baseline="0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Free</a:t>
            </a:r>
          </a:p>
          <a:p>
            <a:r>
              <a:rPr lang="en-US" baseline="0" dirty="0" err="1" smtClean="0"/>
              <a:t>Steepler</a:t>
            </a:r>
            <a:r>
              <a:rPr lang="en-US" baseline="0" dirty="0" smtClean="0"/>
              <a:t> learning curve</a:t>
            </a:r>
          </a:p>
          <a:p>
            <a:r>
              <a:rPr lang="en-US" baseline="0" dirty="0" err="1" smtClean="0"/>
              <a:t>Increadibly</a:t>
            </a:r>
            <a:r>
              <a:rPr lang="en-US" baseline="0" dirty="0" smtClean="0"/>
              <a:t> reliable and secure. With a strong focus on process management, system security and up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Hardware </a:t>
            </a:r>
            <a:r>
              <a:rPr lang="en-US" baseline="0" dirty="0" err="1" smtClean="0"/>
              <a:t>compat</a:t>
            </a:r>
            <a:r>
              <a:rPr lang="en-US" baseline="0" dirty="0" smtClean="0"/>
              <a:t> and software </a:t>
            </a:r>
            <a:r>
              <a:rPr lang="en-US" baseline="0" dirty="0" err="1" smtClean="0"/>
              <a:t>compat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is used by corporate, scientific, and academic organizations of every size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Support</a:t>
            </a:r>
            <a:r>
              <a:rPr lang="en-US" baseline="0" dirty="0" smtClean="0"/>
              <a:t> and Services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Support – OS support is an additional cost but is also one of the 	main and most 	attractive parts of deciding to implement RHT in your company.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Training -  Very important for students, industry professionals, and 		other employees or end users for their wide range of products.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Certification – offered both for professionals and products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Testing consists of at least one 2-4 hour hands on test / code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Consulting  - For implementation and more.</a:t>
            </a:r>
            <a:endParaRPr lang="en-US" dirty="0" smtClean="0"/>
          </a:p>
          <a:p>
            <a:r>
              <a:rPr lang="en-US" baseline="0" dirty="0" smtClean="0"/>
              <a:t>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contracts are locked in the customers are </a:t>
            </a:r>
            <a:r>
              <a:rPr lang="en-US" baseline="0" dirty="0" err="1" smtClean="0"/>
              <a:t>commited</a:t>
            </a:r>
            <a:r>
              <a:rPr lang="en-US" baseline="0" dirty="0" smtClean="0"/>
              <a:t> and cant back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their customers grow they will use more and want more products</a:t>
            </a:r>
          </a:p>
          <a:p>
            <a:r>
              <a:rPr lang="en-US" baseline="0" dirty="0" smtClean="0"/>
              <a:t>    At the very lease lock in their commitments for a very long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Frank </a:t>
            </a:r>
            <a:r>
              <a:rPr lang="en-US" sz="1200" dirty="0" err="1" smtClean="0"/>
              <a:t>Calderoni</a:t>
            </a:r>
            <a:r>
              <a:rPr lang="en-US" sz="1200" dirty="0" smtClean="0"/>
              <a:t> is steps down to accept a CEO job at another company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8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 the support they offer is one of the most important parts of their business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Linux is a very powerful </a:t>
            </a:r>
          </a:p>
          <a:p>
            <a:r>
              <a:rPr lang="en-US" baseline="0" dirty="0" smtClean="0"/>
              <a:t>People are nervous of its implementation in complex or business settings</a:t>
            </a:r>
          </a:p>
          <a:p>
            <a:r>
              <a:rPr lang="en-US" baseline="0" dirty="0" smtClean="0"/>
              <a:t>Open source is always better but needs the right security that Red Hat offers.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Education is free on their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or webpage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Certifications again for individuals or other software/hardware products</a:t>
            </a:r>
          </a:p>
          <a:p>
            <a:r>
              <a:rPr lang="en-US" baseline="0" dirty="0" smtClean="0"/>
              <a:t>New standard. Allows them to become a staple (which they arguably already are)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they came from open source and even thought its not free any more($$) The code and concepts are still free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Contributor 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OpenStack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Contributor 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Contributor 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Contributor to NFV Neutron-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OpenDaylight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vSwitch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Contributor 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Ansible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Contributor 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Gluster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Their hybrid cloud is used </a:t>
            </a:r>
            <a:r>
              <a:rPr lang="en-US" baseline="0" dirty="0" err="1" smtClean="0"/>
              <a:t>wth</a:t>
            </a:r>
            <a:r>
              <a:rPr lang="en-US" baseline="0" dirty="0" smtClean="0"/>
              <a:t> their software like </a:t>
            </a:r>
            <a:r>
              <a:rPr lang="en-US" baseline="0" dirty="0" err="1" smtClean="0"/>
              <a:t>Jboss</a:t>
            </a:r>
            <a:endParaRPr lang="en-US" baseline="0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site, virtual, private, public, or hybrid cloud.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7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WEAK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THREAS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flucuation</a:t>
            </a:r>
            <a:r>
              <a:rPr lang="en-US" baseline="0" dirty="0" smtClean="0"/>
              <a:t> of foreign </a:t>
            </a:r>
            <a:r>
              <a:rPr lang="en-US" baseline="0" dirty="0" err="1" smtClean="0"/>
              <a:t>currecny</a:t>
            </a:r>
            <a:r>
              <a:rPr lang="en-US" baseline="0" dirty="0" smtClean="0"/>
              <a:t> is always there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17F7A-C7C8-407C-9A4F-3AEC7A2D8B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8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2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7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29B1-8489-482E-91F9-7655DC6EE4E7}" type="datetimeFigureOut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B29C-E6C0-497A-B837-FE81567B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8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19780"/>
            <a:ext cx="5334000" cy="52322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Red Hat </a:t>
            </a:r>
            <a:r>
              <a:rPr lang="en-US" sz="2800" b="1" dirty="0" err="1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Inc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 (RHT)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1295400"/>
            <a:ext cx="80772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Arman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Hastings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February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Technology-Software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7" y="2699824"/>
            <a:ext cx="8272463" cy="36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Competitive Positioning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74862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9135" y="1143000"/>
            <a:ext cx="70647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Red Hat takes their competitive position from many angles: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Hybrid cloud service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Red Hat takes Linux to the everyday business work and offers support for it.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Their customer support allows companies to be less </a:t>
            </a:r>
            <a:r>
              <a:rPr lang="en-US" dirty="0"/>
              <a:t>n</a:t>
            </a:r>
            <a:r>
              <a:rPr lang="en-US" dirty="0" smtClean="0"/>
              <a:t>ervous when integrating power and open source operating systems.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Educates and Certifies to insure correct use and product consistency and full use.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Acquisitions of small projects and companies to grow and gain access to their products. (</a:t>
            </a:r>
            <a:r>
              <a:rPr lang="en-US" dirty="0" err="1" smtClean="0"/>
              <a:t>CentOS</a:t>
            </a:r>
            <a:r>
              <a:rPr lang="en-US" dirty="0" smtClean="0"/>
              <a:t>) 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Staying true to the community that they came from creates a strong customer base and a trusting relation ship.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2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SWAT Analysis</a:t>
            </a:r>
          </a:p>
          <a:p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74862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90600" y="1600200"/>
            <a:ext cx="70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143000"/>
            <a:ext cx="0" cy="502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" y="3581400"/>
            <a:ext cx="769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1524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Strengths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Consistent revenue growth with </a:t>
            </a:r>
            <a:r>
              <a:rPr lang="en-US" dirty="0" smtClean="0"/>
              <a:t>contracts and renewals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Strong customer base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Hybrid </a:t>
            </a:r>
            <a:r>
              <a:rPr lang="en-US" dirty="0"/>
              <a:t>cloud software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013" y="1610497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Weaknesses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Dependent </a:t>
            </a:r>
            <a:r>
              <a:rPr lang="en-US" dirty="0"/>
              <a:t>on negotiations and contract closing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Small market share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378" y="4072255"/>
            <a:ext cx="4176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Opportunities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Increasing demand for open source </a:t>
            </a:r>
            <a:r>
              <a:rPr lang="en-US" dirty="0" smtClean="0"/>
              <a:t>software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Strategic </a:t>
            </a:r>
            <a:r>
              <a:rPr lang="en-US" dirty="0" smtClean="0"/>
              <a:t>acquisitions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Increase in demand the Cloud Computing market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800600" y="4114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Threats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Intense competition from many other </a:t>
            </a:r>
            <a:r>
              <a:rPr lang="en-US" dirty="0" smtClean="0"/>
              <a:t>competitors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Economic slowdown and fluctuations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Product defects and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Current 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Events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0382" y="1472364"/>
            <a:ext cx="65472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000" dirty="0"/>
              <a:t>Red Hat and Boston University Collaborate to Advance Emerging Technologies and Open Source Research and </a:t>
            </a:r>
            <a:r>
              <a:rPr lang="en-US" sz="2000" dirty="0" smtClean="0"/>
              <a:t>Education - 2/1/17</a:t>
            </a:r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sz="2000" dirty="0" smtClean="0"/>
              <a:t>European </a:t>
            </a:r>
            <a:r>
              <a:rPr lang="en-US" sz="2000" dirty="0"/>
              <a:t>Bioinformatics Institute and Red Hat Collaborate to Enhance Global Biological Research </a:t>
            </a:r>
            <a:r>
              <a:rPr lang="en-US" sz="2000" dirty="0" smtClean="0"/>
              <a:t>Capabilities 1/31/2017</a:t>
            </a:r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r>
              <a:rPr lang="en-US" sz="2000" dirty="0"/>
              <a:t>Red Hat </a:t>
            </a:r>
            <a:r>
              <a:rPr lang="en-US" sz="2000" dirty="0" smtClean="0"/>
              <a:t>CFO </a:t>
            </a:r>
            <a:r>
              <a:rPr lang="en-US" sz="2000" dirty="0"/>
              <a:t>Frank </a:t>
            </a:r>
            <a:r>
              <a:rPr lang="en-US" sz="2000" dirty="0" err="1"/>
              <a:t>Calderoni</a:t>
            </a:r>
            <a:r>
              <a:rPr lang="en-US" sz="2000" dirty="0"/>
              <a:t> is </a:t>
            </a:r>
            <a:r>
              <a:rPr lang="en-US" sz="2000" dirty="0" smtClean="0"/>
              <a:t>steps </a:t>
            </a:r>
            <a:r>
              <a:rPr lang="en-US" sz="2000" dirty="0"/>
              <a:t>down to accept a CEO job at another company, and will be replaced on an interim basis by principal accounting officer Eric </a:t>
            </a:r>
            <a:r>
              <a:rPr lang="en-US" sz="2000" dirty="0" err="1"/>
              <a:t>Shander</a:t>
            </a:r>
            <a:r>
              <a:rPr lang="en-US" sz="2000" dirty="0" smtClean="0"/>
              <a:t>. – 12/21/17</a:t>
            </a:r>
            <a:endParaRPr lang="en-US" sz="2000" dirty="0"/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endParaRPr lang="en-US" dirty="0"/>
          </a:p>
          <a:p>
            <a:pPr marL="285750" lvl="1" indent="-285750">
              <a:buFont typeface="Arial"/>
              <a:buChar char="•"/>
            </a:pPr>
            <a:endParaRPr lang="en-US" dirty="0" smtClean="0"/>
          </a:p>
          <a:p>
            <a:pPr marL="2857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5715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Performance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04800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0382" y="1564388"/>
            <a:ext cx="715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After </a:t>
            </a:r>
            <a:r>
              <a:rPr lang="en-US" dirty="0" smtClean="0"/>
              <a:t>their growth and success with contracts in Q3</a:t>
            </a:r>
            <a:r>
              <a:rPr lang="en-US" dirty="0" smtClean="0"/>
              <a:t>, Red Hat anticipates 2017 </a:t>
            </a:r>
            <a:r>
              <a:rPr lang="en-US" dirty="0" smtClean="0"/>
              <a:t>to </a:t>
            </a:r>
            <a:r>
              <a:rPr lang="en-US" dirty="0" smtClean="0"/>
              <a:t>finish strong and to keep that momentum they have moving forward.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59" y="3289186"/>
            <a:ext cx="4843463" cy="288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5715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Financial Performance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0382" y="1564388"/>
            <a:ext cx="7156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Red Hat as also been keeping and building on their free cash flow year over year allowing them to allocate it into more into </a:t>
            </a:r>
            <a:r>
              <a:rPr lang="en-US" sz="2000" b="1" dirty="0" smtClean="0"/>
              <a:t>emerging products </a:t>
            </a:r>
            <a:r>
              <a:rPr lang="en-US" sz="2000" dirty="0" smtClean="0"/>
              <a:t>or towards </a:t>
            </a:r>
            <a:r>
              <a:rPr lang="en-US" sz="2000" b="1" dirty="0" smtClean="0"/>
              <a:t>future acquisitions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422650"/>
            <a:ext cx="457835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8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DCF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0" y="13716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Q3 earning call forecasted 17% percent growth in revenue for 2017A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Revenue growth </a:t>
            </a:r>
            <a:r>
              <a:rPr lang="en-US" dirty="0" smtClean="0"/>
              <a:t>to remain </a:t>
            </a:r>
            <a:r>
              <a:rPr lang="en-US" dirty="0" smtClean="0"/>
              <a:t>steadily increasing  throughout 2017 and beyond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end of the year renewal or commitments to be seen in Q4 as they were seen in Q3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Government contracts that did not close  (due to political environment) in Q3 to be re-negotiated and closed in Q4.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Strengthened dollar in Q3 helped Q3 and will hopefully help Q4 to end strongly as well for international contract.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Valuation: </a:t>
            </a:r>
            <a:r>
              <a:rPr lang="en-US" dirty="0" smtClean="0"/>
              <a:t>$</a:t>
            </a:r>
            <a:r>
              <a:rPr lang="en-US" dirty="0" smtClean="0"/>
              <a:t>45.21 </a:t>
            </a:r>
            <a:r>
              <a:rPr lang="en-US" dirty="0"/>
              <a:t>that is weighted at </a:t>
            </a:r>
            <a:r>
              <a:rPr lang="en-US" dirty="0" smtClean="0"/>
              <a:t>30%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Valuation: Historical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295400"/>
            <a:ext cx="447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Q3 Earnings call expects  a 2017A forecast of 1.48 for EPS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Valuation of </a:t>
            </a:r>
            <a:r>
              <a:rPr lang="en-US" dirty="0" smtClean="0"/>
              <a:t>$96.97 </a:t>
            </a:r>
            <a:r>
              <a:rPr lang="en-US" dirty="0"/>
              <a:t>that is weighted at </a:t>
            </a:r>
            <a:r>
              <a:rPr lang="en-US" dirty="0" smtClean="0"/>
              <a:t>45%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5" y="3552825"/>
            <a:ext cx="82391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00" y="1266688"/>
            <a:ext cx="3523100" cy="211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Valuation</a:t>
            </a:r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: Comparable </a:t>
            </a:r>
            <a:endParaRPr lang="en-US" sz="2800" b="1" dirty="0" smtClean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" y="12192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Negative  P/E and EV/EBITDA values were given 0% weights for; NOW, WDAY, and 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Valuation of $</a:t>
            </a:r>
            <a:r>
              <a:rPr lang="en-US" dirty="0" smtClean="0"/>
              <a:t>108.14</a:t>
            </a:r>
            <a:r>
              <a:rPr lang="en-US" dirty="0" smtClean="0"/>
              <a:t> that is weighted at 25%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2495550"/>
            <a:ext cx="31146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Recommendation</a:t>
            </a:r>
          </a:p>
          <a:p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0" y="1600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an intrinsic valuation of </a:t>
            </a:r>
            <a:r>
              <a:rPr lang="en-US" dirty="0" smtClean="0"/>
              <a:t>$</a:t>
            </a:r>
            <a:r>
              <a:rPr lang="en-US" dirty="0" smtClean="0"/>
              <a:t>84</a:t>
            </a:r>
            <a:r>
              <a:rPr lang="en-US" dirty="0" smtClean="0"/>
              <a:t>.20 </a:t>
            </a:r>
            <a:r>
              <a:rPr lang="en-US" dirty="0" smtClean="0"/>
              <a:t>and a margin of safety of </a:t>
            </a:r>
            <a:r>
              <a:rPr lang="en-US" dirty="0" smtClean="0"/>
              <a:t>8</a:t>
            </a:r>
            <a:r>
              <a:rPr lang="en-US" dirty="0" smtClean="0"/>
              <a:t>.3% </a:t>
            </a:r>
            <a:r>
              <a:rPr lang="en-US" dirty="0" smtClean="0"/>
              <a:t>I recommend a </a:t>
            </a:r>
            <a:r>
              <a:rPr lang="en-US" dirty="0" smtClean="0"/>
              <a:t>BUY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320040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BUY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38790" y="5226896"/>
            <a:ext cx="683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Hat is a very unique </a:t>
            </a:r>
            <a:r>
              <a:rPr lang="en-US" dirty="0" smtClean="0"/>
              <a:t>growth </a:t>
            </a:r>
            <a:r>
              <a:rPr lang="en-US" dirty="0" smtClean="0"/>
              <a:t>stock and fits well </a:t>
            </a:r>
            <a:r>
              <a:rPr lang="en-US" dirty="0" smtClean="0"/>
              <a:t>into our current holdings in </a:t>
            </a:r>
            <a:r>
              <a:rPr lang="en-US" dirty="0" smtClean="0"/>
              <a:t>the Large Cap portfolio.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9936" y="1435556"/>
            <a:ext cx="7572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RHT </a:t>
            </a:r>
            <a:r>
              <a:rPr lang="en-US" dirty="0" smtClean="0"/>
              <a:t>is a </a:t>
            </a:r>
            <a:r>
              <a:rPr lang="en-US" dirty="0" smtClean="0"/>
              <a:t>American</a:t>
            </a:r>
            <a:r>
              <a:rPr lang="en-US" dirty="0"/>
              <a:t> </a:t>
            </a:r>
            <a:r>
              <a:rPr lang="en-US" dirty="0"/>
              <a:t>provider of open source </a:t>
            </a:r>
            <a:r>
              <a:rPr lang="en-US" dirty="0" smtClean="0"/>
              <a:t>solutions. They </a:t>
            </a:r>
            <a:r>
              <a:rPr lang="en-US" dirty="0"/>
              <a:t>provide reliable and high-performing cloud, virtualization, storage, Linux, and middleware technologies</a:t>
            </a:r>
            <a:r>
              <a:rPr lang="en-US" dirty="0" smtClean="0"/>
              <a:t>. </a:t>
            </a:r>
            <a:r>
              <a:rPr lang="en-US" dirty="0"/>
              <a:t>Red Hat also offers award-winning support, training, and consulting services.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eading</a:t>
            </a:r>
            <a:r>
              <a:rPr lang="en-US" dirty="0" smtClean="0"/>
              <a:t> </a:t>
            </a:r>
            <a:r>
              <a:rPr lang="en-US" dirty="0"/>
              <a:t>provider of </a:t>
            </a:r>
            <a:r>
              <a:rPr lang="en-US" b="1" dirty="0"/>
              <a:t>open source </a:t>
            </a:r>
            <a:r>
              <a:rPr lang="en-US" b="1" dirty="0" smtClean="0"/>
              <a:t>solutions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T</a:t>
            </a:r>
            <a:r>
              <a:rPr lang="en-US" b="1" dirty="0" smtClean="0"/>
              <a:t>ech support </a:t>
            </a:r>
            <a:r>
              <a:rPr lang="en-US" dirty="0" smtClean="0"/>
              <a:t>for their operating system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RHEL (Red Hat Enterprise  Linux ) operating  system is a compatibly standard</a:t>
            </a: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Founded in </a:t>
            </a:r>
            <a:r>
              <a:rPr lang="en-US" dirty="0" smtClean="0"/>
              <a:t>1993 and IPO was in 1999 for $14 a share.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  <p:pic>
        <p:nvPicPr>
          <p:cNvPr id="4098" name="Picture 2" descr="C:\Users\AHast_000\Desktop\asdasdas\red hat certif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94" y="4170337"/>
            <a:ext cx="1722448" cy="191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27908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2" y="3429000"/>
            <a:ext cx="8490055" cy="224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1371600"/>
            <a:ext cx="6076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b="1" dirty="0" smtClean="0"/>
              <a:t>Open Source code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 - Open source code is software in which the original   source code is made freely and available and may be redistributed and modified.</a:t>
            </a:r>
          </a:p>
          <a:p>
            <a:r>
              <a:rPr lang="en-US" dirty="0" smtClean="0"/>
              <a:t>What is </a:t>
            </a:r>
            <a:r>
              <a:rPr lang="en-US" b="1" dirty="0" smtClean="0"/>
              <a:t>Linux</a:t>
            </a:r>
            <a:r>
              <a:rPr lang="en-US" dirty="0" smtClean="0"/>
              <a:t>?</a:t>
            </a:r>
          </a:p>
          <a:p>
            <a:r>
              <a:rPr lang="en-US" dirty="0" smtClean="0"/>
              <a:t> - An </a:t>
            </a:r>
            <a:r>
              <a:rPr lang="en-US" dirty="0"/>
              <a:t>open-source operating system </a:t>
            </a:r>
            <a:r>
              <a:rPr lang="en-US" dirty="0" smtClean="0"/>
              <a:t>modeled </a:t>
            </a:r>
            <a:r>
              <a:rPr lang="en-US" dirty="0"/>
              <a:t>on UNIX.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8" y="1371600"/>
            <a:ext cx="852488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5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262" y="1101208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Linux Distributions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0" y="1446727"/>
            <a:ext cx="7350919" cy="530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06" y="1356340"/>
            <a:ext cx="7467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Red Hat </a:t>
            </a:r>
            <a:r>
              <a:rPr lang="en-US" dirty="0" smtClean="0"/>
              <a:t>has two distinct </a:t>
            </a:r>
            <a:r>
              <a:rPr lang="en-US" dirty="0" smtClean="0"/>
              <a:t>operating </a:t>
            </a:r>
            <a:r>
              <a:rPr lang="en-US" dirty="0" smtClean="0"/>
              <a:t>segments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Technologies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Linux Platforms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JBoss</a:t>
            </a:r>
            <a:r>
              <a:rPr lang="en-US" dirty="0" smtClean="0"/>
              <a:t> middleware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Virtualization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Cloud computing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Storage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Mobile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Management 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Support and Services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Support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Training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Certification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Consulting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6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9175" y="4584032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Q3 Highlights: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59</a:t>
            </a:r>
            <a:r>
              <a:rPr lang="en-US" baseline="30000" dirty="0" smtClean="0"/>
              <a:t>th</a:t>
            </a:r>
            <a:r>
              <a:rPr lang="en-US" dirty="0" smtClean="0"/>
              <a:t> consecutive quarter of revenue growth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Continued strong growth in Application development related products as well as other emerging technologies revenue.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6" name="Picture 6" descr="C:\Users\AHast_000\Desktop\asdasdas\pie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8" y="1295400"/>
            <a:ext cx="794226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 descr="C:\Users\AHast_000\Desktop\asdasdas\pi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587"/>
            <a:ext cx="3200400" cy="30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Hast_000\Desktop\asdasdas\p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283358"/>
            <a:ext cx="2752185" cy="31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4676274"/>
            <a:ext cx="8077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Q3 Highlights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Top 30 deals were all over $2M, with 26% over $5M and 1% over $10M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Strong </a:t>
            </a:r>
            <a:r>
              <a:rPr lang="en-US" dirty="0"/>
              <a:t>cross selling with 60% of top deals including an app-</a:t>
            </a:r>
            <a:r>
              <a:rPr lang="en-US" dirty="0" err="1"/>
              <a:t>dev</a:t>
            </a:r>
            <a:r>
              <a:rPr lang="en-US" dirty="0"/>
              <a:t>/emerging technology offering</a:t>
            </a:r>
          </a:p>
          <a:p>
            <a:pPr marL="1200150" lvl="2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Business Overview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1430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0012" y="1519237"/>
            <a:ext cx="74222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Avenues for growth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Growth through acquisitions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Growth through contracts and contract renewals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Cross selling Dev</a:t>
            </a:r>
            <a:r>
              <a:rPr lang="en-US" sz="2000" dirty="0" smtClean="0"/>
              <a:t>eloping operations, and emerging technologies.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Strategies for </a:t>
            </a:r>
            <a:r>
              <a:rPr lang="en-US" sz="2000" dirty="0"/>
              <a:t>growth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Modernize existing workloads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Enable and manage hybrid cloud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Deliver  next </a:t>
            </a:r>
            <a:r>
              <a:rPr lang="en-US" sz="2000" dirty="0" smtClean="0"/>
              <a:t>generation architectures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Growth through their customers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170" name="Picture 2" descr="https://i.gyazo.com/78605407b69e34dc96b6c27a345d8ca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39" y="3276601"/>
            <a:ext cx="3635461" cy="23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53340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75F09"/>
                </a:solidFill>
                <a:latin typeface="Arial" pitchFamily="34" charset="0"/>
                <a:cs typeface="Arial" pitchFamily="34" charset="0"/>
              </a:rPr>
              <a:t>Corporate Governance</a:t>
            </a:r>
            <a:endParaRPr lang="en-US" sz="2800" b="1" dirty="0">
              <a:solidFill>
                <a:srgbClr val="C75F0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5432" y="1163053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OSIG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88509"/>
            <a:ext cx="2903329" cy="77553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3400" y="6172200"/>
            <a:ext cx="8077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07848" y="1887362"/>
            <a:ext cx="67283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</a:t>
            </a:r>
            <a:r>
              <a:rPr lang="en-US" b="1" dirty="0" err="1" smtClean="0"/>
              <a:t>Excecutives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James Whitehurst </a:t>
            </a:r>
          </a:p>
          <a:p>
            <a:r>
              <a:rPr lang="en-US" dirty="0" smtClean="0"/>
              <a:t>    - </a:t>
            </a:r>
            <a:r>
              <a:rPr lang="en-US" sz="1200" dirty="0" smtClean="0"/>
              <a:t>Chief </a:t>
            </a:r>
            <a:r>
              <a:rPr lang="en-US" sz="1200" dirty="0"/>
              <a:t>Exec. Officer, </a:t>
            </a:r>
            <a:r>
              <a:rPr lang="en-US" sz="1200" dirty="0" err="1"/>
              <a:t>Pres</a:t>
            </a:r>
            <a:r>
              <a:rPr lang="en-US" sz="1200" dirty="0"/>
              <a:t> and Director</a:t>
            </a:r>
            <a:endParaRPr lang="en-US" sz="1200" dirty="0" smtClean="0"/>
          </a:p>
          <a:p>
            <a:r>
              <a:rPr lang="en-US" dirty="0" smtClean="0"/>
              <a:t>Paul Cormier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1200" dirty="0" smtClean="0"/>
              <a:t>- </a:t>
            </a:r>
            <a:r>
              <a:rPr lang="en-US" sz="1200" dirty="0"/>
              <a:t>Interim Chief Technology Officer, Exec. VP and </a:t>
            </a:r>
            <a:r>
              <a:rPr lang="en-US" sz="1200" dirty="0" err="1"/>
              <a:t>Pres</a:t>
            </a:r>
            <a:r>
              <a:rPr lang="en-US" sz="1200" dirty="0"/>
              <a:t> of Products &amp; Technologies</a:t>
            </a:r>
            <a:endParaRPr lang="en-US" sz="1200" dirty="0" smtClean="0"/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Oberoi</a:t>
            </a:r>
            <a:r>
              <a:rPr lang="en-US" dirty="0" smtClean="0"/>
              <a:t>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smtClean="0"/>
              <a:t>- </a:t>
            </a:r>
            <a:r>
              <a:rPr lang="en-US" sz="1200" dirty="0"/>
              <a:t>Exec. VP of Global Sales &amp; Services</a:t>
            </a:r>
            <a:endParaRPr lang="en-US" sz="1200" dirty="0" smtClean="0"/>
          </a:p>
          <a:p>
            <a:r>
              <a:rPr lang="en-US" dirty="0" smtClean="0"/>
              <a:t>Eric </a:t>
            </a:r>
            <a:r>
              <a:rPr lang="en-US" dirty="0" err="1" smtClean="0"/>
              <a:t>Shanfer</a:t>
            </a:r>
            <a:r>
              <a:rPr lang="en-US" dirty="0" smtClean="0"/>
              <a:t> </a:t>
            </a:r>
          </a:p>
          <a:p>
            <a:r>
              <a:rPr lang="en-US" sz="1200" dirty="0" smtClean="0"/>
              <a:t>        - Acting CFO</a:t>
            </a:r>
            <a:r>
              <a:rPr lang="en-US" sz="1200" dirty="0"/>
              <a:t>, Frank </a:t>
            </a:r>
            <a:r>
              <a:rPr lang="en-US" sz="1200" dirty="0" err="1"/>
              <a:t>Calderoni</a:t>
            </a:r>
            <a:r>
              <a:rPr lang="en-US" sz="1200" dirty="0"/>
              <a:t> is steps down to accept a CEO job at another company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5432" y="1256210"/>
            <a:ext cx="654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ine </a:t>
            </a:r>
            <a:r>
              <a:rPr lang="en-US" dirty="0"/>
              <a:t>directors on their board </a:t>
            </a:r>
            <a:r>
              <a:rPr lang="en-US" dirty="0" smtClean="0"/>
              <a:t>with </a:t>
            </a:r>
            <a:r>
              <a:rPr lang="en-US" dirty="0"/>
              <a:t>three board committees Audit, Compensation, and nominating &amp; governance.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3022" y="4384899"/>
            <a:ext cx="660201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 of Feb. 2, 2017 (accounting for the change of CFO’s)</a:t>
            </a:r>
            <a:endParaRPr lang="en-US" dirty="0" smtClean="0"/>
          </a:p>
          <a:p>
            <a:r>
              <a:rPr lang="en-US" dirty="0" smtClean="0"/>
              <a:t>ISS </a:t>
            </a:r>
            <a:r>
              <a:rPr lang="en-US" dirty="0"/>
              <a:t>Governance </a:t>
            </a:r>
            <a:r>
              <a:rPr lang="en-US" dirty="0" err="1" smtClean="0"/>
              <a:t>QuickScore</a:t>
            </a:r>
            <a:r>
              <a:rPr lang="en-US" dirty="0" smtClean="0"/>
              <a:t> is: </a:t>
            </a:r>
            <a:r>
              <a:rPr lang="en-US" dirty="0" smtClean="0"/>
              <a:t>6 </a:t>
            </a:r>
          </a:p>
          <a:p>
            <a:pPr lvl="0"/>
            <a:r>
              <a:rPr lang="en-US" dirty="0"/>
              <a:t>Audit: 2</a:t>
            </a:r>
          </a:p>
          <a:p>
            <a:pPr lvl="0"/>
            <a:r>
              <a:rPr lang="en-US" dirty="0"/>
              <a:t>Board Structure: 2</a:t>
            </a:r>
          </a:p>
          <a:p>
            <a:pPr lvl="0"/>
            <a:r>
              <a:rPr lang="en-US" dirty="0"/>
              <a:t>Compensation: 7</a:t>
            </a:r>
          </a:p>
          <a:p>
            <a:pPr lvl="0"/>
            <a:r>
              <a:rPr lang="en-US" dirty="0"/>
              <a:t>Shareholder Rights: 4</a:t>
            </a:r>
          </a:p>
        </p:txBody>
      </p:sp>
    </p:spTree>
    <p:extLst>
      <p:ext uri="{BB962C8B-B14F-4D97-AF65-F5344CB8AC3E}">
        <p14:creationId xmlns:p14="http://schemas.microsoft.com/office/powerpoint/2010/main" val="32931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faf8ab08-df85-4b45-9a25-4853a5308fc4">
      <UserInfo>
        <DisplayName/>
        <AccountId xsi:nil="true"/>
        <AccountType/>
      </UserInfo>
    </SharedWithUsers>
    <SharingHintHash xmlns="faf8ab08-df85-4b45-9a25-4853a5308fc4">1821011542</SharingHintHash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2CC525B44464FA614728C776CFA17" ma:contentTypeVersion="5" ma:contentTypeDescription="Create a new document." ma:contentTypeScope="" ma:versionID="2cff5b954241817594eff5be621abbee">
  <xsd:schema xmlns:xsd="http://www.w3.org/2001/XMLSchema" xmlns:xs="http://www.w3.org/2001/XMLSchema" xmlns:p="http://schemas.microsoft.com/office/2006/metadata/properties" xmlns:ns2="faf8ab08-df85-4b45-9a25-4853a5308fc4" xmlns:ns3="2992665c-6a9e-43ea-8d81-3e749169cff1" targetNamespace="http://schemas.microsoft.com/office/2006/metadata/properties" ma:root="true" ma:fieldsID="30be19432e397eab5c92934052675e1e" ns2:_="" ns3:_="">
    <xsd:import namespace="faf8ab08-df85-4b45-9a25-4853a5308fc4"/>
    <xsd:import namespace="2992665c-6a9e-43ea-8d81-3e749169cff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8ab08-df85-4b45-9a25-4853a5308f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92665c-6a9e-43ea-8d81-3e749169cff1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55DF15-6E1A-4FF8-9592-006FA5B7688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992665c-6a9e-43ea-8d81-3e749169cff1"/>
    <ds:schemaRef ds:uri="faf8ab08-df85-4b45-9a25-4853a5308fc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60ABFC3-2CF1-4DB3-B0EC-80553B1FE7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05A4-66F3-4FAF-806B-E7ECADA45C62}"/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1536</Words>
  <Application>Microsoft Office PowerPoint</Application>
  <PresentationFormat>On-screen Show (4:3)</PresentationFormat>
  <Paragraphs>263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Business</dc:creator>
  <cp:lastModifiedBy>AHastings756@gmail.com</cp:lastModifiedBy>
  <cp:revision>56</cp:revision>
  <dcterms:created xsi:type="dcterms:W3CDTF">2012-02-23T06:48:21Z</dcterms:created>
  <dcterms:modified xsi:type="dcterms:W3CDTF">2017-02-10T15:34:31Z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0x01010099A2CC525B44464FA614728C776CFA17</vt:lpwstr>
  </property>
</Properties>
</file>