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5" r:id="rId6"/>
    <p:sldId id="257" r:id="rId7"/>
    <p:sldId id="259" r:id="rId8"/>
    <p:sldId id="270" r:id="rId9"/>
    <p:sldId id="271" r:id="rId10"/>
    <p:sldId id="262" r:id="rId11"/>
    <p:sldId id="263" r:id="rId12"/>
    <p:sldId id="277" r:id="rId13"/>
    <p:sldId id="264" r:id="rId14"/>
    <p:sldId id="276" r:id="rId15"/>
    <p:sldId id="260" r:id="rId16"/>
    <p:sldId id="265"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642" y="-2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154298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91385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341273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174522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12920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322221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14227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404275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64692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189671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B29B1-8489-482E-91F9-7655DC6EE4E7}" type="datetimeFigureOut">
              <a:rPr lang="en-US" smtClean="0"/>
              <a:pPr/>
              <a:t>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246416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B29B1-8489-482E-91F9-7655DC6EE4E7}" type="datetimeFigureOut">
              <a:rPr lang="en-US" smtClean="0"/>
              <a:pPr/>
              <a:t>1/8/2016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2B29C-E6C0-497A-B837-FE81567BD4EC}" type="slidenum">
              <a:rPr lang="en-US" smtClean="0"/>
              <a:pPr/>
              <a:t>‹#›</a:t>
            </a:fld>
            <a:endParaRPr lang="en-US" dirty="0"/>
          </a:p>
        </p:txBody>
      </p:sp>
    </p:spTree>
    <p:extLst>
      <p:ext uri="{BB962C8B-B14F-4D97-AF65-F5344CB8AC3E}">
        <p14:creationId xmlns:p14="http://schemas.microsoft.com/office/powerpoint/2010/main" val="298418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1.tiff"/><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tiff"/><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tiff"/><Relationship Id="rId21"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21.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22.jpeg"/><Relationship Id="rId5" Type="http://schemas.openxmlformats.org/officeDocument/2006/relationships/image" Target="../media/image12.png"/><Relationship Id="rId15"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30.png"/><Relationship Id="rId4" Type="http://schemas.openxmlformats.org/officeDocument/2006/relationships/image" Target="../media/image11.png"/><Relationship Id="rId9" Type="http://schemas.openxmlformats.org/officeDocument/2006/relationships/image" Target="../media/image19.png"/><Relationship Id="rId14" Type="http://schemas.openxmlformats.org/officeDocument/2006/relationships/image" Target="../media/image25.png"/><Relationship Id="rId22"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a:reflection blurRad="6350" stA="52000" endA="300" endPos="35000" dir="5400000" sy="-100000" algn="bl" rotWithShape="0"/>
          </a:effectLst>
        </p:spPr>
        <p:txBody>
          <a:bodyPr wrap="square" rtlCol="0">
            <a:spAutoFit/>
          </a:bodyPr>
          <a:lstStyle/>
          <a:p>
            <a:r>
              <a:rPr lang="en-US" sz="2800" b="1" dirty="0" err="1" smtClean="0">
                <a:solidFill>
                  <a:srgbClr val="C75F09"/>
                </a:solidFill>
                <a:latin typeface="Arial" pitchFamily="34" charset="0"/>
                <a:cs typeface="Arial" pitchFamily="34" charset="0"/>
              </a:rPr>
              <a:t>CyberArk</a:t>
            </a:r>
            <a:r>
              <a:rPr lang="en-US" sz="2800" b="1" dirty="0" smtClean="0">
                <a:solidFill>
                  <a:srgbClr val="C75F09"/>
                </a:solidFill>
                <a:latin typeface="Arial" pitchFamily="34" charset="0"/>
                <a:cs typeface="Arial" pitchFamily="34" charset="0"/>
              </a:rPr>
              <a:t> Inc. (CYBR)</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1219200"/>
            <a:ext cx="8077200" cy="2677656"/>
          </a:xfrm>
          <a:prstGeom prst="rect">
            <a:avLst/>
          </a:prstGeom>
          <a:noFill/>
          <a:effectLst/>
        </p:spPr>
        <p:txBody>
          <a:bodyPr wrap="square" rtlCol="0">
            <a:spAutoFit/>
          </a:bodyPr>
          <a:lstStyle/>
          <a:p>
            <a:pPr algn="ctr"/>
            <a:r>
              <a:rPr lang="en-US" sz="2800" b="1" dirty="0" err="1" smtClean="0">
                <a:solidFill>
                  <a:schemeClr val="tx1">
                    <a:lumMod val="65000"/>
                    <a:lumOff val="35000"/>
                  </a:schemeClr>
                </a:solidFill>
                <a:latin typeface="Arial" pitchFamily="34" charset="0"/>
                <a:cs typeface="Arial" pitchFamily="34" charset="0"/>
              </a:rPr>
              <a:t>Arman</a:t>
            </a:r>
            <a:r>
              <a:rPr lang="en-US" sz="2800" b="1" dirty="0" smtClean="0">
                <a:solidFill>
                  <a:schemeClr val="tx1">
                    <a:lumMod val="65000"/>
                    <a:lumOff val="35000"/>
                  </a:schemeClr>
                </a:solidFill>
                <a:latin typeface="Arial" pitchFamily="34" charset="0"/>
                <a:cs typeface="Arial" pitchFamily="34" charset="0"/>
              </a:rPr>
              <a:t> Hastings</a:t>
            </a:r>
          </a:p>
          <a:p>
            <a:pPr algn="ctr"/>
            <a:r>
              <a:rPr lang="en-US" sz="2800" b="1" dirty="0" smtClean="0">
                <a:solidFill>
                  <a:schemeClr val="tx1">
                    <a:lumMod val="65000"/>
                    <a:lumOff val="35000"/>
                  </a:schemeClr>
                </a:solidFill>
                <a:latin typeface="Arial" pitchFamily="34" charset="0"/>
                <a:cs typeface="Arial" pitchFamily="34" charset="0"/>
              </a:rPr>
              <a:t>1/8/2016</a:t>
            </a:r>
          </a:p>
          <a:p>
            <a:pPr algn="ctr"/>
            <a:r>
              <a:rPr lang="en-US" sz="2800" b="1" dirty="0" smtClean="0">
                <a:solidFill>
                  <a:schemeClr val="tx1">
                    <a:lumMod val="65000"/>
                    <a:lumOff val="35000"/>
                  </a:schemeClr>
                </a:solidFill>
                <a:latin typeface="Arial" pitchFamily="34" charset="0"/>
                <a:cs typeface="Arial" pitchFamily="34" charset="0"/>
              </a:rPr>
              <a:t>Technology Sector</a:t>
            </a:r>
            <a:r>
              <a:rPr lang="en-US" sz="2800" dirty="0" smtClean="0">
                <a:solidFill>
                  <a:schemeClr val="tx1">
                    <a:lumMod val="65000"/>
                    <a:lumOff val="35000"/>
                  </a:schemeClr>
                </a:solidFill>
                <a:effectLst>
                  <a:outerShdw blurRad="38100" dist="38100" dir="2700000" algn="tl">
                    <a:srgbClr val="000000">
                      <a:alpha val="43137"/>
                    </a:srgbClr>
                  </a:outerShdw>
                </a:effectLst>
                <a:latin typeface="Arial" pitchFamily="34" charset="0"/>
                <a:cs typeface="Arial" pitchFamily="34" charset="0"/>
              </a:rPr>
              <a:t/>
            </a:r>
            <a:br>
              <a:rPr lang="en-US" sz="2800" dirty="0" smtClean="0">
                <a:solidFill>
                  <a:schemeClr val="tx1">
                    <a:lumMod val="65000"/>
                    <a:lumOff val="35000"/>
                  </a:schemeClr>
                </a:solidFill>
                <a:effectLst>
                  <a:outerShdw blurRad="38100" dist="38100" dir="2700000" algn="tl">
                    <a:srgbClr val="000000">
                      <a:alpha val="43137"/>
                    </a:srgbClr>
                  </a:outerShdw>
                </a:effectLst>
                <a:latin typeface="Arial" pitchFamily="34" charset="0"/>
                <a:cs typeface="Arial" pitchFamily="34" charset="0"/>
              </a:rPr>
            </a:br>
            <a:r>
              <a:rPr lang="en-US" sz="2800" dirty="0" smtClean="0">
                <a:solidFill>
                  <a:schemeClr val="tx1">
                    <a:lumMod val="65000"/>
                    <a:lumOff val="35000"/>
                  </a:schemeClr>
                </a:solidFill>
                <a:latin typeface="Arial" pitchFamily="34" charset="0"/>
                <a:cs typeface="Arial" pitchFamily="34" charset="0"/>
              </a:rPr>
              <a:t/>
            </a:r>
            <a:br>
              <a:rPr lang="en-US" sz="2800" dirty="0" smtClean="0">
                <a:solidFill>
                  <a:schemeClr val="tx1">
                    <a:lumMod val="65000"/>
                    <a:lumOff val="35000"/>
                  </a:schemeClr>
                </a:solidFill>
                <a:latin typeface="Arial" pitchFamily="34" charset="0"/>
                <a:cs typeface="Arial" pitchFamily="34" charset="0"/>
              </a:rPr>
            </a:br>
            <a:r>
              <a:rPr lang="en-US" sz="2800" dirty="0" smtClean="0">
                <a:solidFill>
                  <a:schemeClr val="tx1">
                    <a:lumMod val="65000"/>
                    <a:lumOff val="35000"/>
                  </a:schemeClr>
                </a:solidFill>
                <a:latin typeface="Arial" pitchFamily="34" charset="0"/>
                <a:cs typeface="Arial" pitchFamily="34" charset="0"/>
              </a:rPr>
              <a:t/>
            </a:r>
            <a:br>
              <a:rPr lang="en-US" sz="2800" dirty="0" smtClean="0">
                <a:solidFill>
                  <a:schemeClr val="tx1">
                    <a:lumMod val="65000"/>
                    <a:lumOff val="35000"/>
                  </a:schemeClr>
                </a:solidFill>
                <a:latin typeface="Arial" pitchFamily="34" charset="0"/>
                <a:cs typeface="Arial" pitchFamily="34" charset="0"/>
              </a:rPr>
            </a:br>
            <a:endParaRPr lang="en-US" sz="2800" dirty="0">
              <a:solidFill>
                <a:schemeClr val="tx1">
                  <a:lumMod val="65000"/>
                  <a:lumOff val="35000"/>
                </a:schemeClr>
              </a:solidFill>
              <a:latin typeface="Arial" pitchFamily="34" charset="0"/>
              <a:cs typeface="Arial" pitchFamily="34" charset="0"/>
            </a:endParaRPr>
          </a:p>
        </p:txBody>
      </p: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7" name="Picture 3" descr="C:\Users\AHast_000\Desktop\OSIG\DADCO winter2016\CYBR\CYBR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43188"/>
            <a:ext cx="8177212" cy="352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42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0888" y="312003"/>
            <a:ext cx="5334000" cy="830997"/>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Catalyst #</a:t>
            </a:r>
            <a:r>
              <a:rPr lang="en-US" sz="2800" b="1" dirty="0" smtClean="0">
                <a:solidFill>
                  <a:srgbClr val="C75F09"/>
                </a:solidFill>
                <a:latin typeface="Arial" pitchFamily="34" charset="0"/>
                <a:cs typeface="Arial" pitchFamily="34" charset="0"/>
              </a:rPr>
              <a:t>3</a:t>
            </a:r>
          </a:p>
          <a:p>
            <a:r>
              <a:rPr lang="en-US" sz="2000" b="1" dirty="0" smtClean="0">
                <a:solidFill>
                  <a:srgbClr val="C75F09"/>
                </a:solidFill>
                <a:latin typeface="Arial" pitchFamily="34" charset="0"/>
                <a:cs typeface="Arial" pitchFamily="34" charset="0"/>
              </a:rPr>
              <a:t>Business Model</a:t>
            </a:r>
            <a:endParaRPr lang="en-US" sz="20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2" name="Picture 4" descr="https://i.gyazo.com/5795e61145a430bacedba8b7fca3c6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517109" cy="453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75213"/>
            <a:ext cx="4387653" cy="266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289" y="1013387"/>
            <a:ext cx="5167312" cy="224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0888" y="312003"/>
            <a:ext cx="5334000" cy="830997"/>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Catalyst #</a:t>
            </a:r>
            <a:r>
              <a:rPr lang="en-US" sz="2800" b="1" dirty="0" smtClean="0">
                <a:solidFill>
                  <a:srgbClr val="C75F09"/>
                </a:solidFill>
                <a:latin typeface="Arial" pitchFamily="34" charset="0"/>
                <a:cs typeface="Arial" pitchFamily="34" charset="0"/>
              </a:rPr>
              <a:t>3</a:t>
            </a:r>
          </a:p>
          <a:p>
            <a:r>
              <a:rPr lang="en-US" sz="2000" b="1" dirty="0" smtClean="0">
                <a:solidFill>
                  <a:srgbClr val="C75F09"/>
                </a:solidFill>
                <a:latin typeface="Arial" pitchFamily="34" charset="0"/>
                <a:cs typeface="Arial" pitchFamily="34" charset="0"/>
              </a:rPr>
              <a:t>Business Model</a:t>
            </a:r>
            <a:endParaRPr lang="en-US" sz="20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4"/>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4" y="1143000"/>
            <a:ext cx="3352799" cy="106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7050" y="3253813"/>
            <a:ext cx="5299966" cy="148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24" y="2057400"/>
            <a:ext cx="3475212" cy="144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9768" y="5060024"/>
            <a:ext cx="282423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5591175"/>
            <a:ext cx="3380123" cy="1289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9053" y="4398216"/>
            <a:ext cx="2151133" cy="3199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324" y="2991987"/>
            <a:ext cx="1199293" cy="174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172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Current </a:t>
            </a:r>
            <a:r>
              <a:rPr lang="en-US" sz="2800" b="1" dirty="0" smtClean="0">
                <a:solidFill>
                  <a:srgbClr val="C75F09"/>
                </a:solidFill>
                <a:latin typeface="Arial" pitchFamily="34" charset="0"/>
                <a:cs typeface="Arial" pitchFamily="34" charset="0"/>
              </a:rPr>
              <a:t>Events</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sp>
        <p:nvSpPr>
          <p:cNvPr id="3" name="Rectangle 2"/>
          <p:cNvSpPr/>
          <p:nvPr/>
        </p:nvSpPr>
        <p:spPr>
          <a:xfrm>
            <a:off x="801356" y="1752600"/>
            <a:ext cx="7467600" cy="3477875"/>
          </a:xfrm>
          <a:prstGeom prst="rect">
            <a:avLst/>
          </a:prstGeom>
        </p:spPr>
        <p:txBody>
          <a:bodyPr wrap="square">
            <a:spAutoFit/>
          </a:bodyPr>
          <a:lstStyle/>
          <a:p>
            <a:r>
              <a:rPr lang="en-US" sz="2000" dirty="0" smtClean="0"/>
              <a:t>12/22/15</a:t>
            </a:r>
            <a:r>
              <a:rPr lang="en-US" sz="2000" dirty="0"/>
              <a:t>: </a:t>
            </a:r>
            <a:r>
              <a:rPr lang="en-US" sz="2000" dirty="0" smtClean="0"/>
              <a:t> Report</a:t>
            </a:r>
            <a:r>
              <a:rPr lang="en-US" sz="2000" dirty="0"/>
              <a:t>: </a:t>
            </a:r>
            <a:r>
              <a:rPr lang="en-US" sz="2000" dirty="0" err="1"/>
              <a:t>CyberArk</a:t>
            </a:r>
            <a:r>
              <a:rPr lang="en-US" sz="2000" dirty="0"/>
              <a:t> Named the Privilege Management Leader by </a:t>
            </a:r>
            <a:r>
              <a:rPr lang="en-US" sz="2000" dirty="0" err="1" smtClean="0"/>
              <a:t>KuppingerCole</a:t>
            </a:r>
            <a:endParaRPr lang="en-US" sz="2000" dirty="0" smtClean="0"/>
          </a:p>
          <a:p>
            <a:endParaRPr lang="en-US" sz="2000" dirty="0"/>
          </a:p>
          <a:p>
            <a:r>
              <a:rPr lang="en-US" sz="2000" dirty="0" smtClean="0"/>
              <a:t>12/16/15:  </a:t>
            </a:r>
            <a:r>
              <a:rPr lang="en-US" sz="2000" dirty="0" err="1"/>
              <a:t>CyberArk</a:t>
            </a:r>
            <a:r>
              <a:rPr lang="en-US" sz="2000" dirty="0"/>
              <a:t> Wins 2015 Government Security News Homeland Security </a:t>
            </a:r>
            <a:r>
              <a:rPr lang="en-US" sz="2000" dirty="0" smtClean="0"/>
              <a:t>Awards</a:t>
            </a:r>
          </a:p>
          <a:p>
            <a:endParaRPr lang="en-US" sz="2000" dirty="0"/>
          </a:p>
          <a:p>
            <a:r>
              <a:rPr lang="en-US" sz="2000" dirty="0" smtClean="0"/>
              <a:t>12/9/15</a:t>
            </a:r>
            <a:r>
              <a:rPr lang="en-US" sz="2000" dirty="0"/>
              <a:t>: </a:t>
            </a:r>
            <a:r>
              <a:rPr lang="en-US" sz="2000" dirty="0" smtClean="0"/>
              <a:t> </a:t>
            </a:r>
            <a:r>
              <a:rPr lang="en-US" sz="2000" dirty="0" err="1" smtClean="0"/>
              <a:t>CyberArk</a:t>
            </a:r>
            <a:r>
              <a:rPr lang="en-US" sz="2000" dirty="0" smtClean="0"/>
              <a:t> </a:t>
            </a:r>
            <a:r>
              <a:rPr lang="en-US" sz="2000" dirty="0"/>
              <a:t>Survey Finds Executives Overly Reliant on Compliance Metrics to Measure Security Program </a:t>
            </a:r>
            <a:r>
              <a:rPr lang="en-US" sz="2000" dirty="0" smtClean="0"/>
              <a:t>Effectiveness</a:t>
            </a:r>
          </a:p>
          <a:p>
            <a:endParaRPr lang="en-US" sz="2000" dirty="0"/>
          </a:p>
          <a:p>
            <a:r>
              <a:rPr lang="en-US" sz="2000" dirty="0" smtClean="0"/>
              <a:t>12/7/15</a:t>
            </a:r>
            <a:r>
              <a:rPr lang="en-US" sz="2000" dirty="0"/>
              <a:t>:  </a:t>
            </a:r>
            <a:r>
              <a:rPr lang="en-US" sz="2000" dirty="0" err="1"/>
              <a:t>CyberArk</a:t>
            </a:r>
            <a:r>
              <a:rPr lang="en-US" sz="2000" dirty="0"/>
              <a:t> to Discuss Extending Privileged Account Security to the Endpoint at Gartner Identity &amp; Access Management Summit</a:t>
            </a:r>
            <a:endParaRPr lang="en-US" sz="2000" dirty="0"/>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954107"/>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Valuation</a:t>
            </a:r>
          </a:p>
          <a:p>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2276475"/>
            <a:ext cx="56292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Recommendation</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447800"/>
            <a:ext cx="7848600" cy="5663089"/>
          </a:xfrm>
          <a:prstGeom prst="rect">
            <a:avLst/>
          </a:prstGeom>
          <a:noFill/>
        </p:spPr>
        <p:txBody>
          <a:bodyPr wrap="square" rtlCol="0">
            <a:spAutoFit/>
          </a:bodyPr>
          <a:lstStyle/>
          <a:p>
            <a:pPr algn="ctr"/>
            <a:r>
              <a:rPr lang="en-US" sz="3600" dirty="0" smtClean="0"/>
              <a:t>BUY</a:t>
            </a:r>
          </a:p>
          <a:p>
            <a:endParaRPr lang="en-US" sz="2800" dirty="0"/>
          </a:p>
          <a:p>
            <a:r>
              <a:rPr lang="en-US" sz="2800" dirty="0" smtClean="0"/>
              <a:t>I do understand the historical financial data and the general access of CYBR’s financial data is limited, and that </a:t>
            </a:r>
            <a:r>
              <a:rPr lang="en-US" sz="2800" dirty="0" err="1" smtClean="0"/>
              <a:t>CyberArk</a:t>
            </a:r>
            <a:r>
              <a:rPr lang="en-US" sz="2800" dirty="0" smtClean="0"/>
              <a:t> is still a very young company.</a:t>
            </a:r>
          </a:p>
          <a:p>
            <a:endParaRPr lang="en-US" sz="2800" dirty="0"/>
          </a:p>
          <a:p>
            <a:r>
              <a:rPr lang="en-US" sz="2800" dirty="0" smtClean="0"/>
              <a:t>However I do still recommend a Buy because of the necessity of  Cyber security, and the  fact that they have established a fantastic reputation not only from their methods but their customers.</a:t>
            </a:r>
          </a:p>
          <a:p>
            <a:endParaRPr lang="en-US" sz="2800" dirty="0"/>
          </a:p>
          <a:p>
            <a:endParaRPr lang="en-US" sz="2800" dirty="0" smtClean="0"/>
          </a:p>
          <a:p>
            <a:endParaRPr lang="en-US" dirty="0" smtClean="0"/>
          </a:p>
        </p:txBody>
      </p: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3334435"/>
            <a:ext cx="5334000" cy="646331"/>
          </a:xfrm>
          <a:prstGeom prst="rect">
            <a:avLst/>
          </a:prstGeom>
          <a:noFill/>
          <a:effectLst/>
        </p:spPr>
        <p:txBody>
          <a:bodyPr wrap="square" rtlCol="0">
            <a:spAutoFit/>
          </a:bodyPr>
          <a:lstStyle/>
          <a:p>
            <a:pPr algn="ctr"/>
            <a:r>
              <a:rPr lang="en-US" sz="3600" b="1" dirty="0" smtClean="0">
                <a:solidFill>
                  <a:srgbClr val="C75F09"/>
                </a:solidFill>
                <a:latin typeface="Arial" pitchFamily="34" charset="0"/>
                <a:cs typeface="Arial" pitchFamily="34" charset="0"/>
              </a:rPr>
              <a:t>Questions?</a:t>
            </a: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1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2237" y="2265326"/>
            <a:ext cx="2085614" cy="280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288509"/>
            <a:ext cx="5334000" cy="523220"/>
          </a:xfrm>
          <a:prstGeom prst="rect">
            <a:avLst/>
          </a:prstGeom>
          <a:noFill/>
          <a:effectLst>
            <a:reflection blurRad="6350" stA="52000" endA="300" endPos="35000" dir="5400000" sy="-100000" algn="bl" rotWithShape="0"/>
          </a:effectLst>
        </p:spPr>
        <p:txBody>
          <a:bodyPr wrap="square" rtlCol="0">
            <a:spAutoFit/>
          </a:bodyPr>
          <a:lstStyle/>
          <a:p>
            <a:r>
              <a:rPr lang="en-US" sz="2800" b="1" dirty="0" smtClean="0">
                <a:solidFill>
                  <a:srgbClr val="C75F09"/>
                </a:solidFill>
                <a:latin typeface="Arial" pitchFamily="34" charset="0"/>
                <a:cs typeface="Arial" pitchFamily="34" charset="0"/>
              </a:rPr>
              <a:t>What Can be Hacked?</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1219200"/>
            <a:ext cx="8077200" cy="2246769"/>
          </a:xfrm>
          <a:prstGeom prst="rect">
            <a:avLst/>
          </a:prstGeom>
          <a:noFill/>
          <a:effectLst/>
        </p:spPr>
        <p:txBody>
          <a:bodyPr wrap="square" rtlCol="0">
            <a:spAutoFit/>
          </a:bodyPr>
          <a:lstStyle/>
          <a:p>
            <a:pPr algn="ctr"/>
            <a:r>
              <a:rPr lang="en-US" sz="2800" dirty="0" smtClean="0">
                <a:solidFill>
                  <a:schemeClr val="tx1">
                    <a:lumMod val="65000"/>
                    <a:lumOff val="35000"/>
                  </a:schemeClr>
                </a:solidFill>
                <a:effectLst>
                  <a:outerShdw blurRad="38100" dist="38100" dir="2700000" algn="tl">
                    <a:srgbClr val="000000">
                      <a:alpha val="43137"/>
                    </a:srgbClr>
                  </a:outerShdw>
                </a:effectLst>
                <a:latin typeface="Arial" pitchFamily="34" charset="0"/>
                <a:cs typeface="Arial" pitchFamily="34" charset="0"/>
              </a:rPr>
              <a:t>Areas where a company or entity is Venerable for Attack </a:t>
            </a:r>
            <a:br>
              <a:rPr lang="en-US" sz="2800" dirty="0" smtClean="0">
                <a:solidFill>
                  <a:schemeClr val="tx1">
                    <a:lumMod val="65000"/>
                    <a:lumOff val="35000"/>
                  </a:schemeClr>
                </a:solidFill>
                <a:effectLst>
                  <a:outerShdw blurRad="38100" dist="38100" dir="2700000" algn="tl">
                    <a:srgbClr val="000000">
                      <a:alpha val="43137"/>
                    </a:srgbClr>
                  </a:outerShdw>
                </a:effectLst>
                <a:latin typeface="Arial" pitchFamily="34" charset="0"/>
                <a:cs typeface="Arial" pitchFamily="34" charset="0"/>
              </a:rPr>
            </a:br>
            <a:r>
              <a:rPr lang="en-US" sz="2800" dirty="0" smtClean="0">
                <a:solidFill>
                  <a:schemeClr val="tx1">
                    <a:lumMod val="65000"/>
                    <a:lumOff val="35000"/>
                  </a:schemeClr>
                </a:solidFill>
                <a:latin typeface="Arial" pitchFamily="34" charset="0"/>
                <a:cs typeface="Arial" pitchFamily="34" charset="0"/>
              </a:rPr>
              <a:t/>
            </a:r>
            <a:br>
              <a:rPr lang="en-US" sz="2800" dirty="0" smtClean="0">
                <a:solidFill>
                  <a:schemeClr val="tx1">
                    <a:lumMod val="65000"/>
                    <a:lumOff val="35000"/>
                  </a:schemeClr>
                </a:solidFill>
                <a:latin typeface="Arial" pitchFamily="34" charset="0"/>
                <a:cs typeface="Arial" pitchFamily="34" charset="0"/>
              </a:rPr>
            </a:br>
            <a:r>
              <a:rPr lang="en-US" sz="2800" dirty="0" smtClean="0">
                <a:solidFill>
                  <a:schemeClr val="tx1">
                    <a:lumMod val="65000"/>
                    <a:lumOff val="35000"/>
                  </a:schemeClr>
                </a:solidFill>
                <a:latin typeface="Arial" pitchFamily="34" charset="0"/>
                <a:cs typeface="Arial" pitchFamily="34" charset="0"/>
              </a:rPr>
              <a:t/>
            </a:r>
            <a:br>
              <a:rPr lang="en-US" sz="2800" dirty="0" smtClean="0">
                <a:solidFill>
                  <a:schemeClr val="tx1">
                    <a:lumMod val="65000"/>
                    <a:lumOff val="35000"/>
                  </a:schemeClr>
                </a:solidFill>
                <a:latin typeface="Arial" pitchFamily="34" charset="0"/>
                <a:cs typeface="Arial" pitchFamily="34" charset="0"/>
              </a:rPr>
            </a:br>
            <a:endParaRPr lang="en-US" sz="2800" dirty="0">
              <a:solidFill>
                <a:schemeClr val="tx1">
                  <a:lumMod val="65000"/>
                  <a:lumOff val="35000"/>
                </a:schemeClr>
              </a:solidFill>
              <a:latin typeface="Arial" pitchFamily="34" charset="0"/>
              <a:cs typeface="Arial" pitchFamily="34" charset="0"/>
            </a:endParaRPr>
          </a:p>
        </p:txBody>
      </p:sp>
      <p:pic>
        <p:nvPicPr>
          <p:cNvPr id="13" name="Picture 12" descr="OSIG.tiff"/>
          <p:cNvPicPr>
            <a:picLocks noChangeAspect="1"/>
          </p:cNvPicPr>
          <p:nvPr/>
        </p:nvPicPr>
        <p:blipFill>
          <a:blip r:embed="rId3"/>
          <a:stretch>
            <a:fillRect/>
          </a:stretch>
        </p:blipFill>
        <p:spPr>
          <a:xfrm>
            <a:off x="5867400" y="288509"/>
            <a:ext cx="2903329" cy="775532"/>
          </a:xfrm>
          <a:prstGeom prst="rect">
            <a:avLst/>
          </a:prstGeom>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615" y="2033384"/>
            <a:ext cx="26289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685800" y="6220793"/>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1" y="4620593"/>
            <a:ext cx="300812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143000" y="1738559"/>
            <a:ext cx="1120820" cy="369332"/>
          </a:xfrm>
          <a:prstGeom prst="rect">
            <a:avLst/>
          </a:prstGeom>
        </p:spPr>
        <p:txBody>
          <a:bodyPr wrap="none">
            <a:spAutoFit/>
          </a:bodyPr>
          <a:lstStyle/>
          <a:p>
            <a:r>
              <a:rPr lang="en-US" b="1" u="sng" dirty="0" smtClean="0">
                <a:solidFill>
                  <a:schemeClr val="tx1">
                    <a:lumMod val="95000"/>
                    <a:lumOff val="5000"/>
                  </a:schemeClr>
                </a:solidFill>
                <a:latin typeface="Arial" pitchFamily="34" charset="0"/>
                <a:cs typeface="Arial" pitchFamily="34" charset="0"/>
              </a:rPr>
              <a:t>Physica</a:t>
            </a:r>
            <a:r>
              <a:rPr lang="en-US" b="1" u="sng" dirty="0">
                <a:solidFill>
                  <a:schemeClr val="tx1">
                    <a:lumMod val="95000"/>
                    <a:lumOff val="5000"/>
                  </a:schemeClr>
                </a:solidFill>
                <a:latin typeface="Arial" pitchFamily="34" charset="0"/>
                <a:cs typeface="Arial" pitchFamily="34" charset="0"/>
              </a:rPr>
              <a:t>l</a:t>
            </a:r>
            <a:endParaRPr lang="en-US" b="1" u="sng" dirty="0">
              <a:solidFill>
                <a:schemeClr val="tx1">
                  <a:lumMod val="95000"/>
                  <a:lumOff val="5000"/>
                </a:schemeClr>
              </a:solidFill>
            </a:endParaRPr>
          </a:p>
        </p:txBody>
      </p:sp>
      <p:sp>
        <p:nvSpPr>
          <p:cNvPr id="15" name="Rectangle 14"/>
          <p:cNvSpPr/>
          <p:nvPr/>
        </p:nvSpPr>
        <p:spPr>
          <a:xfrm>
            <a:off x="4139830" y="2051352"/>
            <a:ext cx="864339" cy="369332"/>
          </a:xfrm>
          <a:prstGeom prst="rect">
            <a:avLst/>
          </a:prstGeom>
        </p:spPr>
        <p:txBody>
          <a:bodyPr wrap="none">
            <a:spAutoFit/>
          </a:bodyPr>
          <a:lstStyle/>
          <a:p>
            <a:r>
              <a:rPr lang="en-US" b="1" u="sng" dirty="0" smtClean="0">
                <a:solidFill>
                  <a:schemeClr val="tx1">
                    <a:lumMod val="95000"/>
                    <a:lumOff val="5000"/>
                  </a:schemeClr>
                </a:solidFill>
                <a:latin typeface="Arial" pitchFamily="34" charset="0"/>
                <a:cs typeface="Arial" pitchFamily="34" charset="0"/>
              </a:rPr>
              <a:t>Social</a:t>
            </a:r>
            <a:endParaRPr lang="en-US" b="1" u="sng" dirty="0">
              <a:solidFill>
                <a:schemeClr val="tx1">
                  <a:lumMod val="95000"/>
                  <a:lumOff val="5000"/>
                </a:schemeClr>
              </a:solidFill>
            </a:endParaRPr>
          </a:p>
        </p:txBody>
      </p:sp>
      <p:sp>
        <p:nvSpPr>
          <p:cNvPr id="16" name="Rectangle 15"/>
          <p:cNvSpPr/>
          <p:nvPr/>
        </p:nvSpPr>
        <p:spPr>
          <a:xfrm>
            <a:off x="6630261" y="1739219"/>
            <a:ext cx="838691" cy="369332"/>
          </a:xfrm>
          <a:prstGeom prst="rect">
            <a:avLst/>
          </a:prstGeom>
        </p:spPr>
        <p:txBody>
          <a:bodyPr wrap="none">
            <a:spAutoFit/>
          </a:bodyPr>
          <a:lstStyle/>
          <a:p>
            <a:r>
              <a:rPr lang="en-US" b="1" u="sng" dirty="0" smtClean="0">
                <a:solidFill>
                  <a:schemeClr val="tx1">
                    <a:lumMod val="95000"/>
                    <a:lumOff val="5000"/>
                  </a:schemeClr>
                </a:solidFill>
                <a:latin typeface="Arial" pitchFamily="34" charset="0"/>
                <a:cs typeface="Arial" pitchFamily="34" charset="0"/>
              </a:rPr>
              <a:t>Cyber</a:t>
            </a:r>
            <a:endParaRPr lang="en-US" b="1" u="sng" dirty="0">
              <a:solidFill>
                <a:schemeClr val="tx1">
                  <a:lumMod val="95000"/>
                  <a:lumOff val="5000"/>
                </a:schemeClr>
              </a:solidFill>
            </a:endParaRPr>
          </a:p>
        </p:txBody>
      </p:sp>
      <p:pic>
        <p:nvPicPr>
          <p:cNvPr id="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143" y="2944193"/>
            <a:ext cx="2983844" cy="186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Image result for Catch me if you can for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Catch me if you can for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149" y="4932446"/>
            <a:ext cx="2131702" cy="133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1930" y="2236018"/>
            <a:ext cx="3234267"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4424" y="4055293"/>
            <a:ext cx="2989277" cy="237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373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Business Overview</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3400" y="1371600"/>
            <a:ext cx="7924800" cy="4801314"/>
          </a:xfrm>
          <a:prstGeom prst="rect">
            <a:avLst/>
          </a:prstGeom>
          <a:noFill/>
        </p:spPr>
        <p:txBody>
          <a:bodyPr wrap="square" rtlCol="0">
            <a:spAutoFit/>
          </a:bodyPr>
          <a:lstStyle/>
          <a:p>
            <a:r>
              <a:rPr lang="en-US" dirty="0" smtClean="0"/>
              <a:t>Their business model doesn’t depend on  hacking happening to be useful.</a:t>
            </a:r>
          </a:p>
          <a:p>
            <a:endParaRPr lang="en-US" dirty="0" smtClean="0"/>
          </a:p>
          <a:p>
            <a:r>
              <a:rPr lang="en-US" dirty="0" smtClean="0"/>
              <a:t>Customer Experience is the same whether they are Amazon or a small bank</a:t>
            </a:r>
          </a:p>
          <a:p>
            <a:endParaRPr lang="en-US" dirty="0"/>
          </a:p>
          <a:p>
            <a:r>
              <a:rPr lang="en-US" dirty="0" smtClean="0"/>
              <a:t>Proactive security</a:t>
            </a:r>
            <a:endParaRPr lang="en-US" dirty="0"/>
          </a:p>
          <a:p>
            <a:endParaRPr lang="en-US" dirty="0"/>
          </a:p>
          <a:p>
            <a:r>
              <a:rPr lang="en-US" dirty="0" smtClean="0"/>
              <a:t>Focused on working from the inside out.</a:t>
            </a:r>
          </a:p>
          <a:p>
            <a:pPr marL="285750" indent="-285750">
              <a:buFont typeface="Arial" pitchFamily="34" charset="0"/>
              <a:buChar char="•"/>
            </a:pPr>
            <a:r>
              <a:rPr lang="en-US" dirty="0"/>
              <a:t> </a:t>
            </a:r>
            <a:r>
              <a:rPr lang="en-US" dirty="0" smtClean="0"/>
              <a:t>Because it is focused on protecting the users on the inside their products act as an extra layer, complementing the products at other popular Cyber security companies such as, Palo Alto, </a:t>
            </a:r>
            <a:r>
              <a:rPr lang="en-US" dirty="0" err="1" smtClean="0"/>
              <a:t>FireEye</a:t>
            </a:r>
            <a:r>
              <a:rPr lang="en-US" dirty="0" smtClean="0"/>
              <a:t> and Cisco</a:t>
            </a:r>
          </a:p>
          <a:p>
            <a:endParaRPr lang="en-US" dirty="0"/>
          </a:p>
          <a:p>
            <a:r>
              <a:rPr lang="en-US" dirty="0" smtClean="0"/>
              <a:t>Focused on improving the security of privileged accounts within company</a:t>
            </a:r>
          </a:p>
          <a:p>
            <a:pPr marL="285750" indent="-285750">
              <a:buFont typeface="Arial" pitchFamily="34" charset="0"/>
              <a:buChar char="•"/>
            </a:pPr>
            <a:r>
              <a:rPr lang="en-US" dirty="0" smtClean="0"/>
              <a:t>Privileged accounts have administrative controls built into every piece of the IT infrastructure.</a:t>
            </a:r>
          </a:p>
          <a:p>
            <a:pPr marL="285750" indent="-285750">
              <a:buFont typeface="Arial" pitchFamily="34" charset="0"/>
              <a:buChar char="•"/>
            </a:pPr>
            <a:r>
              <a:rPr lang="en-US" dirty="0" smtClean="0"/>
              <a:t>In the hands of an attacker they have full control over everything</a:t>
            </a:r>
          </a:p>
          <a:p>
            <a:pPr marL="742950" lvl="1" indent="-285750">
              <a:buFont typeface="Arial" pitchFamily="34" charset="0"/>
              <a:buChar char="•"/>
            </a:pPr>
            <a:r>
              <a:rPr lang="en-US" dirty="0" smtClean="0"/>
              <a:t>This is exactly what happened when Sony was hacked</a:t>
            </a:r>
          </a:p>
          <a:p>
            <a:pPr lvl="1"/>
            <a:endParaRPr lang="en-US" dirty="0" smtClean="0"/>
          </a:p>
        </p:txBody>
      </p:sp>
    </p:spTree>
    <p:extLst>
      <p:ext uri="{BB962C8B-B14F-4D97-AF65-F5344CB8AC3E}">
        <p14:creationId xmlns:p14="http://schemas.microsoft.com/office/powerpoint/2010/main" val="3509244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Competitive Positioning</a:t>
            </a:r>
            <a:endParaRPr lang="en-US" sz="2800" b="1" dirty="0">
              <a:solidFill>
                <a:srgbClr val="C75F09"/>
              </a:solidFill>
              <a:latin typeface="Arial" pitchFamily="34" charset="0"/>
              <a:cs typeface="Arial" pitchFamily="34" charset="0"/>
            </a:endParaRPr>
          </a:p>
        </p:txBody>
      </p: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852338"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Corporate Governance</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198" y="1447800"/>
            <a:ext cx="8229600" cy="584775"/>
          </a:xfrm>
          <a:prstGeom prst="rect">
            <a:avLst/>
          </a:prstGeom>
          <a:noFill/>
        </p:spPr>
        <p:txBody>
          <a:bodyPr wrap="square" rtlCol="0">
            <a:spAutoFit/>
          </a:bodyPr>
          <a:lstStyle/>
          <a:p>
            <a:pPr algn="ctr"/>
            <a:r>
              <a:rPr lang="en-US" sz="3200" b="1" dirty="0" smtClean="0"/>
              <a:t>Full </a:t>
            </a:r>
            <a:r>
              <a:rPr lang="en-US" sz="3200" b="1" dirty="0"/>
              <a:t>M</a:t>
            </a:r>
            <a:r>
              <a:rPr lang="en-US" sz="3200" b="1" dirty="0" smtClean="0"/>
              <a:t>anagement Team</a:t>
            </a:r>
            <a:endParaRPr lang="en-US" sz="32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587" y="2476797"/>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7038"/>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797" y="4343399"/>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343400"/>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469009"/>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3775" y="4322878"/>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9195" y="4312830"/>
            <a:ext cx="12382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332200"/>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6957" y="2464669"/>
            <a:ext cx="12382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43775" y="2447921"/>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57198" y="3377981"/>
            <a:ext cx="1419225" cy="738664"/>
          </a:xfrm>
          <a:prstGeom prst="rect">
            <a:avLst/>
          </a:prstGeom>
        </p:spPr>
        <p:txBody>
          <a:bodyPr wrap="square">
            <a:spAutoFit/>
          </a:bodyPr>
          <a:lstStyle/>
          <a:p>
            <a:pPr algn="ctr"/>
            <a:r>
              <a:rPr lang="en-US" sz="1400" b="1" dirty="0" err="1"/>
              <a:t>Udi</a:t>
            </a:r>
            <a:r>
              <a:rPr lang="en-US" sz="1400" b="1" dirty="0"/>
              <a:t> </a:t>
            </a:r>
            <a:r>
              <a:rPr lang="en-US" sz="1400" b="1" dirty="0" err="1"/>
              <a:t>Mokady</a:t>
            </a:r>
            <a:r>
              <a:rPr lang="en-US" sz="1400" dirty="0"/>
              <a:t/>
            </a:r>
            <a:br>
              <a:rPr lang="en-US" sz="1400" dirty="0"/>
            </a:br>
            <a:r>
              <a:rPr lang="en-US" sz="1400" i="1" dirty="0"/>
              <a:t>Founder, President &amp; CEO</a:t>
            </a:r>
            <a:endParaRPr lang="en-US" sz="1400" dirty="0"/>
          </a:p>
        </p:txBody>
      </p:sp>
      <p:sp>
        <p:nvSpPr>
          <p:cNvPr id="15" name="Rectangle 14"/>
          <p:cNvSpPr/>
          <p:nvPr/>
        </p:nvSpPr>
        <p:spPr>
          <a:xfrm>
            <a:off x="2214824" y="3377981"/>
            <a:ext cx="1266825" cy="954107"/>
          </a:xfrm>
          <a:prstGeom prst="rect">
            <a:avLst/>
          </a:prstGeom>
        </p:spPr>
        <p:txBody>
          <a:bodyPr wrap="square">
            <a:spAutoFit/>
          </a:bodyPr>
          <a:lstStyle/>
          <a:p>
            <a:pPr algn="ctr"/>
            <a:r>
              <a:rPr lang="en-US" sz="1400" b="1" dirty="0"/>
              <a:t>Chen </a:t>
            </a:r>
            <a:r>
              <a:rPr lang="en-US" sz="1400" b="1" dirty="0" err="1"/>
              <a:t>Bitan</a:t>
            </a:r>
            <a:r>
              <a:rPr lang="en-US" sz="1400" dirty="0"/>
              <a:t/>
            </a:r>
            <a:br>
              <a:rPr lang="en-US" sz="1400" dirty="0"/>
            </a:br>
            <a:r>
              <a:rPr lang="en-US" sz="1400" i="1" dirty="0"/>
              <a:t>General Manager, EMEA &amp; APAC</a:t>
            </a:r>
            <a:endParaRPr lang="en-US" sz="1400" dirty="0"/>
          </a:p>
        </p:txBody>
      </p:sp>
      <p:sp>
        <p:nvSpPr>
          <p:cNvPr id="17" name="Rectangle 16"/>
          <p:cNvSpPr/>
          <p:nvPr/>
        </p:nvSpPr>
        <p:spPr>
          <a:xfrm>
            <a:off x="2270824" y="3428996"/>
            <a:ext cx="4572000" cy="523220"/>
          </a:xfrm>
          <a:prstGeom prst="rect">
            <a:avLst/>
          </a:prstGeom>
        </p:spPr>
        <p:txBody>
          <a:bodyPr>
            <a:spAutoFit/>
          </a:bodyPr>
          <a:lstStyle/>
          <a:p>
            <a:pPr algn="ctr"/>
            <a:r>
              <a:rPr lang="en-US" sz="1400" b="1" dirty="0" smtClean="0"/>
              <a:t>Josh </a:t>
            </a:r>
            <a:r>
              <a:rPr lang="en-US" sz="1400" b="1" dirty="0"/>
              <a:t>Siegel</a:t>
            </a:r>
            <a:r>
              <a:rPr lang="en-US" sz="1400" dirty="0"/>
              <a:t/>
            </a:r>
            <a:br>
              <a:rPr lang="en-US" sz="1400" dirty="0"/>
            </a:br>
            <a:r>
              <a:rPr lang="en-US" sz="1400" i="1" dirty="0"/>
              <a:t>Chief Financial Officer</a:t>
            </a:r>
            <a:endParaRPr lang="en-US" sz="1400" dirty="0"/>
          </a:p>
        </p:txBody>
      </p:sp>
      <p:sp>
        <p:nvSpPr>
          <p:cNvPr id="20" name="Rectangle 19"/>
          <p:cNvSpPr/>
          <p:nvPr/>
        </p:nvSpPr>
        <p:spPr>
          <a:xfrm>
            <a:off x="5595911" y="3430235"/>
            <a:ext cx="1444817" cy="738664"/>
          </a:xfrm>
          <a:prstGeom prst="rect">
            <a:avLst/>
          </a:prstGeom>
        </p:spPr>
        <p:txBody>
          <a:bodyPr wrap="square">
            <a:spAutoFit/>
          </a:bodyPr>
          <a:lstStyle/>
          <a:p>
            <a:pPr algn="ctr"/>
            <a:r>
              <a:rPr lang="en-US" sz="1400" b="1" dirty="0"/>
              <a:t>Ron </a:t>
            </a:r>
            <a:r>
              <a:rPr lang="en-US" sz="1400" b="1" dirty="0" err="1"/>
              <a:t>Zoran</a:t>
            </a:r>
            <a:r>
              <a:rPr lang="en-US" sz="1400" dirty="0"/>
              <a:t/>
            </a:r>
            <a:br>
              <a:rPr lang="en-US" sz="1400" dirty="0"/>
            </a:br>
            <a:r>
              <a:rPr lang="en-US" sz="1400" i="1" dirty="0"/>
              <a:t>Vice President Sales, Americas</a:t>
            </a:r>
            <a:endParaRPr lang="en-US" sz="1400" dirty="0"/>
          </a:p>
        </p:txBody>
      </p:sp>
      <p:sp>
        <p:nvSpPr>
          <p:cNvPr id="22" name="Rectangle 21"/>
          <p:cNvSpPr/>
          <p:nvPr/>
        </p:nvSpPr>
        <p:spPr>
          <a:xfrm>
            <a:off x="7303293" y="3467196"/>
            <a:ext cx="1347787" cy="738664"/>
          </a:xfrm>
          <a:prstGeom prst="rect">
            <a:avLst/>
          </a:prstGeom>
        </p:spPr>
        <p:txBody>
          <a:bodyPr wrap="square">
            <a:spAutoFit/>
          </a:bodyPr>
          <a:lstStyle/>
          <a:p>
            <a:pPr algn="ctr"/>
            <a:r>
              <a:rPr lang="en-US" sz="1400" b="1" dirty="0"/>
              <a:t>Nick </a:t>
            </a:r>
            <a:r>
              <a:rPr lang="en-US" sz="1400" b="1" dirty="0" err="1"/>
              <a:t>Baglin</a:t>
            </a:r>
            <a:r>
              <a:rPr lang="en-US" sz="1400" dirty="0"/>
              <a:t/>
            </a:r>
            <a:br>
              <a:rPr lang="en-US" sz="1400" dirty="0"/>
            </a:br>
            <a:r>
              <a:rPr lang="en-US" sz="1400" i="1" dirty="0"/>
              <a:t>Vice President Sales, EMEA</a:t>
            </a:r>
            <a:endParaRPr lang="en-US" sz="1400" dirty="0"/>
          </a:p>
        </p:txBody>
      </p:sp>
      <p:sp>
        <p:nvSpPr>
          <p:cNvPr id="23" name="Rectangle 22"/>
          <p:cNvSpPr/>
          <p:nvPr/>
        </p:nvSpPr>
        <p:spPr>
          <a:xfrm>
            <a:off x="342897" y="5238190"/>
            <a:ext cx="1647825" cy="954107"/>
          </a:xfrm>
          <a:prstGeom prst="rect">
            <a:avLst/>
          </a:prstGeom>
        </p:spPr>
        <p:txBody>
          <a:bodyPr wrap="square">
            <a:spAutoFit/>
          </a:bodyPr>
          <a:lstStyle/>
          <a:p>
            <a:pPr algn="ctr"/>
            <a:r>
              <a:rPr lang="en-US" sz="1400" b="1" dirty="0" smtClean="0"/>
              <a:t>Roy </a:t>
            </a:r>
            <a:r>
              <a:rPr lang="en-US" sz="1400" b="1" dirty="0"/>
              <a:t>Adar</a:t>
            </a:r>
            <a:r>
              <a:rPr lang="en-US" sz="1400" dirty="0"/>
              <a:t/>
            </a:r>
            <a:br>
              <a:rPr lang="en-US" sz="1400" dirty="0"/>
            </a:br>
            <a:r>
              <a:rPr lang="en-US" sz="1400" i="1" dirty="0"/>
              <a:t>Senior Vice President, Product Management</a:t>
            </a:r>
            <a:endParaRPr lang="en-US" sz="1400" dirty="0"/>
          </a:p>
        </p:txBody>
      </p:sp>
      <p:sp>
        <p:nvSpPr>
          <p:cNvPr id="24" name="Rectangle 23"/>
          <p:cNvSpPr/>
          <p:nvPr/>
        </p:nvSpPr>
        <p:spPr>
          <a:xfrm>
            <a:off x="2133600" y="5303953"/>
            <a:ext cx="1343025" cy="738664"/>
          </a:xfrm>
          <a:prstGeom prst="rect">
            <a:avLst/>
          </a:prstGeom>
        </p:spPr>
        <p:txBody>
          <a:bodyPr wrap="square">
            <a:spAutoFit/>
          </a:bodyPr>
          <a:lstStyle/>
          <a:p>
            <a:pPr algn="ctr"/>
            <a:r>
              <a:rPr lang="en-US" sz="1400" b="1" dirty="0"/>
              <a:t>John Worrall</a:t>
            </a:r>
            <a:r>
              <a:rPr lang="en-US" sz="1400" dirty="0"/>
              <a:t/>
            </a:r>
            <a:br>
              <a:rPr lang="en-US" sz="1400" dirty="0"/>
            </a:br>
            <a:r>
              <a:rPr lang="en-US" sz="1400" i="1" dirty="0"/>
              <a:t>Chief Marketing Officer</a:t>
            </a:r>
            <a:endParaRPr lang="en-US" sz="1400" dirty="0"/>
          </a:p>
        </p:txBody>
      </p:sp>
      <p:sp>
        <p:nvSpPr>
          <p:cNvPr id="25" name="Rectangle 24"/>
          <p:cNvSpPr/>
          <p:nvPr/>
        </p:nvSpPr>
        <p:spPr>
          <a:xfrm>
            <a:off x="3874291" y="5237039"/>
            <a:ext cx="1413835" cy="954107"/>
          </a:xfrm>
          <a:prstGeom prst="rect">
            <a:avLst/>
          </a:prstGeom>
        </p:spPr>
        <p:txBody>
          <a:bodyPr wrap="square">
            <a:spAutoFit/>
          </a:bodyPr>
          <a:lstStyle/>
          <a:p>
            <a:pPr algn="ctr"/>
            <a:r>
              <a:rPr lang="en-US" sz="1400" b="1" dirty="0" smtClean="0"/>
              <a:t>Adam </a:t>
            </a:r>
            <a:r>
              <a:rPr lang="en-US" sz="1400" b="1" dirty="0"/>
              <a:t>Bosnian</a:t>
            </a:r>
            <a:r>
              <a:rPr lang="en-US" sz="1400" dirty="0"/>
              <a:t/>
            </a:r>
            <a:br>
              <a:rPr lang="en-US" sz="1400" dirty="0"/>
            </a:br>
            <a:r>
              <a:rPr lang="en-US" sz="1400" i="1" dirty="0"/>
              <a:t>EVP, Global Business Development</a:t>
            </a:r>
            <a:endParaRPr lang="en-US" sz="1400" dirty="0"/>
          </a:p>
        </p:txBody>
      </p:sp>
      <p:sp>
        <p:nvSpPr>
          <p:cNvPr id="26" name="Rectangle 25"/>
          <p:cNvSpPr/>
          <p:nvPr/>
        </p:nvSpPr>
        <p:spPr>
          <a:xfrm>
            <a:off x="5505228" y="5344760"/>
            <a:ext cx="1626184" cy="738664"/>
          </a:xfrm>
          <a:prstGeom prst="rect">
            <a:avLst/>
          </a:prstGeom>
        </p:spPr>
        <p:txBody>
          <a:bodyPr wrap="square">
            <a:spAutoFit/>
          </a:bodyPr>
          <a:lstStyle/>
          <a:p>
            <a:pPr algn="ctr"/>
            <a:r>
              <a:rPr lang="en-US" sz="1400" b="1" dirty="0" err="1" smtClean="0"/>
              <a:t>Nir</a:t>
            </a:r>
            <a:r>
              <a:rPr lang="en-US" sz="1400" b="1" dirty="0" smtClean="0"/>
              <a:t> </a:t>
            </a:r>
            <a:r>
              <a:rPr lang="en-US" sz="1400" b="1" dirty="0" err="1"/>
              <a:t>Gertner</a:t>
            </a:r>
            <a:r>
              <a:rPr lang="en-US" sz="1400" dirty="0"/>
              <a:t/>
            </a:r>
            <a:br>
              <a:rPr lang="en-US" sz="1400" dirty="0"/>
            </a:br>
            <a:r>
              <a:rPr lang="en-US" sz="1400" i="1" dirty="0"/>
              <a:t>Chief Information Technology Officer</a:t>
            </a:r>
            <a:endParaRPr lang="en-US" sz="1400" dirty="0"/>
          </a:p>
        </p:txBody>
      </p:sp>
      <p:sp>
        <p:nvSpPr>
          <p:cNvPr id="27" name="Rectangle 26"/>
          <p:cNvSpPr/>
          <p:nvPr/>
        </p:nvSpPr>
        <p:spPr>
          <a:xfrm>
            <a:off x="7170098" y="5306714"/>
            <a:ext cx="1673154" cy="738664"/>
          </a:xfrm>
          <a:prstGeom prst="rect">
            <a:avLst/>
          </a:prstGeom>
        </p:spPr>
        <p:txBody>
          <a:bodyPr wrap="square">
            <a:spAutoFit/>
          </a:bodyPr>
          <a:lstStyle/>
          <a:p>
            <a:pPr algn="ctr"/>
            <a:r>
              <a:rPr lang="en-US" sz="1400" b="1" dirty="0" smtClean="0"/>
              <a:t>Ruth </a:t>
            </a:r>
            <a:r>
              <a:rPr lang="en-US" sz="1400" b="1" dirty="0" err="1"/>
              <a:t>Shaked</a:t>
            </a:r>
            <a:r>
              <a:rPr lang="en-US" sz="1400" dirty="0"/>
              <a:t/>
            </a:r>
            <a:br>
              <a:rPr lang="en-US" sz="1400" dirty="0"/>
            </a:br>
            <a:r>
              <a:rPr lang="en-US" sz="1400" i="1" dirty="0"/>
              <a:t>Vice President, Human Resources</a:t>
            </a:r>
            <a:endParaRPr lang="en-US" sz="1400" dirty="0"/>
          </a:p>
        </p:txBody>
      </p:sp>
    </p:spTree>
    <p:extLst>
      <p:ext uri="{BB962C8B-B14F-4D97-AF65-F5344CB8AC3E}">
        <p14:creationId xmlns:p14="http://schemas.microsoft.com/office/powerpoint/2010/main" val="3116663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29" y="3041831"/>
            <a:ext cx="1404347" cy="93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609600"/>
            <a:ext cx="5334000" cy="523220"/>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Corporate Governance</a:t>
            </a:r>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3"/>
          <a:stretch>
            <a:fillRect/>
          </a:stretch>
        </p:blipFill>
        <p:spPr>
          <a:xfrm>
            <a:off x="5867400" y="288509"/>
            <a:ext cx="2903329" cy="775532"/>
          </a:xfrm>
          <a:prstGeom prst="rect">
            <a:avLst/>
          </a:prstGeom>
        </p:spPr>
      </p:pic>
      <p:cxnSp>
        <p:nvCxnSpPr>
          <p:cNvPr id="14" name="Straight Connector 13"/>
          <p:cNvCxnSpPr/>
          <p:nvPr/>
        </p:nvCxnSpPr>
        <p:spPr>
          <a:xfrm>
            <a:off x="512756"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1793" y="1143000"/>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145608"/>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3845" y="2996988"/>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1178753"/>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266" y="4340977"/>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4108" y="3016641"/>
            <a:ext cx="12382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358" y="4481362"/>
            <a:ext cx="1266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57198" y="2126683"/>
            <a:ext cx="1419225" cy="738664"/>
          </a:xfrm>
          <a:prstGeom prst="rect">
            <a:avLst/>
          </a:prstGeom>
        </p:spPr>
        <p:txBody>
          <a:bodyPr wrap="square">
            <a:spAutoFit/>
          </a:bodyPr>
          <a:lstStyle/>
          <a:p>
            <a:pPr algn="ctr"/>
            <a:r>
              <a:rPr lang="en-US" sz="1400" b="1" dirty="0" err="1"/>
              <a:t>Udi</a:t>
            </a:r>
            <a:r>
              <a:rPr lang="en-US" sz="1400" b="1" dirty="0"/>
              <a:t> </a:t>
            </a:r>
            <a:r>
              <a:rPr lang="en-US" sz="1400" b="1" dirty="0" err="1"/>
              <a:t>Mokady</a:t>
            </a:r>
            <a:r>
              <a:rPr lang="en-US" sz="1400" dirty="0"/>
              <a:t/>
            </a:r>
            <a:br>
              <a:rPr lang="en-US" sz="1400" dirty="0"/>
            </a:br>
            <a:r>
              <a:rPr lang="en-US" sz="1400" i="1" dirty="0"/>
              <a:t>Founder, President &amp; CEO</a:t>
            </a:r>
            <a:endParaRPr lang="en-US" sz="1400" dirty="0"/>
          </a:p>
        </p:txBody>
      </p:sp>
      <p:sp>
        <p:nvSpPr>
          <p:cNvPr id="15" name="Rectangle 14"/>
          <p:cNvSpPr/>
          <p:nvPr/>
        </p:nvSpPr>
        <p:spPr>
          <a:xfrm>
            <a:off x="3510224" y="2087725"/>
            <a:ext cx="1266825" cy="954107"/>
          </a:xfrm>
          <a:prstGeom prst="rect">
            <a:avLst/>
          </a:prstGeom>
        </p:spPr>
        <p:txBody>
          <a:bodyPr wrap="square">
            <a:spAutoFit/>
          </a:bodyPr>
          <a:lstStyle/>
          <a:p>
            <a:pPr algn="ctr"/>
            <a:r>
              <a:rPr lang="en-US" sz="1400" b="1" dirty="0"/>
              <a:t>Chen </a:t>
            </a:r>
            <a:r>
              <a:rPr lang="en-US" sz="1400" b="1" dirty="0" err="1"/>
              <a:t>Bitan</a:t>
            </a:r>
            <a:r>
              <a:rPr lang="en-US" sz="1400" dirty="0"/>
              <a:t/>
            </a:r>
            <a:br>
              <a:rPr lang="en-US" sz="1400" dirty="0"/>
            </a:br>
            <a:r>
              <a:rPr lang="en-US" sz="1400" i="1" dirty="0"/>
              <a:t>General Manager, EMEA &amp; APAC</a:t>
            </a:r>
            <a:endParaRPr lang="en-US" sz="1400" dirty="0"/>
          </a:p>
        </p:txBody>
      </p:sp>
      <p:sp>
        <p:nvSpPr>
          <p:cNvPr id="17" name="Rectangle 16"/>
          <p:cNvSpPr/>
          <p:nvPr/>
        </p:nvSpPr>
        <p:spPr>
          <a:xfrm>
            <a:off x="6271793" y="2095199"/>
            <a:ext cx="1301134" cy="738664"/>
          </a:xfrm>
          <a:prstGeom prst="rect">
            <a:avLst/>
          </a:prstGeom>
        </p:spPr>
        <p:txBody>
          <a:bodyPr wrap="square">
            <a:spAutoFit/>
          </a:bodyPr>
          <a:lstStyle/>
          <a:p>
            <a:pPr algn="ctr"/>
            <a:r>
              <a:rPr lang="en-US" sz="1400" b="1" dirty="0" smtClean="0"/>
              <a:t>Josh </a:t>
            </a:r>
            <a:r>
              <a:rPr lang="en-US" sz="1400" b="1" dirty="0"/>
              <a:t>Siegel</a:t>
            </a:r>
            <a:r>
              <a:rPr lang="en-US" sz="1400" dirty="0"/>
              <a:t/>
            </a:r>
            <a:br>
              <a:rPr lang="en-US" sz="1400" dirty="0"/>
            </a:br>
            <a:r>
              <a:rPr lang="en-US" sz="1400" i="1" dirty="0"/>
              <a:t>Chief Financial Officer</a:t>
            </a:r>
            <a:endParaRPr lang="en-US" sz="1400" dirty="0"/>
          </a:p>
        </p:txBody>
      </p:sp>
      <p:sp>
        <p:nvSpPr>
          <p:cNvPr id="20" name="Rectangle 19"/>
          <p:cNvSpPr/>
          <p:nvPr/>
        </p:nvSpPr>
        <p:spPr>
          <a:xfrm>
            <a:off x="4903062" y="3982207"/>
            <a:ext cx="1444817" cy="738664"/>
          </a:xfrm>
          <a:prstGeom prst="rect">
            <a:avLst/>
          </a:prstGeom>
        </p:spPr>
        <p:txBody>
          <a:bodyPr wrap="square">
            <a:spAutoFit/>
          </a:bodyPr>
          <a:lstStyle/>
          <a:p>
            <a:pPr algn="ctr"/>
            <a:r>
              <a:rPr lang="en-US" sz="1400" b="1" dirty="0"/>
              <a:t>Ron </a:t>
            </a:r>
            <a:r>
              <a:rPr lang="en-US" sz="1400" b="1" dirty="0" err="1"/>
              <a:t>Zoran</a:t>
            </a:r>
            <a:r>
              <a:rPr lang="en-US" sz="1400" dirty="0"/>
              <a:t/>
            </a:r>
            <a:br>
              <a:rPr lang="en-US" sz="1400" dirty="0"/>
            </a:br>
            <a:r>
              <a:rPr lang="en-US" sz="1400" i="1" dirty="0"/>
              <a:t>Vice President Sales, Americas</a:t>
            </a:r>
            <a:endParaRPr lang="en-US" sz="1400" dirty="0"/>
          </a:p>
        </p:txBody>
      </p:sp>
      <p:sp>
        <p:nvSpPr>
          <p:cNvPr id="22" name="Rectangle 21"/>
          <p:cNvSpPr/>
          <p:nvPr/>
        </p:nvSpPr>
        <p:spPr>
          <a:xfrm>
            <a:off x="6186400" y="5478709"/>
            <a:ext cx="1347787" cy="738664"/>
          </a:xfrm>
          <a:prstGeom prst="rect">
            <a:avLst/>
          </a:prstGeom>
        </p:spPr>
        <p:txBody>
          <a:bodyPr wrap="square">
            <a:spAutoFit/>
          </a:bodyPr>
          <a:lstStyle/>
          <a:p>
            <a:pPr algn="ctr"/>
            <a:r>
              <a:rPr lang="en-US" sz="1400" b="1" dirty="0"/>
              <a:t>Nick </a:t>
            </a:r>
            <a:r>
              <a:rPr lang="en-US" sz="1400" b="1" dirty="0" err="1"/>
              <a:t>Baglin</a:t>
            </a:r>
            <a:r>
              <a:rPr lang="en-US" sz="1400" dirty="0"/>
              <a:t/>
            </a:r>
            <a:br>
              <a:rPr lang="en-US" sz="1400" dirty="0"/>
            </a:br>
            <a:r>
              <a:rPr lang="en-US" sz="1400" i="1" dirty="0"/>
              <a:t>Vice President Sales, EMEA</a:t>
            </a:r>
            <a:endParaRPr lang="en-US" sz="1400" dirty="0"/>
          </a:p>
        </p:txBody>
      </p:sp>
      <p:sp>
        <p:nvSpPr>
          <p:cNvPr id="23" name="Rectangle 22"/>
          <p:cNvSpPr/>
          <p:nvPr/>
        </p:nvSpPr>
        <p:spPr>
          <a:xfrm>
            <a:off x="407317" y="5218093"/>
            <a:ext cx="1647825" cy="954107"/>
          </a:xfrm>
          <a:prstGeom prst="rect">
            <a:avLst/>
          </a:prstGeom>
        </p:spPr>
        <p:txBody>
          <a:bodyPr wrap="square">
            <a:spAutoFit/>
          </a:bodyPr>
          <a:lstStyle/>
          <a:p>
            <a:pPr algn="ctr"/>
            <a:r>
              <a:rPr lang="en-US" sz="1400" b="1" dirty="0" smtClean="0"/>
              <a:t>Roy </a:t>
            </a:r>
            <a:r>
              <a:rPr lang="en-US" sz="1400" b="1" dirty="0"/>
              <a:t>Adar</a:t>
            </a:r>
            <a:r>
              <a:rPr lang="en-US" sz="1400" dirty="0"/>
              <a:t/>
            </a:r>
            <a:br>
              <a:rPr lang="en-US" sz="1400" dirty="0"/>
            </a:br>
            <a:r>
              <a:rPr lang="en-US" sz="1400" i="1" dirty="0"/>
              <a:t>Senior Vice President, Product Management</a:t>
            </a:r>
            <a:endParaRPr lang="en-US" sz="1400" dirty="0"/>
          </a:p>
        </p:txBody>
      </p:sp>
      <p:sp>
        <p:nvSpPr>
          <p:cNvPr id="24" name="Rectangle 23"/>
          <p:cNvSpPr/>
          <p:nvPr/>
        </p:nvSpPr>
        <p:spPr>
          <a:xfrm>
            <a:off x="1994813" y="4000866"/>
            <a:ext cx="1343025" cy="738664"/>
          </a:xfrm>
          <a:prstGeom prst="rect">
            <a:avLst/>
          </a:prstGeom>
        </p:spPr>
        <p:txBody>
          <a:bodyPr wrap="square">
            <a:spAutoFit/>
          </a:bodyPr>
          <a:lstStyle/>
          <a:p>
            <a:pPr algn="ctr"/>
            <a:r>
              <a:rPr lang="en-US" sz="1400" b="1" dirty="0"/>
              <a:t>John Worrall</a:t>
            </a:r>
            <a:r>
              <a:rPr lang="en-US" sz="1400" dirty="0"/>
              <a:t/>
            </a:r>
            <a:br>
              <a:rPr lang="en-US" sz="1400" dirty="0"/>
            </a:br>
            <a:r>
              <a:rPr lang="en-US" sz="1400" i="1" dirty="0"/>
              <a:t>Chief Marketing Officer</a:t>
            </a:r>
            <a:endParaRPr lang="en-US" sz="1400" dirty="0"/>
          </a:p>
        </p:txBody>
      </p:sp>
      <p:pic>
        <p:nvPicPr>
          <p:cNvPr id="2050"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0225" y="1143000"/>
            <a:ext cx="803051" cy="750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4998" y="3301375"/>
            <a:ext cx="917802" cy="858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72025" y="1489848"/>
            <a:ext cx="1255359" cy="6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9183" y="4779307"/>
            <a:ext cx="1428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9183" y="5401176"/>
            <a:ext cx="1542154" cy="48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00225" y="1916329"/>
            <a:ext cx="1597787" cy="29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77049" y="1159918"/>
            <a:ext cx="1328795"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627931" y="1893853"/>
            <a:ext cx="962025" cy="592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267442" y="1157627"/>
            <a:ext cx="876558" cy="68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27931" y="1178753"/>
            <a:ext cx="571615" cy="73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300671" y="3642116"/>
            <a:ext cx="976076" cy="69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18"/>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59257" y="4735822"/>
            <a:ext cx="99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21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2710144"/>
            <a:ext cx="2760571" cy="3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258364"/>
            <a:ext cx="5334000" cy="1261884"/>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Catalyst #</a:t>
            </a:r>
            <a:r>
              <a:rPr lang="en-US" sz="2800" b="1" dirty="0" smtClean="0">
                <a:solidFill>
                  <a:srgbClr val="C75F09"/>
                </a:solidFill>
                <a:latin typeface="Arial" pitchFamily="34" charset="0"/>
                <a:cs typeface="Arial" pitchFamily="34" charset="0"/>
              </a:rPr>
              <a:t>1</a:t>
            </a:r>
          </a:p>
          <a:p>
            <a:r>
              <a:rPr lang="en-US" sz="2000" b="1" dirty="0" smtClean="0">
                <a:solidFill>
                  <a:srgbClr val="C75F09"/>
                </a:solidFill>
                <a:latin typeface="Arial" pitchFamily="34" charset="0"/>
                <a:cs typeface="Arial" pitchFamily="34" charset="0"/>
              </a:rPr>
              <a:t>Increasing Importance of Cyber Security</a:t>
            </a:r>
            <a:endParaRPr lang="en-US" sz="2000" b="1" dirty="0" smtClean="0">
              <a:solidFill>
                <a:srgbClr val="C75F09"/>
              </a:solidFill>
              <a:latin typeface="Arial" pitchFamily="34" charset="0"/>
              <a:cs typeface="Arial" pitchFamily="34" charset="0"/>
            </a:endParaRPr>
          </a:p>
          <a:p>
            <a:endParaRPr lang="en-US" sz="28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3"/>
          <a:stretch>
            <a:fillRect/>
          </a:stretch>
        </p:blipFill>
        <p:spPr>
          <a:xfrm>
            <a:off x="5867400" y="288509"/>
            <a:ext cx="2903329" cy="775532"/>
          </a:xfrm>
          <a:prstGeom prst="rect">
            <a:avLst/>
          </a:prstGeom>
        </p:spPr>
      </p:pic>
      <p:sp>
        <p:nvSpPr>
          <p:cNvPr id="3" name="TextBox 2"/>
          <p:cNvSpPr txBox="1"/>
          <p:nvPr/>
        </p:nvSpPr>
        <p:spPr>
          <a:xfrm>
            <a:off x="533400" y="1371600"/>
            <a:ext cx="8077200" cy="369332"/>
          </a:xfrm>
          <a:prstGeom prst="rect">
            <a:avLst/>
          </a:prstGeom>
          <a:noFill/>
        </p:spPr>
        <p:txBody>
          <a:bodyPr wrap="square" rtlCol="0">
            <a:spAutoFit/>
          </a:bodyPr>
          <a:lstStyle/>
          <a:p>
            <a:endParaRPr lang="en-US" dirty="0"/>
          </a:p>
        </p:txBody>
      </p:sp>
      <p:sp>
        <p:nvSpPr>
          <p:cNvPr id="6" name="TextBox 5"/>
          <p:cNvSpPr txBox="1"/>
          <p:nvPr/>
        </p:nvSpPr>
        <p:spPr>
          <a:xfrm>
            <a:off x="533400" y="1371600"/>
            <a:ext cx="8077200" cy="1477328"/>
          </a:xfrm>
          <a:prstGeom prst="rect">
            <a:avLst/>
          </a:prstGeom>
          <a:noFill/>
        </p:spPr>
        <p:txBody>
          <a:bodyPr wrap="square" rtlCol="0">
            <a:spAutoFit/>
          </a:bodyPr>
          <a:lstStyle/>
          <a:p>
            <a:r>
              <a:rPr lang="en-US" dirty="0" smtClean="0"/>
              <a:t>America is the most targeted country for Cyber attacks. Bein</a:t>
            </a:r>
            <a:r>
              <a:rPr lang="en-US" dirty="0" smtClean="0"/>
              <a:t>g the catalyst for needed  growth in the cyber security field.</a:t>
            </a:r>
          </a:p>
          <a:p>
            <a:endParaRPr lang="en-US" dirty="0"/>
          </a:p>
          <a:p>
            <a:r>
              <a:rPr lang="en-US" dirty="0" smtClean="0"/>
              <a:t>Therefore company’s funds allocation and cyber </a:t>
            </a:r>
          </a:p>
          <a:p>
            <a:r>
              <a:rPr lang="en-US" dirty="0" smtClean="0"/>
              <a:t>Security spending is going up in general</a:t>
            </a:r>
            <a:endParaRPr lang="en-US" dirty="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2526" y="1694765"/>
            <a:ext cx="2746982" cy="432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https://i.gyazo.com/95b5d5330f8376bd25e7bab0275d563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2519" y="6128704"/>
            <a:ext cx="2818969" cy="4698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6314" y="132546"/>
            <a:ext cx="5334000" cy="830997"/>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Catalyst #</a:t>
            </a:r>
            <a:r>
              <a:rPr lang="en-US" sz="2800" b="1" dirty="0" smtClean="0">
                <a:solidFill>
                  <a:srgbClr val="C75F09"/>
                </a:solidFill>
                <a:latin typeface="Arial" pitchFamily="34" charset="0"/>
                <a:cs typeface="Arial" pitchFamily="34" charset="0"/>
              </a:rPr>
              <a:t>2</a:t>
            </a:r>
          </a:p>
          <a:p>
            <a:r>
              <a:rPr lang="en-US" sz="2000" b="1" dirty="0" smtClean="0">
                <a:solidFill>
                  <a:srgbClr val="C75F09"/>
                </a:solidFill>
                <a:latin typeface="Arial" pitchFamily="34" charset="0"/>
                <a:cs typeface="Arial" pitchFamily="34" charset="0"/>
              </a:rPr>
              <a:t>Growth and Customer Base</a:t>
            </a:r>
            <a:endParaRPr lang="en-US" sz="20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3"/>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99068" y="1172308"/>
            <a:ext cx="8077200" cy="923330"/>
          </a:xfrm>
          <a:prstGeom prst="rect">
            <a:avLst/>
          </a:prstGeom>
          <a:noFill/>
        </p:spPr>
        <p:txBody>
          <a:bodyPr wrap="square" rtlCol="0">
            <a:spAutoFit/>
          </a:bodyPr>
          <a:lstStyle/>
          <a:p>
            <a:r>
              <a:rPr lang="en-US" dirty="0" smtClean="0"/>
              <a:t>2,000+ Global Customers</a:t>
            </a:r>
          </a:p>
          <a:p>
            <a:r>
              <a:rPr lang="en-US" dirty="0" smtClean="0"/>
              <a:t>40% of Fortune 100</a:t>
            </a:r>
          </a:p>
          <a:p>
            <a:r>
              <a:rPr lang="en-US" dirty="0" smtClean="0"/>
              <a:t>20% of Global 2000</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77524"/>
            <a:ext cx="6762750" cy="466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112" y="6166338"/>
            <a:ext cx="4810125" cy="5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238" y="1315994"/>
            <a:ext cx="4200525" cy="63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8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314" y="132546"/>
            <a:ext cx="5334000" cy="830997"/>
          </a:xfrm>
          <a:prstGeom prst="rect">
            <a:avLst/>
          </a:prstGeom>
          <a:noFill/>
          <a:effectLst/>
        </p:spPr>
        <p:txBody>
          <a:bodyPr wrap="square" rtlCol="0">
            <a:spAutoFit/>
          </a:bodyPr>
          <a:lstStyle/>
          <a:p>
            <a:r>
              <a:rPr lang="en-US" sz="2800" b="1" dirty="0" smtClean="0">
                <a:solidFill>
                  <a:srgbClr val="C75F09"/>
                </a:solidFill>
                <a:latin typeface="Arial" pitchFamily="34" charset="0"/>
                <a:cs typeface="Arial" pitchFamily="34" charset="0"/>
              </a:rPr>
              <a:t>Catalyst #</a:t>
            </a:r>
            <a:r>
              <a:rPr lang="en-US" sz="2800" b="1" dirty="0" smtClean="0">
                <a:solidFill>
                  <a:srgbClr val="C75F09"/>
                </a:solidFill>
                <a:latin typeface="Arial" pitchFamily="34" charset="0"/>
                <a:cs typeface="Arial" pitchFamily="34" charset="0"/>
              </a:rPr>
              <a:t>2</a:t>
            </a:r>
          </a:p>
          <a:p>
            <a:r>
              <a:rPr lang="en-US" sz="2000" b="1" dirty="0" smtClean="0">
                <a:solidFill>
                  <a:srgbClr val="C75F09"/>
                </a:solidFill>
                <a:latin typeface="Arial" pitchFamily="34" charset="0"/>
                <a:cs typeface="Arial" pitchFamily="34" charset="0"/>
              </a:rPr>
              <a:t>Growth and Customer Base</a:t>
            </a:r>
            <a:endParaRPr lang="en-US" sz="2000" b="1" dirty="0">
              <a:solidFill>
                <a:srgbClr val="C75F09"/>
              </a:solidFill>
              <a:latin typeface="Arial" pitchFamily="34" charset="0"/>
              <a:cs typeface="Arial" pitchFamily="34" charset="0"/>
            </a:endParaRPr>
          </a:p>
        </p:txBody>
      </p:sp>
      <p:cxnSp>
        <p:nvCxnSpPr>
          <p:cNvPr id="7" name="Straight Connector 6"/>
          <p:cNvCxnSpPr/>
          <p:nvPr/>
        </p:nvCxnSpPr>
        <p:spPr>
          <a:xfrm>
            <a:off x="533400" y="11430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OSIG.tiff"/>
          <p:cNvPicPr>
            <a:picLocks noChangeAspect="1"/>
          </p:cNvPicPr>
          <p:nvPr/>
        </p:nvPicPr>
        <p:blipFill>
          <a:blip r:embed="rId2"/>
          <a:stretch>
            <a:fillRect/>
          </a:stretch>
        </p:blipFill>
        <p:spPr>
          <a:xfrm>
            <a:off x="5867400" y="288509"/>
            <a:ext cx="2903329" cy="775532"/>
          </a:xfrm>
          <a:prstGeom prst="rect">
            <a:avLst/>
          </a:prstGeom>
        </p:spPr>
      </p:pic>
      <p:cxnSp>
        <p:nvCxnSpPr>
          <p:cNvPr id="14" name="Straight Connector 13"/>
          <p:cNvCxnSpPr/>
          <p:nvPr/>
        </p:nvCxnSpPr>
        <p:spPr>
          <a:xfrm>
            <a:off x="533400" y="6172200"/>
            <a:ext cx="8077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1298358"/>
            <a:ext cx="8077200" cy="646331"/>
          </a:xfrm>
          <a:prstGeom prst="rect">
            <a:avLst/>
          </a:prstGeom>
          <a:noFill/>
        </p:spPr>
        <p:txBody>
          <a:bodyPr wrap="square" rtlCol="0">
            <a:spAutoFit/>
          </a:bodyPr>
          <a:lstStyle/>
          <a:p>
            <a:r>
              <a:rPr lang="en-US" dirty="0" smtClean="0"/>
              <a:t>Bookings include maintenance and new customers</a:t>
            </a:r>
          </a:p>
          <a:p>
            <a:r>
              <a:rPr lang="en-US" dirty="0" smtClean="0"/>
              <a:t>Diversified into may sectors as any company can be attacked</a:t>
            </a:r>
            <a:endParaRPr lang="en-US" dirty="0"/>
          </a:p>
        </p:txBody>
      </p:sp>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65" y="2223995"/>
            <a:ext cx="618658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508" y="1905001"/>
            <a:ext cx="2085091" cy="42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2965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E084352A9DD44782AAE30CCB053054" ma:contentTypeVersion="5" ma:contentTypeDescription="Create a new document." ma:contentTypeScope="" ma:versionID="0d4b3aeaec911933cf7ab83043743ec4">
  <xsd:schema xmlns:xsd="http://www.w3.org/2001/XMLSchema" xmlns:xs="http://www.w3.org/2001/XMLSchema" xmlns:p="http://schemas.microsoft.com/office/2006/metadata/properties" xmlns:ns2="faf8ab08-df85-4b45-9a25-4853a5308fc4" xmlns:ns3="2992665c-6a9e-43ea-8d81-3e749169cff1" targetNamespace="http://schemas.microsoft.com/office/2006/metadata/properties" ma:root="true" ma:fieldsID="30be19432e397eab5c92934052675e1e" ns2:_="" ns3:_="">
    <xsd:import namespace="faf8ab08-df85-4b45-9a25-4853a5308fc4"/>
    <xsd:import namespace="2992665c-6a9e-43ea-8d81-3e749169cff1"/>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8ab08-df85-4b45-9a25-4853a5308fc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92665c-6a9e-43ea-8d81-3e749169cff1" elementFormDefault="qualified">
    <xsd:import namespace="http://schemas.microsoft.com/office/2006/documentManagement/types"/>
    <xsd:import namespace="http://schemas.microsoft.com/office/infopath/2007/PartnerControls"/>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5689CCB-B32D-4539-BF88-02517C29BB3A}"/>
</file>

<file path=customXml/itemProps2.xml><?xml version="1.0" encoding="utf-8"?>
<ds:datastoreItem xmlns:ds="http://schemas.openxmlformats.org/officeDocument/2006/customXml" ds:itemID="{760ABFC3-2CF1-4DB3-B0EC-80553B1FE7AB}"/>
</file>

<file path=customXml/itemProps3.xml><?xml version="1.0" encoding="utf-8"?>
<ds:datastoreItem xmlns:ds="http://schemas.openxmlformats.org/officeDocument/2006/customXml" ds:itemID="{0C55DF15-6E1A-4FF8-9592-006FA5B76888}"/>
</file>

<file path=docProps/app.xml><?xml version="1.0" encoding="utf-8"?>
<Properties xmlns="http://schemas.openxmlformats.org/officeDocument/2006/extended-properties" xmlns:vt="http://schemas.openxmlformats.org/officeDocument/2006/docPropsVTypes">
  <TotalTime>3239</TotalTime>
  <Words>416</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College of Business</dc:creator>
  <cp:lastModifiedBy>AHastings756@gmail.com</cp:lastModifiedBy>
  <cp:revision>52</cp:revision>
  <dcterms:created xsi:type="dcterms:W3CDTF">2012-02-23T06:48:21Z</dcterms:created>
  <dcterms:modified xsi:type="dcterms:W3CDTF">2016-01-08T16:57:40Z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0x01010007E084352A9DD44782AAE30CCB053054</vt:lpwstr>
  </property>
</Properties>
</file>