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57" r:id="rId6"/>
    <p:sldId id="269" r:id="rId7"/>
    <p:sldId id="270" r:id="rId8"/>
    <p:sldId id="271" r:id="rId9"/>
    <p:sldId id="258" r:id="rId10"/>
    <p:sldId id="259" r:id="rId11"/>
    <p:sldId id="276" r:id="rId12"/>
    <p:sldId id="272" r:id="rId13"/>
    <p:sldId id="265" r:id="rId14"/>
    <p:sldId id="260" r:id="rId15"/>
    <p:sldId id="261" r:id="rId16"/>
    <p:sldId id="277" r:id="rId17"/>
    <p:sldId id="264" r:id="rId18"/>
    <p:sldId id="263" r:id="rId19"/>
    <p:sldId id="275"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5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33"/>
    <p:restoredTop sz="91315" autoAdjust="0"/>
  </p:normalViewPr>
  <p:slideViewPr>
    <p:cSldViewPr>
      <p:cViewPr>
        <p:scale>
          <a:sx n="100" d="100"/>
          <a:sy n="100" d="100"/>
        </p:scale>
        <p:origin x="-14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4706552695737668"/>
          <c:y val="0.43076892964326957"/>
          <c:w val="1.4117425993077862E-2"/>
          <c:h val="1.5008599086436621E-2"/>
        </c:manualLayout>
      </c:layout>
      <c:pieChart>
        <c:varyColors val="1"/>
        <c:ser>
          <c:idx val="0"/>
          <c:order val="0"/>
          <c:tx>
            <c:strRef>
              <c:f>Sheet1!$B$1</c:f>
              <c:strCache>
                <c:ptCount val="1"/>
                <c:pt idx="0">
                  <c:v>Platforms in which streaming content is accessed</c:v>
                </c:pt>
              </c:strCache>
            </c:strRef>
          </c:tx>
          <c:explosion val="947"/>
          <c:cat>
            <c:strRef>
              <c:f>Sheet1!$A$2:$A$6</c:f>
              <c:strCache>
                <c:ptCount val="5"/>
                <c:pt idx="0">
                  <c:v>42% - Computer</c:v>
                </c:pt>
                <c:pt idx="1">
                  <c:v>25% - Wii</c:v>
                </c:pt>
                <c:pt idx="2">
                  <c:v>13% - PlayStation</c:v>
                </c:pt>
                <c:pt idx="3">
                  <c:v>12% - Xbox 360</c:v>
                </c:pt>
                <c:pt idx="4">
                  <c:v>8% - Computer to TV set</c:v>
                </c:pt>
              </c:strCache>
            </c:strRef>
          </c:cat>
          <c:val>
            <c:numRef>
              <c:f>Sheet1!$B$2:$B$6</c:f>
              <c:numCache>
                <c:formatCode>0%</c:formatCode>
                <c:ptCount val="5"/>
                <c:pt idx="0">
                  <c:v>0.42</c:v>
                </c:pt>
                <c:pt idx="1">
                  <c:v>0.25</c:v>
                </c:pt>
                <c:pt idx="2">
                  <c:v>0.13</c:v>
                </c:pt>
                <c:pt idx="3">
                  <c:v>0.12</c:v>
                </c:pt>
                <c:pt idx="4">
                  <c:v>0.08</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manualLayout>
          <c:xMode val="edge"/>
          <c:yMode val="edge"/>
          <c:x val="0.37394770332508009"/>
          <c:y val="0.55475679910988407"/>
          <c:w val="0.42598643471361908"/>
          <c:h val="0.38459169018966971"/>
        </c:manualLayout>
      </c:layout>
      <c:overlay val="0"/>
      <c:txPr>
        <a:bodyPr/>
        <a:lstStyle/>
        <a:p>
          <a:pPr>
            <a:defRPr sz="14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4010643927130904E-3"/>
          <c:y val="0.20867163297529123"/>
          <c:w val="0.47564849234248285"/>
          <c:h val="0.81451676621150104"/>
        </c:manualLayout>
      </c:layout>
      <c:pieChart>
        <c:varyColors val="1"/>
        <c:ser>
          <c:idx val="0"/>
          <c:order val="0"/>
          <c:tx>
            <c:strRef>
              <c:f>Sheet1!$B$1</c:f>
              <c:strCache>
                <c:ptCount val="1"/>
                <c:pt idx="0">
                  <c:v>Platforms in which streaming content is accessed</c:v>
                </c:pt>
              </c:strCache>
            </c:strRef>
          </c:tx>
          <c:explosion val="5"/>
          <c:dPt>
            <c:idx val="0"/>
            <c:bubble3D val="0"/>
          </c:dPt>
          <c:dPt>
            <c:idx val="1"/>
            <c:bubble3D val="0"/>
          </c:dPt>
          <c:dPt>
            <c:idx val="2"/>
            <c:bubble3D val="0"/>
          </c:dPt>
          <c:dPt>
            <c:idx val="3"/>
            <c:bubble3D val="0"/>
          </c:dPt>
          <c:dPt>
            <c:idx val="4"/>
            <c:bubble3D val="0"/>
          </c:dPt>
          <c:cat>
            <c:strRef>
              <c:f>Sheet1!$A$2:$A$6</c:f>
              <c:strCache>
                <c:ptCount val="5"/>
                <c:pt idx="0">
                  <c:v>42% - Computer</c:v>
                </c:pt>
                <c:pt idx="1">
                  <c:v>25% - Wii</c:v>
                </c:pt>
                <c:pt idx="2">
                  <c:v>13% - PlayStation</c:v>
                </c:pt>
                <c:pt idx="3">
                  <c:v>12% - Xbox 360</c:v>
                </c:pt>
                <c:pt idx="4">
                  <c:v>8% - Computer to TV set</c:v>
                </c:pt>
              </c:strCache>
            </c:strRef>
          </c:cat>
          <c:val>
            <c:numRef>
              <c:f>Sheet1!$B$2:$B$6</c:f>
              <c:numCache>
                <c:formatCode>0%</c:formatCode>
                <c:ptCount val="5"/>
                <c:pt idx="0">
                  <c:v>0.42</c:v>
                </c:pt>
                <c:pt idx="1">
                  <c:v>0.25</c:v>
                </c:pt>
                <c:pt idx="2">
                  <c:v>0.13</c:v>
                </c:pt>
                <c:pt idx="3">
                  <c:v>0.12</c:v>
                </c:pt>
                <c:pt idx="4">
                  <c:v>0.08</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endParaRPr lang="en-US" dirty="0"/>
          </a:p>
        </c:rich>
      </c:tx>
      <c:layout>
        <c:manualLayout>
          <c:xMode val="edge"/>
          <c:yMode val="edge"/>
          <c:x val="2.900950905726948E-2"/>
          <c:y val="7.1942446043165471E-3"/>
        </c:manualLayout>
      </c:layout>
      <c:overlay val="0"/>
    </c:title>
    <c:autoTitleDeleted val="0"/>
    <c:plotArea>
      <c:layout/>
      <c:lineChart>
        <c:grouping val="standard"/>
        <c:varyColors val="0"/>
        <c:ser>
          <c:idx val="0"/>
          <c:order val="0"/>
          <c:tx>
            <c:strRef>
              <c:f>Sheet1!$B$1</c:f>
              <c:strCache>
                <c:ptCount val="1"/>
                <c:pt idx="0">
                  <c:v>Revenue</c:v>
                </c:pt>
              </c:strCache>
            </c:strRef>
          </c:tx>
          <c:trendline>
            <c:trendlineType val="linear"/>
            <c:dispRSqr val="0"/>
            <c:dispEq val="0"/>
          </c:trendline>
          <c:cat>
            <c:numRef>
              <c:f>Sheet1!$A$2:$A$7</c:f>
              <c:numCache>
                <c:formatCode>General</c:formatCode>
                <c:ptCount val="6"/>
                <c:pt idx="0">
                  <c:v>2010</c:v>
                </c:pt>
                <c:pt idx="1">
                  <c:v>2011</c:v>
                </c:pt>
                <c:pt idx="2">
                  <c:v>2012</c:v>
                </c:pt>
                <c:pt idx="3">
                  <c:v>2013</c:v>
                </c:pt>
                <c:pt idx="4">
                  <c:v>2014</c:v>
                </c:pt>
                <c:pt idx="5">
                  <c:v>2015</c:v>
                </c:pt>
              </c:numCache>
            </c:numRef>
          </c:cat>
          <c:val>
            <c:numRef>
              <c:f>Sheet1!$B$2:$B$7</c:f>
              <c:numCache>
                <c:formatCode>General</c:formatCode>
                <c:ptCount val="6"/>
                <c:pt idx="0">
                  <c:v>106843</c:v>
                </c:pt>
                <c:pt idx="1">
                  <c:v>226126</c:v>
                </c:pt>
                <c:pt idx="2">
                  <c:v>17152</c:v>
                </c:pt>
                <c:pt idx="3">
                  <c:v>112403</c:v>
                </c:pt>
                <c:pt idx="4">
                  <c:v>266799</c:v>
                </c:pt>
                <c:pt idx="5">
                  <c:v>122641</c:v>
                </c:pt>
              </c:numCache>
            </c:numRef>
          </c:val>
          <c:smooth val="0"/>
        </c:ser>
        <c:dLbls>
          <c:showLegendKey val="0"/>
          <c:showVal val="0"/>
          <c:showCatName val="0"/>
          <c:showSerName val="0"/>
          <c:showPercent val="0"/>
          <c:showBubbleSize val="0"/>
        </c:dLbls>
        <c:marker val="1"/>
        <c:smooth val="0"/>
        <c:axId val="138564736"/>
        <c:axId val="138566272"/>
      </c:lineChart>
      <c:catAx>
        <c:axId val="138564736"/>
        <c:scaling>
          <c:orientation val="minMax"/>
        </c:scaling>
        <c:delete val="0"/>
        <c:axPos val="b"/>
        <c:numFmt formatCode="General" sourceLinked="1"/>
        <c:majorTickMark val="out"/>
        <c:minorTickMark val="none"/>
        <c:tickLblPos val="nextTo"/>
        <c:txPr>
          <a:bodyPr/>
          <a:lstStyle/>
          <a:p>
            <a:pPr>
              <a:defRPr sz="1200"/>
            </a:pPr>
            <a:endParaRPr lang="en-US"/>
          </a:p>
        </c:txPr>
        <c:crossAx val="138566272"/>
        <c:crosses val="autoZero"/>
        <c:auto val="1"/>
        <c:lblAlgn val="ctr"/>
        <c:lblOffset val="100"/>
        <c:noMultiLvlLbl val="0"/>
      </c:catAx>
      <c:valAx>
        <c:axId val="138566272"/>
        <c:scaling>
          <c:orientation val="minMax"/>
        </c:scaling>
        <c:delete val="0"/>
        <c:axPos val="l"/>
        <c:majorGridlines/>
        <c:numFmt formatCode="General" sourceLinked="1"/>
        <c:majorTickMark val="out"/>
        <c:minorTickMark val="none"/>
        <c:tickLblPos val="nextTo"/>
        <c:crossAx val="13856473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tx>
        <c:rich>
          <a:bodyPr/>
          <a:lstStyle/>
          <a:p>
            <a:pPr>
              <a:defRPr/>
            </a:pPr>
            <a:endParaRPr lang="en-US" dirty="0"/>
          </a:p>
        </c:rich>
      </c:tx>
      <c:layout>
        <c:manualLayout>
          <c:xMode val="edge"/>
          <c:yMode val="edge"/>
          <c:x val="2.900950905726948E-2"/>
          <c:y val="7.1942446043165471E-3"/>
        </c:manualLayout>
      </c:layout>
      <c:overlay val="0"/>
    </c:title>
    <c:autoTitleDeleted val="0"/>
    <c:plotArea>
      <c:layout>
        <c:manualLayout>
          <c:layoutTarget val="inner"/>
          <c:xMode val="edge"/>
          <c:yMode val="edge"/>
          <c:x val="0.24566929133858267"/>
          <c:y val="0.18848167396307733"/>
          <c:w val="0.49718785151856015"/>
          <c:h val="0.72216526049319241"/>
        </c:manualLayout>
      </c:layout>
      <c:lineChart>
        <c:grouping val="standard"/>
        <c:varyColors val="0"/>
        <c:ser>
          <c:idx val="0"/>
          <c:order val="0"/>
          <c:tx>
            <c:strRef>
              <c:f>Sheet1!$B$1</c:f>
              <c:strCache>
                <c:ptCount val="1"/>
                <c:pt idx="0">
                  <c:v>Total Liabilities </c:v>
                </c:pt>
              </c:strCache>
            </c:strRef>
          </c:tx>
          <c:cat>
            <c:numRef>
              <c:f>Sheet1!$A$2:$A$7</c:f>
              <c:numCache>
                <c:formatCode>General</c:formatCode>
                <c:ptCount val="6"/>
                <c:pt idx="0">
                  <c:v>2010</c:v>
                </c:pt>
                <c:pt idx="1">
                  <c:v>2011</c:v>
                </c:pt>
                <c:pt idx="2">
                  <c:v>2012</c:v>
                </c:pt>
                <c:pt idx="3">
                  <c:v>2013</c:v>
                </c:pt>
                <c:pt idx="4">
                  <c:v>2014</c:v>
                </c:pt>
                <c:pt idx="5">
                  <c:v>2015</c:v>
                </c:pt>
              </c:numCache>
            </c:numRef>
          </c:cat>
          <c:val>
            <c:numRef>
              <c:f>Sheet1!$B$2:$B$7</c:f>
              <c:numCache>
                <c:formatCode>#,##0</c:formatCode>
                <c:ptCount val="6"/>
                <c:pt idx="0">
                  <c:v>691903</c:v>
                </c:pt>
                <c:pt idx="1">
                  <c:v>2426386</c:v>
                </c:pt>
                <c:pt idx="2">
                  <c:v>3223217</c:v>
                </c:pt>
                <c:pt idx="3">
                  <c:v>4079002</c:v>
                </c:pt>
                <c:pt idx="4" formatCode="#,##0_);\(#,##0\)">
                  <c:v>5184792</c:v>
                </c:pt>
                <c:pt idx="5" formatCode="#,##0_);\(#,##0\)">
                  <c:v>7979445</c:v>
                </c:pt>
              </c:numCache>
            </c:numRef>
          </c:val>
          <c:smooth val="0"/>
        </c:ser>
        <c:ser>
          <c:idx val="1"/>
          <c:order val="1"/>
          <c:tx>
            <c:strRef>
              <c:f>Sheet1!$C$1</c:f>
              <c:strCache>
                <c:ptCount val="1"/>
                <c:pt idx="0">
                  <c:v>Total Assests</c:v>
                </c:pt>
              </c:strCache>
            </c:strRef>
          </c:tx>
          <c:cat>
            <c:numRef>
              <c:f>Sheet1!$A$2:$A$7</c:f>
              <c:numCache>
                <c:formatCode>General</c:formatCode>
                <c:ptCount val="6"/>
                <c:pt idx="0">
                  <c:v>2010</c:v>
                </c:pt>
                <c:pt idx="1">
                  <c:v>2011</c:v>
                </c:pt>
                <c:pt idx="2">
                  <c:v>2012</c:v>
                </c:pt>
                <c:pt idx="3">
                  <c:v>2013</c:v>
                </c:pt>
                <c:pt idx="4">
                  <c:v>2014</c:v>
                </c:pt>
                <c:pt idx="5">
                  <c:v>2015</c:v>
                </c:pt>
              </c:numCache>
            </c:numRef>
          </c:cat>
          <c:val>
            <c:numRef>
              <c:f>Sheet1!$C$2:$C$7</c:f>
              <c:numCache>
                <c:formatCode>#,##0</c:formatCode>
                <c:ptCount val="6"/>
                <c:pt idx="0">
                  <c:v>982067</c:v>
                </c:pt>
                <c:pt idx="1">
                  <c:v>3069196</c:v>
                </c:pt>
                <c:pt idx="2">
                  <c:v>3967890</c:v>
                </c:pt>
                <c:pt idx="3">
                  <c:v>5412563</c:v>
                </c:pt>
                <c:pt idx="4" formatCode="#,##0_);\(#,##0\)">
                  <c:v>7042500</c:v>
                </c:pt>
                <c:pt idx="5" formatCode="#,##0_);\(#,##0\)">
                  <c:v>10202871</c:v>
                </c:pt>
              </c:numCache>
            </c:numRef>
          </c:val>
          <c:smooth val="0"/>
        </c:ser>
        <c:ser>
          <c:idx val="2"/>
          <c:order val="2"/>
          <c:tx>
            <c:strRef>
              <c:f>Sheet1!$D$1</c:f>
              <c:strCache>
                <c:ptCount val="1"/>
                <c:pt idx="0">
                  <c:v>Cash and Cash Equivelant</c:v>
                </c:pt>
              </c:strCache>
            </c:strRef>
          </c:tx>
          <c:cat>
            <c:numRef>
              <c:f>Sheet1!$A$2:$A$7</c:f>
              <c:numCache>
                <c:formatCode>General</c:formatCode>
                <c:ptCount val="6"/>
                <c:pt idx="0">
                  <c:v>2010</c:v>
                </c:pt>
                <c:pt idx="1">
                  <c:v>2011</c:v>
                </c:pt>
                <c:pt idx="2">
                  <c:v>2012</c:v>
                </c:pt>
                <c:pt idx="3">
                  <c:v>2013</c:v>
                </c:pt>
                <c:pt idx="4">
                  <c:v>2014</c:v>
                </c:pt>
                <c:pt idx="5">
                  <c:v>2015</c:v>
                </c:pt>
              </c:numCache>
            </c:numRef>
          </c:cat>
          <c:val>
            <c:numRef>
              <c:f>Sheet1!$D$2:$D$7</c:f>
              <c:numCache>
                <c:formatCode>"$"#,##0_);[Red]\("$"#,##0\)</c:formatCode>
                <c:ptCount val="6"/>
                <c:pt idx="0">
                  <c:v>194499</c:v>
                </c:pt>
                <c:pt idx="1">
                  <c:v>508053</c:v>
                </c:pt>
                <c:pt idx="2">
                  <c:v>290291</c:v>
                </c:pt>
                <c:pt idx="3">
                  <c:v>604965</c:v>
                </c:pt>
                <c:pt idx="4" formatCode="_(&quot;$ &quot;#,##0_);_(&quot;$ &quot;\(#,##0\)">
                  <c:v>1113608</c:v>
                </c:pt>
                <c:pt idx="5" formatCode="_(&quot;$ &quot;#,##0_);_(&quot;$ &quot;\(#,##0\)">
                  <c:v>1809330</c:v>
                </c:pt>
              </c:numCache>
            </c:numRef>
          </c:val>
          <c:smooth val="0"/>
        </c:ser>
        <c:dLbls>
          <c:showLegendKey val="0"/>
          <c:showVal val="0"/>
          <c:showCatName val="0"/>
          <c:showSerName val="0"/>
          <c:showPercent val="0"/>
          <c:showBubbleSize val="0"/>
        </c:dLbls>
        <c:marker val="1"/>
        <c:smooth val="0"/>
        <c:axId val="139514624"/>
        <c:axId val="139516160"/>
      </c:lineChart>
      <c:catAx>
        <c:axId val="139514624"/>
        <c:scaling>
          <c:orientation val="minMax"/>
        </c:scaling>
        <c:delete val="0"/>
        <c:axPos val="b"/>
        <c:numFmt formatCode="General" sourceLinked="1"/>
        <c:majorTickMark val="out"/>
        <c:minorTickMark val="none"/>
        <c:tickLblPos val="nextTo"/>
        <c:txPr>
          <a:bodyPr/>
          <a:lstStyle/>
          <a:p>
            <a:pPr>
              <a:defRPr sz="1200"/>
            </a:pPr>
            <a:endParaRPr lang="en-US"/>
          </a:p>
        </c:txPr>
        <c:crossAx val="139516160"/>
        <c:crosses val="autoZero"/>
        <c:auto val="1"/>
        <c:lblAlgn val="ctr"/>
        <c:lblOffset val="100"/>
        <c:noMultiLvlLbl val="0"/>
      </c:catAx>
      <c:valAx>
        <c:axId val="139516160"/>
        <c:scaling>
          <c:orientation val="minMax"/>
        </c:scaling>
        <c:delete val="0"/>
        <c:axPos val="l"/>
        <c:majorGridlines/>
        <c:numFmt formatCode="#,##0" sourceLinked="1"/>
        <c:majorTickMark val="out"/>
        <c:minorTickMark val="none"/>
        <c:tickLblPos val="nextTo"/>
        <c:crossAx val="139514624"/>
        <c:crosses val="autoZero"/>
        <c:crossBetween val="between"/>
      </c:valAx>
    </c:plotArea>
    <c:legend>
      <c:legendPos val="r"/>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C8DF9D-D8FD-4A7D-A12E-8A711626159D}" type="datetimeFigureOut">
              <a:rPr lang="en-US" smtClean="0"/>
              <a:t>4/11/2016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C0711F-1CFB-4FA9-8C7B-412BA45BE4BB}" type="slidenum">
              <a:rPr lang="en-US" smtClean="0"/>
              <a:t>‹#›</a:t>
            </a:fld>
            <a:endParaRPr lang="en-US"/>
          </a:p>
        </p:txBody>
      </p:sp>
    </p:spTree>
    <p:extLst>
      <p:ext uri="{BB962C8B-B14F-4D97-AF65-F5344CB8AC3E}">
        <p14:creationId xmlns:p14="http://schemas.microsoft.com/office/powerpoint/2010/main" val="79854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C0711F-1CFB-4FA9-8C7B-412BA45BE4BB}" type="slidenum">
              <a:rPr lang="en-US" smtClean="0"/>
              <a:t>7</a:t>
            </a:fld>
            <a:endParaRPr lang="en-US"/>
          </a:p>
        </p:txBody>
      </p:sp>
    </p:spTree>
    <p:extLst>
      <p:ext uri="{BB962C8B-B14F-4D97-AF65-F5344CB8AC3E}">
        <p14:creationId xmlns:p14="http://schemas.microsoft.com/office/powerpoint/2010/main" val="411270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C0711F-1CFB-4FA9-8C7B-412BA45BE4BB}" type="slidenum">
              <a:rPr lang="en-US" smtClean="0"/>
              <a:t>8</a:t>
            </a:fld>
            <a:endParaRPr lang="en-US"/>
          </a:p>
        </p:txBody>
      </p:sp>
    </p:spTree>
    <p:extLst>
      <p:ext uri="{BB962C8B-B14F-4D97-AF65-F5344CB8AC3E}">
        <p14:creationId xmlns:p14="http://schemas.microsoft.com/office/powerpoint/2010/main" val="411270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4B29B1-8489-482E-91F9-7655DC6EE4E7}"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2B29C-E6C0-497A-B837-FE81567BD4EC}" type="slidenum">
              <a:rPr lang="en-US" smtClean="0"/>
              <a:pPr/>
              <a:t>‹#›</a:t>
            </a:fld>
            <a:endParaRPr lang="en-US"/>
          </a:p>
        </p:txBody>
      </p:sp>
    </p:spTree>
    <p:extLst>
      <p:ext uri="{BB962C8B-B14F-4D97-AF65-F5344CB8AC3E}">
        <p14:creationId xmlns:p14="http://schemas.microsoft.com/office/powerpoint/2010/main" val="154298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B29B1-8489-482E-91F9-7655DC6EE4E7}"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2B29C-E6C0-497A-B837-FE81567BD4EC}" type="slidenum">
              <a:rPr lang="en-US" smtClean="0"/>
              <a:pPr/>
              <a:t>‹#›</a:t>
            </a:fld>
            <a:endParaRPr lang="en-US"/>
          </a:p>
        </p:txBody>
      </p:sp>
    </p:spTree>
    <p:extLst>
      <p:ext uri="{BB962C8B-B14F-4D97-AF65-F5344CB8AC3E}">
        <p14:creationId xmlns:p14="http://schemas.microsoft.com/office/powerpoint/2010/main" val="91385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B29B1-8489-482E-91F9-7655DC6EE4E7}"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2B29C-E6C0-497A-B837-FE81567BD4EC}" type="slidenum">
              <a:rPr lang="en-US" smtClean="0"/>
              <a:pPr/>
              <a:t>‹#›</a:t>
            </a:fld>
            <a:endParaRPr lang="en-US"/>
          </a:p>
        </p:txBody>
      </p:sp>
    </p:spTree>
    <p:extLst>
      <p:ext uri="{BB962C8B-B14F-4D97-AF65-F5344CB8AC3E}">
        <p14:creationId xmlns:p14="http://schemas.microsoft.com/office/powerpoint/2010/main" val="341273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B29B1-8489-482E-91F9-7655DC6EE4E7}"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2B29C-E6C0-497A-B837-FE81567BD4EC}" type="slidenum">
              <a:rPr lang="en-US" smtClean="0"/>
              <a:pPr/>
              <a:t>‹#›</a:t>
            </a:fld>
            <a:endParaRPr lang="en-US"/>
          </a:p>
        </p:txBody>
      </p:sp>
    </p:spTree>
    <p:extLst>
      <p:ext uri="{BB962C8B-B14F-4D97-AF65-F5344CB8AC3E}">
        <p14:creationId xmlns:p14="http://schemas.microsoft.com/office/powerpoint/2010/main" val="174522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4B29B1-8489-482E-91F9-7655DC6EE4E7}"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2B29C-E6C0-497A-B837-FE81567BD4EC}" type="slidenum">
              <a:rPr lang="en-US" smtClean="0"/>
              <a:pPr/>
              <a:t>‹#›</a:t>
            </a:fld>
            <a:endParaRPr lang="en-US"/>
          </a:p>
        </p:txBody>
      </p:sp>
    </p:spTree>
    <p:extLst>
      <p:ext uri="{BB962C8B-B14F-4D97-AF65-F5344CB8AC3E}">
        <p14:creationId xmlns:p14="http://schemas.microsoft.com/office/powerpoint/2010/main" val="129206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4B29B1-8489-482E-91F9-7655DC6EE4E7}"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2B29C-E6C0-497A-B837-FE81567BD4EC}" type="slidenum">
              <a:rPr lang="en-US" smtClean="0"/>
              <a:pPr/>
              <a:t>‹#›</a:t>
            </a:fld>
            <a:endParaRPr lang="en-US"/>
          </a:p>
        </p:txBody>
      </p:sp>
    </p:spTree>
    <p:extLst>
      <p:ext uri="{BB962C8B-B14F-4D97-AF65-F5344CB8AC3E}">
        <p14:creationId xmlns:p14="http://schemas.microsoft.com/office/powerpoint/2010/main" val="322221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4B29B1-8489-482E-91F9-7655DC6EE4E7}" type="datetimeFigureOut">
              <a:rPr lang="en-US" smtClean="0"/>
              <a:pPr/>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2B29C-E6C0-497A-B837-FE81567BD4EC}" type="slidenum">
              <a:rPr lang="en-US" smtClean="0"/>
              <a:pPr/>
              <a:t>‹#›</a:t>
            </a:fld>
            <a:endParaRPr lang="en-US"/>
          </a:p>
        </p:txBody>
      </p:sp>
    </p:spTree>
    <p:extLst>
      <p:ext uri="{BB962C8B-B14F-4D97-AF65-F5344CB8AC3E}">
        <p14:creationId xmlns:p14="http://schemas.microsoft.com/office/powerpoint/2010/main" val="142277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4B29B1-8489-482E-91F9-7655DC6EE4E7}" type="datetimeFigureOut">
              <a:rPr lang="en-US" smtClean="0"/>
              <a:pPr/>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2B29C-E6C0-497A-B837-FE81567BD4EC}" type="slidenum">
              <a:rPr lang="en-US" smtClean="0"/>
              <a:pPr/>
              <a:t>‹#›</a:t>
            </a:fld>
            <a:endParaRPr lang="en-US"/>
          </a:p>
        </p:txBody>
      </p:sp>
    </p:spTree>
    <p:extLst>
      <p:ext uri="{BB962C8B-B14F-4D97-AF65-F5344CB8AC3E}">
        <p14:creationId xmlns:p14="http://schemas.microsoft.com/office/powerpoint/2010/main" val="404275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B29B1-8489-482E-91F9-7655DC6EE4E7}" type="datetimeFigureOut">
              <a:rPr lang="en-US" smtClean="0"/>
              <a:pPr/>
              <a:t>4/11/2016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2B29C-E6C0-497A-B837-FE81567BD4EC}" type="slidenum">
              <a:rPr lang="en-US" smtClean="0"/>
              <a:pPr/>
              <a:t>‹#›</a:t>
            </a:fld>
            <a:endParaRPr lang="en-US"/>
          </a:p>
        </p:txBody>
      </p:sp>
    </p:spTree>
    <p:extLst>
      <p:ext uri="{BB962C8B-B14F-4D97-AF65-F5344CB8AC3E}">
        <p14:creationId xmlns:p14="http://schemas.microsoft.com/office/powerpoint/2010/main" val="646926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B29B1-8489-482E-91F9-7655DC6EE4E7}"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2B29C-E6C0-497A-B837-FE81567BD4EC}" type="slidenum">
              <a:rPr lang="en-US" smtClean="0"/>
              <a:pPr/>
              <a:t>‹#›</a:t>
            </a:fld>
            <a:endParaRPr lang="en-US"/>
          </a:p>
        </p:txBody>
      </p:sp>
    </p:spTree>
    <p:extLst>
      <p:ext uri="{BB962C8B-B14F-4D97-AF65-F5344CB8AC3E}">
        <p14:creationId xmlns:p14="http://schemas.microsoft.com/office/powerpoint/2010/main" val="189671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B29B1-8489-482E-91F9-7655DC6EE4E7}"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2B29C-E6C0-497A-B837-FE81567BD4EC}" type="slidenum">
              <a:rPr lang="en-US" smtClean="0"/>
              <a:pPr/>
              <a:t>‹#›</a:t>
            </a:fld>
            <a:endParaRPr lang="en-US"/>
          </a:p>
        </p:txBody>
      </p:sp>
    </p:spTree>
    <p:extLst>
      <p:ext uri="{BB962C8B-B14F-4D97-AF65-F5344CB8AC3E}">
        <p14:creationId xmlns:p14="http://schemas.microsoft.com/office/powerpoint/2010/main" val="2464162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B29B1-8489-482E-91F9-7655DC6EE4E7}" type="datetimeFigureOut">
              <a:rPr lang="en-US" smtClean="0"/>
              <a:pPr/>
              <a:t>4/11/2016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2B29C-E6C0-497A-B837-FE81567BD4EC}" type="slidenum">
              <a:rPr lang="en-US" smtClean="0"/>
              <a:pPr/>
              <a:t>‹#›</a:t>
            </a:fld>
            <a:endParaRPr lang="en-US"/>
          </a:p>
        </p:txBody>
      </p:sp>
    </p:spTree>
    <p:extLst>
      <p:ext uri="{BB962C8B-B14F-4D97-AF65-F5344CB8AC3E}">
        <p14:creationId xmlns:p14="http://schemas.microsoft.com/office/powerpoint/2010/main" val="2984189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tiff"/></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jpeg"/><Relationship Id="rId7" Type="http://schemas.openxmlformats.org/officeDocument/2006/relationships/image" Target="../media/image18.png"/><Relationship Id="rId2"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867400" cy="523220"/>
          </a:xfrm>
          <a:prstGeom prst="rect">
            <a:avLst/>
          </a:prstGeom>
          <a:noFill/>
          <a:effectLst>
            <a:reflection blurRad="6350" stA="52000" endA="300" endPos="35000" dir="5400000" sy="-100000" algn="bl" rotWithShape="0"/>
          </a:effectLst>
        </p:spPr>
        <p:txBody>
          <a:bodyPr wrap="square" rtlCol="0">
            <a:spAutoFit/>
          </a:bodyPr>
          <a:lstStyle/>
          <a:p>
            <a:r>
              <a:rPr lang="en-US" sz="2800" b="1" dirty="0" smtClean="0">
                <a:solidFill>
                  <a:srgbClr val="C75F09"/>
                </a:solidFill>
                <a:latin typeface="Arial" pitchFamily="34" charset="0"/>
                <a:cs typeface="Arial" pitchFamily="34" charset="0"/>
              </a:rPr>
              <a:t>Netflix Inc. (NFLX)</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 y="1384316"/>
            <a:ext cx="8077200" cy="2677656"/>
          </a:xfrm>
          <a:prstGeom prst="rect">
            <a:avLst/>
          </a:prstGeom>
          <a:noFill/>
          <a:effectLst/>
        </p:spPr>
        <p:txBody>
          <a:bodyPr wrap="square" rtlCol="0">
            <a:spAutoFit/>
          </a:bodyPr>
          <a:lstStyle/>
          <a:p>
            <a:pPr algn="ctr"/>
            <a:r>
              <a:rPr lang="en-US" sz="2800" dirty="0" err="1" smtClean="0">
                <a:solidFill>
                  <a:schemeClr val="tx1">
                    <a:lumMod val="65000"/>
                    <a:lumOff val="35000"/>
                  </a:schemeClr>
                </a:solidFill>
                <a:latin typeface="Arial" pitchFamily="34" charset="0"/>
                <a:cs typeface="Arial" pitchFamily="34" charset="0"/>
              </a:rPr>
              <a:t>Arman</a:t>
            </a:r>
            <a:r>
              <a:rPr lang="en-US" sz="2800" dirty="0" smtClean="0">
                <a:solidFill>
                  <a:schemeClr val="tx1">
                    <a:lumMod val="65000"/>
                    <a:lumOff val="35000"/>
                  </a:schemeClr>
                </a:solidFill>
                <a:latin typeface="Arial" pitchFamily="34" charset="0"/>
                <a:cs typeface="Arial" pitchFamily="34" charset="0"/>
              </a:rPr>
              <a:t> Hastings</a:t>
            </a:r>
          </a:p>
          <a:p>
            <a:pPr algn="ctr"/>
            <a:r>
              <a:rPr lang="en-US" sz="2800" dirty="0" smtClean="0">
                <a:solidFill>
                  <a:schemeClr val="tx1">
                    <a:lumMod val="65000"/>
                    <a:lumOff val="35000"/>
                  </a:schemeClr>
                </a:solidFill>
                <a:latin typeface="Arial" pitchFamily="34" charset="0"/>
                <a:cs typeface="Arial" pitchFamily="34" charset="0"/>
              </a:rPr>
              <a:t>April 8</a:t>
            </a:r>
            <a:r>
              <a:rPr lang="en-US" sz="2800" baseline="30000" dirty="0" smtClean="0">
                <a:solidFill>
                  <a:schemeClr val="tx1">
                    <a:lumMod val="65000"/>
                    <a:lumOff val="35000"/>
                  </a:schemeClr>
                </a:solidFill>
                <a:latin typeface="Arial" pitchFamily="34" charset="0"/>
                <a:cs typeface="Arial" pitchFamily="34" charset="0"/>
              </a:rPr>
              <a:t>th</a:t>
            </a:r>
            <a:r>
              <a:rPr lang="en-US" sz="2800" dirty="0" smtClean="0">
                <a:solidFill>
                  <a:schemeClr val="tx1">
                    <a:lumMod val="65000"/>
                    <a:lumOff val="35000"/>
                  </a:schemeClr>
                </a:solidFill>
                <a:latin typeface="Arial" pitchFamily="34" charset="0"/>
                <a:cs typeface="Arial" pitchFamily="34" charset="0"/>
              </a:rPr>
              <a:t>, 2016</a:t>
            </a:r>
          </a:p>
          <a:p>
            <a:pPr algn="ctr"/>
            <a:r>
              <a:rPr lang="en-US" sz="2800" dirty="0" smtClean="0">
                <a:solidFill>
                  <a:schemeClr val="tx1">
                    <a:lumMod val="65000"/>
                    <a:lumOff val="35000"/>
                  </a:schemeClr>
                </a:solidFill>
                <a:latin typeface="Arial" pitchFamily="34" charset="0"/>
                <a:cs typeface="Arial" pitchFamily="34" charset="0"/>
              </a:rPr>
              <a:t>Technology Sector</a:t>
            </a:r>
            <a:br>
              <a:rPr lang="en-US" sz="2800" dirty="0" smtClean="0">
                <a:solidFill>
                  <a:schemeClr val="tx1">
                    <a:lumMod val="65000"/>
                    <a:lumOff val="35000"/>
                  </a:schemeClr>
                </a:solidFill>
                <a:latin typeface="Arial" pitchFamily="34" charset="0"/>
                <a:cs typeface="Arial" pitchFamily="34" charset="0"/>
              </a:rPr>
            </a:br>
            <a:r>
              <a:rPr lang="en-US" sz="2800" dirty="0" smtClean="0">
                <a:solidFill>
                  <a:schemeClr val="tx1">
                    <a:lumMod val="65000"/>
                    <a:lumOff val="35000"/>
                  </a:schemeClr>
                </a:solidFill>
                <a:latin typeface="Arial" pitchFamily="34" charset="0"/>
                <a:cs typeface="Arial" pitchFamily="34" charset="0"/>
              </a:rPr>
              <a:t/>
            </a:r>
            <a:br>
              <a:rPr lang="en-US" sz="2800" dirty="0" smtClean="0">
                <a:solidFill>
                  <a:schemeClr val="tx1">
                    <a:lumMod val="65000"/>
                    <a:lumOff val="35000"/>
                  </a:schemeClr>
                </a:solidFill>
                <a:latin typeface="Arial" pitchFamily="34" charset="0"/>
                <a:cs typeface="Arial" pitchFamily="34" charset="0"/>
              </a:rPr>
            </a:br>
            <a:r>
              <a:rPr lang="en-US" sz="2800" dirty="0" smtClean="0">
                <a:solidFill>
                  <a:schemeClr val="tx1">
                    <a:lumMod val="65000"/>
                    <a:lumOff val="35000"/>
                  </a:schemeClr>
                </a:solidFill>
                <a:latin typeface="Arial" pitchFamily="34" charset="0"/>
                <a:cs typeface="Arial" pitchFamily="34" charset="0"/>
              </a:rPr>
              <a:t/>
            </a:r>
            <a:br>
              <a:rPr lang="en-US" sz="2800" dirty="0" smtClean="0">
                <a:solidFill>
                  <a:schemeClr val="tx1">
                    <a:lumMod val="65000"/>
                    <a:lumOff val="35000"/>
                  </a:schemeClr>
                </a:solidFill>
                <a:latin typeface="Arial" pitchFamily="34" charset="0"/>
                <a:cs typeface="Arial" pitchFamily="34" charset="0"/>
              </a:rPr>
            </a:br>
            <a:endParaRPr lang="en-US" sz="2800" dirty="0">
              <a:solidFill>
                <a:schemeClr val="tx1">
                  <a:lumMod val="65000"/>
                  <a:lumOff val="35000"/>
                </a:schemeClr>
              </a:solidFill>
              <a:latin typeface="Arial" pitchFamily="34" charset="0"/>
              <a:cs typeface="Arial" pitchFamily="34" charset="0"/>
            </a:endParaRPr>
          </a:p>
        </p:txBody>
      </p:sp>
      <p:pic>
        <p:nvPicPr>
          <p:cNvPr id="13" name="Picture 12" descr="OSIG.tiff"/>
          <p:cNvPicPr>
            <a:picLocks noChangeAspect="1"/>
          </p:cNvPicPr>
          <p:nvPr/>
        </p:nvPicPr>
        <p:blipFill>
          <a:blip r:embed="rId2"/>
          <a:stretch>
            <a:fillRect/>
          </a:stretch>
        </p:blipFill>
        <p:spPr>
          <a:xfrm>
            <a:off x="6088271"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E:\zNew spring 2016 pitch\yahnfl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31" y="2819400"/>
            <a:ext cx="8161338" cy="355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842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SWOT Analysis</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1221960"/>
            <a:ext cx="4267200" cy="2362200"/>
          </a:xfrm>
          <a:prstGeom prst="rect">
            <a:avLst/>
          </a:prstGeom>
          <a:noFill/>
        </p:spPr>
        <p:txBody>
          <a:bodyPr wrap="square" rtlCol="0">
            <a:spAutoFit/>
          </a:bodyPr>
          <a:lstStyle/>
          <a:p>
            <a:endParaRPr lang="en-US"/>
          </a:p>
        </p:txBody>
      </p:sp>
      <p:sp>
        <p:nvSpPr>
          <p:cNvPr id="9" name="TextBox 8"/>
          <p:cNvSpPr txBox="1"/>
          <p:nvPr/>
        </p:nvSpPr>
        <p:spPr>
          <a:xfrm>
            <a:off x="533400" y="1143000"/>
            <a:ext cx="4267200" cy="2362200"/>
          </a:xfrm>
          <a:prstGeom prst="rect">
            <a:avLst/>
          </a:prstGeom>
          <a:noFill/>
        </p:spPr>
        <p:txBody>
          <a:bodyPr wrap="square" rtlCol="0">
            <a:spAutoFit/>
          </a:bodyPr>
          <a:lstStyle/>
          <a:p>
            <a:endParaRPr lang="en-US"/>
          </a:p>
        </p:txBody>
      </p:sp>
      <p:sp>
        <p:nvSpPr>
          <p:cNvPr id="10" name="TextBox 9"/>
          <p:cNvSpPr txBox="1"/>
          <p:nvPr/>
        </p:nvSpPr>
        <p:spPr>
          <a:xfrm>
            <a:off x="685800" y="1295400"/>
            <a:ext cx="4267200" cy="2362200"/>
          </a:xfrm>
          <a:prstGeom prst="rect">
            <a:avLst/>
          </a:prstGeom>
          <a:noFill/>
        </p:spPr>
        <p:txBody>
          <a:bodyPr wrap="square" rtlCol="0">
            <a:spAutoFit/>
          </a:bodyPr>
          <a:lstStyle/>
          <a:p>
            <a:endParaRPr lang="en-US"/>
          </a:p>
        </p:txBody>
      </p:sp>
      <p:sp>
        <p:nvSpPr>
          <p:cNvPr id="11" name="TextBox 10"/>
          <p:cNvSpPr txBox="1"/>
          <p:nvPr/>
        </p:nvSpPr>
        <p:spPr>
          <a:xfrm>
            <a:off x="533400" y="1131635"/>
            <a:ext cx="4267200" cy="2362200"/>
          </a:xfrm>
          <a:prstGeom prst="rect">
            <a:avLst/>
          </a:prstGeom>
          <a:noFill/>
        </p:spPr>
        <p:txBody>
          <a:bodyPr wrap="square" rtlCol="0">
            <a:noAutofit/>
          </a:bodyPr>
          <a:lstStyle/>
          <a:p>
            <a:r>
              <a:rPr lang="en-US" b="1" u="sng" dirty="0" smtClean="0"/>
              <a:t>Strengths</a:t>
            </a:r>
            <a:endParaRPr lang="en-US" dirty="0" smtClean="0"/>
          </a:p>
          <a:p>
            <a:pPr marL="285750" indent="-285750">
              <a:buFont typeface="Arial" charset="0"/>
              <a:buChar char="•"/>
            </a:pPr>
            <a:r>
              <a:rPr lang="en-US" sz="1400" dirty="0" smtClean="0"/>
              <a:t>Development </a:t>
            </a:r>
            <a:r>
              <a:rPr lang="en-US" sz="1400" dirty="0"/>
              <a:t>of more Netflix original content both to local  and global markets. </a:t>
            </a:r>
            <a:endParaRPr lang="en-US" sz="1400" dirty="0" smtClean="0"/>
          </a:p>
          <a:p>
            <a:pPr marL="285750" indent="-285750">
              <a:buFont typeface="Arial" charset="0"/>
              <a:buChar char="•"/>
            </a:pPr>
            <a:endParaRPr lang="en-US" sz="1400" dirty="0" smtClean="0"/>
          </a:p>
          <a:p>
            <a:pPr marL="285750" indent="-285750">
              <a:buFont typeface="Arial" charset="0"/>
              <a:buChar char="•"/>
            </a:pPr>
            <a:r>
              <a:rPr lang="en-US" sz="1400" dirty="0" smtClean="0"/>
              <a:t>Massive </a:t>
            </a:r>
            <a:r>
              <a:rPr lang="en-US" sz="1400" dirty="0"/>
              <a:t>North American popularity </a:t>
            </a:r>
            <a:r>
              <a:rPr lang="en-US" sz="1400" dirty="0" smtClean="0"/>
              <a:t>.</a:t>
            </a:r>
          </a:p>
          <a:p>
            <a:pPr marL="285750" indent="-285750">
              <a:buFont typeface="Arial" charset="0"/>
              <a:buChar char="•"/>
            </a:pPr>
            <a:endParaRPr lang="en-US" sz="1400" dirty="0" smtClean="0"/>
          </a:p>
          <a:p>
            <a:pPr marL="285750" indent="-285750">
              <a:buFont typeface="Arial" charset="0"/>
              <a:buChar char="•"/>
            </a:pPr>
            <a:r>
              <a:rPr lang="en-US" sz="1400" dirty="0" smtClean="0"/>
              <a:t>User </a:t>
            </a:r>
            <a:r>
              <a:rPr lang="en-US" sz="1400" dirty="0"/>
              <a:t>experience and ease of access in comparison to linear TV content or tradition rental stores</a:t>
            </a:r>
            <a:r>
              <a:rPr lang="en-US" sz="1400" dirty="0" smtClean="0"/>
              <a:t>.</a:t>
            </a:r>
          </a:p>
          <a:p>
            <a:pPr marL="285750" indent="-285750">
              <a:buFont typeface="Arial" charset="0"/>
              <a:buChar char="•"/>
            </a:pPr>
            <a:endParaRPr lang="en-US" sz="1400" dirty="0" smtClean="0"/>
          </a:p>
          <a:p>
            <a:pPr marL="285750" indent="-285750">
              <a:buFont typeface="Arial" charset="0"/>
              <a:buChar char="•"/>
            </a:pPr>
            <a:r>
              <a:rPr lang="en-US" sz="1400" dirty="0"/>
              <a:t>Very competitive “sweet spot”, as described by management, price points.</a:t>
            </a:r>
          </a:p>
          <a:p>
            <a:pPr marL="285750" indent="-285750">
              <a:buFont typeface="Arial" charset="0"/>
              <a:buChar char="•"/>
            </a:pPr>
            <a:endParaRPr lang="en-US" sz="1600" dirty="0"/>
          </a:p>
        </p:txBody>
      </p:sp>
      <p:sp>
        <p:nvSpPr>
          <p:cNvPr id="12" name="TextBox 11"/>
          <p:cNvSpPr txBox="1"/>
          <p:nvPr/>
        </p:nvSpPr>
        <p:spPr>
          <a:xfrm>
            <a:off x="4648200" y="1140771"/>
            <a:ext cx="4495800" cy="2577790"/>
          </a:xfrm>
          <a:prstGeom prst="rect">
            <a:avLst/>
          </a:prstGeom>
          <a:noFill/>
        </p:spPr>
        <p:txBody>
          <a:bodyPr wrap="square" rtlCol="0">
            <a:noAutofit/>
          </a:bodyPr>
          <a:lstStyle/>
          <a:p>
            <a:r>
              <a:rPr lang="en-US" b="1" u="sng" dirty="0" smtClean="0"/>
              <a:t>Weaknesses</a:t>
            </a:r>
          </a:p>
          <a:p>
            <a:pPr marL="285750" indent="-285750">
              <a:buFont typeface="Arial" charset="0"/>
              <a:buChar char="•"/>
            </a:pPr>
            <a:r>
              <a:rPr lang="en-US" sz="1600" dirty="0" smtClean="0"/>
              <a:t>High </a:t>
            </a:r>
            <a:r>
              <a:rPr lang="en-US" sz="1600" dirty="0"/>
              <a:t>prices for mobile data </a:t>
            </a:r>
            <a:r>
              <a:rPr lang="en-US" sz="1600" dirty="0" smtClean="0"/>
              <a:t>plans</a:t>
            </a:r>
          </a:p>
          <a:p>
            <a:pPr marL="285750" indent="-285750">
              <a:buFont typeface="Arial" charset="0"/>
              <a:buChar char="•"/>
            </a:pPr>
            <a:endParaRPr lang="en-US" sz="1600" dirty="0" smtClean="0"/>
          </a:p>
          <a:p>
            <a:pPr marL="285750" indent="-285750">
              <a:buFont typeface="Arial" charset="0"/>
              <a:buChar char="•"/>
            </a:pPr>
            <a:r>
              <a:rPr lang="en-US" sz="1600" dirty="0" smtClean="0"/>
              <a:t>Pricing </a:t>
            </a:r>
            <a:r>
              <a:rPr lang="en-US" sz="1600" dirty="0"/>
              <a:t>power, and various movies and studios asking for a “28-day window” </a:t>
            </a:r>
            <a:endParaRPr lang="en-US" sz="1600" dirty="0" smtClean="0"/>
          </a:p>
          <a:p>
            <a:pPr marL="285750" indent="-285750">
              <a:buFont typeface="Arial" charset="0"/>
              <a:buChar char="•"/>
            </a:pPr>
            <a:endParaRPr lang="en-US" sz="1600" dirty="0" smtClean="0"/>
          </a:p>
          <a:p>
            <a:pPr marL="285750" indent="-285750">
              <a:buFont typeface="Arial" charset="0"/>
              <a:buChar char="•"/>
            </a:pPr>
            <a:r>
              <a:rPr lang="en-US" sz="1600" dirty="0" smtClean="0"/>
              <a:t>Terms </a:t>
            </a:r>
            <a:r>
              <a:rPr lang="en-US" sz="1600" dirty="0"/>
              <a:t>of content distribution are not exclusive </a:t>
            </a:r>
            <a:endParaRPr lang="en-US" sz="1600" dirty="0" smtClean="0"/>
          </a:p>
          <a:p>
            <a:pPr marL="285750" indent="-285750">
              <a:buFont typeface="Arial" charset="0"/>
              <a:buChar char="•"/>
            </a:pPr>
            <a:endParaRPr lang="en-US" sz="1600" dirty="0"/>
          </a:p>
          <a:p>
            <a:pPr marL="285750" indent="-285750">
              <a:buFont typeface="Arial" charset="0"/>
              <a:buChar char="•"/>
            </a:pPr>
            <a:r>
              <a:rPr lang="en-US" sz="1600" dirty="0" smtClean="0"/>
              <a:t>Censorship </a:t>
            </a:r>
            <a:r>
              <a:rPr lang="en-US" sz="1600" dirty="0"/>
              <a:t>for countries that ask for it.</a:t>
            </a:r>
          </a:p>
          <a:p>
            <a:pPr marL="285750" indent="-285750">
              <a:buFont typeface="Arial" charset="0"/>
              <a:buChar char="•"/>
            </a:pPr>
            <a:endParaRPr lang="en-US" sz="1600" dirty="0" smtClean="0"/>
          </a:p>
          <a:p>
            <a:pPr marL="285750" indent="-285750">
              <a:buFont typeface="Arial" charset="0"/>
              <a:buChar char="•"/>
            </a:pPr>
            <a:endParaRPr lang="en-US" sz="1600" dirty="0" smtClean="0"/>
          </a:p>
        </p:txBody>
      </p:sp>
      <p:sp>
        <p:nvSpPr>
          <p:cNvPr id="15" name="TextBox 14"/>
          <p:cNvSpPr txBox="1"/>
          <p:nvPr/>
        </p:nvSpPr>
        <p:spPr>
          <a:xfrm>
            <a:off x="396240" y="3718561"/>
            <a:ext cx="4267200" cy="2362200"/>
          </a:xfrm>
          <a:prstGeom prst="rect">
            <a:avLst/>
          </a:prstGeom>
          <a:noFill/>
        </p:spPr>
        <p:txBody>
          <a:bodyPr wrap="square" rtlCol="0">
            <a:noAutofit/>
          </a:bodyPr>
          <a:lstStyle/>
          <a:p>
            <a:r>
              <a:rPr lang="en-US" b="1" u="sng" dirty="0" smtClean="0"/>
              <a:t>Opportunities</a:t>
            </a:r>
          </a:p>
          <a:p>
            <a:pPr marL="285750" indent="-285750">
              <a:buFont typeface="Arial" charset="0"/>
              <a:buChar char="•"/>
            </a:pPr>
            <a:r>
              <a:rPr lang="en-US" sz="1600" dirty="0" smtClean="0"/>
              <a:t>Growth </a:t>
            </a:r>
            <a:r>
              <a:rPr lang="en-US" sz="1600" dirty="0"/>
              <a:t>in global </a:t>
            </a:r>
            <a:r>
              <a:rPr lang="en-US" sz="1600" dirty="0" smtClean="0"/>
              <a:t>markets</a:t>
            </a:r>
          </a:p>
          <a:p>
            <a:pPr marL="285750" indent="-285750">
              <a:buFont typeface="Arial" charset="0"/>
              <a:buChar char="•"/>
            </a:pPr>
            <a:endParaRPr lang="en-US" sz="1600" dirty="0" smtClean="0"/>
          </a:p>
          <a:p>
            <a:pPr marL="285750" indent="-285750">
              <a:buFont typeface="Arial" charset="0"/>
              <a:buChar char="•"/>
            </a:pPr>
            <a:r>
              <a:rPr lang="en-US" sz="1600" dirty="0" smtClean="0"/>
              <a:t>Creating </a:t>
            </a:r>
            <a:r>
              <a:rPr lang="en-US" sz="1600" dirty="0"/>
              <a:t>and expansion on kids programming that is created for both kids, and parents. </a:t>
            </a:r>
          </a:p>
          <a:p>
            <a:pPr marL="285750" indent="-285750">
              <a:buFont typeface="Arial" charset="0"/>
              <a:buChar char="•"/>
            </a:pPr>
            <a:endParaRPr lang="en-US" sz="1600" dirty="0" smtClean="0"/>
          </a:p>
          <a:p>
            <a:pPr marL="285750" indent="-285750">
              <a:buFont typeface="Arial" charset="0"/>
              <a:buChar char="•"/>
            </a:pPr>
            <a:r>
              <a:rPr lang="en-US" sz="1600" dirty="0" err="1"/>
              <a:t>T-mobile</a:t>
            </a:r>
            <a:r>
              <a:rPr lang="en-US" sz="1600" dirty="0"/>
              <a:t> “Binge on!”, and </a:t>
            </a:r>
            <a:r>
              <a:rPr lang="en-US" sz="1600" dirty="0" smtClean="0"/>
              <a:t>Verizon's </a:t>
            </a:r>
            <a:r>
              <a:rPr lang="en-US" sz="1600" dirty="0"/>
              <a:t>“Freebie!” initiatives to allow mobile customers watch shows and movies for free up until a limit.</a:t>
            </a:r>
          </a:p>
          <a:p>
            <a:pPr marL="285750" indent="-285750">
              <a:buFont typeface="Arial" charset="0"/>
              <a:buChar char="•"/>
            </a:pPr>
            <a:endParaRPr lang="en-US" sz="1600" dirty="0" smtClean="0"/>
          </a:p>
        </p:txBody>
      </p:sp>
      <p:sp>
        <p:nvSpPr>
          <p:cNvPr id="16" name="TextBox 15"/>
          <p:cNvSpPr txBox="1"/>
          <p:nvPr/>
        </p:nvSpPr>
        <p:spPr>
          <a:xfrm>
            <a:off x="4648200" y="3810001"/>
            <a:ext cx="4267200" cy="2362200"/>
          </a:xfrm>
          <a:prstGeom prst="rect">
            <a:avLst/>
          </a:prstGeom>
          <a:noFill/>
        </p:spPr>
        <p:txBody>
          <a:bodyPr wrap="square" rtlCol="0">
            <a:noAutofit/>
          </a:bodyPr>
          <a:lstStyle/>
          <a:p>
            <a:r>
              <a:rPr lang="en-US" b="1" u="sng" dirty="0" smtClean="0"/>
              <a:t>Threats</a:t>
            </a:r>
          </a:p>
          <a:p>
            <a:pPr marL="285750" indent="-285750">
              <a:buFont typeface="Arial" charset="0"/>
              <a:buChar char="•"/>
            </a:pPr>
            <a:r>
              <a:rPr lang="en-US" sz="1600" dirty="0" smtClean="0"/>
              <a:t>Foreign </a:t>
            </a:r>
            <a:r>
              <a:rPr lang="en-US" sz="1600" dirty="0"/>
              <a:t>currency exchange rates are slowing growth in their new countries and eating into their net income.</a:t>
            </a:r>
          </a:p>
          <a:p>
            <a:pPr marL="285750" indent="-285750">
              <a:buFont typeface="Arial" charset="0"/>
              <a:buChar char="•"/>
            </a:pPr>
            <a:endParaRPr lang="en-US" sz="1600" dirty="0" smtClean="0"/>
          </a:p>
          <a:p>
            <a:pPr marL="285750" indent="-285750">
              <a:buFont typeface="Arial" charset="0"/>
              <a:buChar char="•"/>
            </a:pPr>
            <a:r>
              <a:rPr lang="en-US" sz="1600" dirty="0"/>
              <a:t>Net Neutrality </a:t>
            </a:r>
            <a:r>
              <a:rPr lang="en-US" sz="1600" dirty="0" smtClean="0"/>
              <a:t>risks; Changes or abuse</a:t>
            </a:r>
          </a:p>
          <a:p>
            <a:pPr marL="285750" indent="-285750">
              <a:buFont typeface="Arial" charset="0"/>
              <a:buChar char="•"/>
            </a:pPr>
            <a:endParaRPr lang="en-US" sz="1600" dirty="0" smtClean="0"/>
          </a:p>
          <a:p>
            <a:pPr marL="285750" indent="-285750">
              <a:buFont typeface="Arial" charset="0"/>
              <a:buChar char="•"/>
            </a:pPr>
            <a:r>
              <a:rPr lang="en-US" sz="1600" dirty="0" smtClean="0"/>
              <a:t>Other </a:t>
            </a:r>
            <a:r>
              <a:rPr lang="en-US" sz="1600" dirty="0"/>
              <a:t>companies offering streaming services such as  Amazon or </a:t>
            </a:r>
            <a:r>
              <a:rPr lang="en-US" sz="1600" dirty="0" err="1"/>
              <a:t>Hulu</a:t>
            </a:r>
            <a:r>
              <a:rPr lang="en-US" sz="1600" dirty="0" smtClean="0"/>
              <a:t>.</a:t>
            </a:r>
            <a:endParaRPr lang="en-US" sz="1600" dirty="0"/>
          </a:p>
        </p:txBody>
      </p:sp>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Current Events</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33400" y="1143000"/>
            <a:ext cx="8077200" cy="5029200"/>
          </a:xfrm>
          <a:prstGeom prst="rect">
            <a:avLst/>
          </a:prstGeom>
          <a:noFill/>
        </p:spPr>
        <p:txBody>
          <a:bodyPr wrap="square" rtlCol="0">
            <a:noAutofit/>
          </a:bodyPr>
          <a:lstStyle/>
          <a:p>
            <a:pPr lvl="0"/>
            <a:r>
              <a:rPr lang="en-US" dirty="0"/>
              <a:t>Netflix Cracks down against VPNs; Feb. 29, 2016</a:t>
            </a:r>
          </a:p>
          <a:p>
            <a:pPr marL="742950" lvl="1" indent="-285750">
              <a:buFont typeface="Arial" charset="0"/>
              <a:buChar char="•"/>
            </a:pPr>
            <a:r>
              <a:rPr lang="en-US" dirty="0" smtClean="0"/>
              <a:t>To </a:t>
            </a:r>
            <a:r>
              <a:rPr lang="en-US" dirty="0"/>
              <a:t>help Netflix prevent customers from watching video that isn't licensed for viewing in their </a:t>
            </a:r>
            <a:r>
              <a:rPr lang="en-US" dirty="0" smtClean="0"/>
              <a:t>country.</a:t>
            </a:r>
          </a:p>
          <a:p>
            <a:endParaRPr lang="en-US" dirty="0" smtClean="0"/>
          </a:p>
          <a:p>
            <a:pPr lvl="0"/>
            <a:r>
              <a:rPr lang="en-US" dirty="0"/>
              <a:t>Netflix is Now Available Around the World; Jan. 6, 2016</a:t>
            </a:r>
          </a:p>
          <a:p>
            <a:pPr marL="742950" lvl="1" indent="-285750">
              <a:buFont typeface="Arial" charset="0"/>
              <a:buChar char="•"/>
            </a:pPr>
            <a:r>
              <a:rPr lang="en-US" dirty="0"/>
              <a:t>R</a:t>
            </a:r>
            <a:r>
              <a:rPr lang="en-US" dirty="0" smtClean="0"/>
              <a:t>inging </a:t>
            </a:r>
            <a:r>
              <a:rPr lang="en-US" dirty="0"/>
              <a:t>its Internet TV network to more than 130 new countries around the </a:t>
            </a:r>
            <a:r>
              <a:rPr lang="en-US" dirty="0" smtClean="0"/>
              <a:t>world</a:t>
            </a:r>
          </a:p>
          <a:p>
            <a:pPr marL="742950" lvl="1" indent="-285750">
              <a:buFont typeface="Arial" charset="0"/>
              <a:buChar char="•"/>
            </a:pPr>
            <a:endParaRPr lang="en-US" dirty="0"/>
          </a:p>
          <a:p>
            <a:pPr lvl="0"/>
            <a:r>
              <a:rPr lang="en-US" dirty="0" smtClean="0"/>
              <a:t>Netflix Brings Their First New Original Anime Series, “Perfect Bones”, to Member Worldwide; Feb. 26, 2016</a:t>
            </a:r>
          </a:p>
          <a:p>
            <a:pPr marL="742950" lvl="1" indent="-285750">
              <a:buFont typeface="Arial" charset="0"/>
              <a:buChar char="•"/>
            </a:pPr>
            <a:r>
              <a:rPr lang="en-US" dirty="0" smtClean="0"/>
              <a:t>Will be the </a:t>
            </a:r>
            <a:r>
              <a:rPr lang="en-US" dirty="0"/>
              <a:t>first ever original Anime title to debut all episodes simultaneously in 190 countries </a:t>
            </a:r>
          </a:p>
          <a:p>
            <a:pPr marL="742950" lvl="1" indent="-285750">
              <a:buFont typeface="Arial" charset="0"/>
              <a:buChar char="•"/>
            </a:pPr>
            <a:r>
              <a:rPr lang="en-US" dirty="0"/>
              <a:t>Netflix a</a:t>
            </a:r>
            <a:r>
              <a:rPr lang="en-US" dirty="0" smtClean="0"/>
              <a:t>dded </a:t>
            </a:r>
            <a:r>
              <a:rPr lang="en-US" dirty="0"/>
              <a:t>Arabic, Korean, Simplified and Traditional Chinese to the 17 languages it already </a:t>
            </a:r>
            <a:r>
              <a:rPr lang="en-US" dirty="0" smtClean="0"/>
              <a:t>supports</a:t>
            </a:r>
          </a:p>
          <a:p>
            <a:pPr marL="742950" lvl="1" indent="-285750">
              <a:buFont typeface="Arial" charset="0"/>
              <a:buChar char="•"/>
            </a:pPr>
            <a:endParaRPr lang="en-US" dirty="0"/>
          </a:p>
          <a:p>
            <a:pPr lvl="0"/>
            <a:r>
              <a:rPr lang="en-US" dirty="0"/>
              <a:t>Netflix to Announce First-Quarter 2016 Financial Results, Available Apr. 18; Mar. 16, 2016</a:t>
            </a:r>
          </a:p>
          <a:p>
            <a:pPr marL="742950" lvl="1" indent="-285750">
              <a:buFont typeface="Arial" charset="0"/>
              <a:buChar char="•"/>
            </a:pPr>
            <a:r>
              <a:rPr lang="en-US" dirty="0" smtClean="0"/>
              <a:t>Netflix’s 2016 First-Quarter will be available April 18</a:t>
            </a:r>
          </a:p>
          <a:p>
            <a:endParaRPr lang="en-US" dirty="0"/>
          </a:p>
        </p:txBody>
      </p:sp>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19780"/>
            <a:ext cx="5715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Financial Performance</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304800"/>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80060" y="1898541"/>
            <a:ext cx="3810000" cy="2133600"/>
          </a:xfrm>
          <a:prstGeom prst="rect">
            <a:avLst/>
          </a:prstGeom>
          <a:noFill/>
        </p:spPr>
        <p:txBody>
          <a:bodyPr wrap="square" rtlCol="0">
            <a:noAutofit/>
          </a:bodyPr>
          <a:lstStyle/>
          <a:p>
            <a:endParaRPr lang="en-US" sz="1600" dirty="0" smtClean="0"/>
          </a:p>
          <a:p>
            <a:pPr marL="285750" indent="-285750">
              <a:buFont typeface="Arial" charset="0"/>
              <a:buChar char="•"/>
            </a:pPr>
            <a:r>
              <a:rPr lang="en-US" sz="1600" dirty="0" smtClean="0"/>
              <a:t>Historically, revenue has grown at an average of 26% year over year for the last 5 years</a:t>
            </a:r>
            <a:endParaRPr lang="en-US" sz="1600" dirty="0"/>
          </a:p>
        </p:txBody>
      </p:sp>
      <p:sp>
        <p:nvSpPr>
          <p:cNvPr id="9" name="TextBox 8"/>
          <p:cNvSpPr txBox="1"/>
          <p:nvPr/>
        </p:nvSpPr>
        <p:spPr>
          <a:xfrm>
            <a:off x="502920" y="3124200"/>
            <a:ext cx="3688080" cy="1815882"/>
          </a:xfrm>
          <a:prstGeom prst="rect">
            <a:avLst/>
          </a:prstGeom>
          <a:noFill/>
        </p:spPr>
        <p:txBody>
          <a:bodyPr wrap="square" rtlCol="0">
            <a:spAutoFit/>
          </a:bodyPr>
          <a:lstStyle/>
          <a:p>
            <a:pPr marL="285750" indent="-285750">
              <a:buFont typeface="Arial" charset="0"/>
              <a:buChar char="•"/>
            </a:pPr>
            <a:r>
              <a:rPr lang="en-US" sz="1600" dirty="0" smtClean="0"/>
              <a:t>EPS decreased dramatically in 2012 due to Netflix's investments global expansion</a:t>
            </a:r>
          </a:p>
          <a:p>
            <a:pPr marL="285750" indent="-285750">
              <a:buFont typeface="Arial" charset="0"/>
              <a:buChar char="•"/>
            </a:pPr>
            <a:endParaRPr lang="en-US" sz="1600" dirty="0"/>
          </a:p>
          <a:p>
            <a:pPr marL="285750" indent="-285750">
              <a:buFont typeface="Arial" charset="0"/>
              <a:buChar char="•"/>
            </a:pPr>
            <a:r>
              <a:rPr lang="en-US" sz="1600" dirty="0" smtClean="0"/>
              <a:t>CAPEX increased 55.3% in 2015 due to increased investment in infrastructure and maintenance costs</a:t>
            </a:r>
            <a:endParaRPr lang="en-US" sz="1600" dirty="0"/>
          </a:p>
        </p:txBody>
      </p:sp>
      <p:graphicFrame>
        <p:nvGraphicFramePr>
          <p:cNvPr id="5" name="Chart 4"/>
          <p:cNvGraphicFramePr/>
          <p:nvPr>
            <p:extLst>
              <p:ext uri="{D42A27DB-BD31-4B8C-83A1-F6EECF244321}">
                <p14:modId xmlns:p14="http://schemas.microsoft.com/office/powerpoint/2010/main" val="103418201"/>
              </p:ext>
            </p:extLst>
          </p:nvPr>
        </p:nvGraphicFramePr>
        <p:xfrm>
          <a:off x="4495800" y="1731903"/>
          <a:ext cx="4648200" cy="35306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4867639" y="1752600"/>
            <a:ext cx="3201389" cy="757130"/>
          </a:xfrm>
          <a:prstGeom prst="rect">
            <a:avLst/>
          </a:prstGeom>
        </p:spPr>
        <p:txBody>
          <a:bodyPr wrap="none">
            <a:spAutoFit/>
          </a:bodyPr>
          <a:lstStyle/>
          <a:p>
            <a:pPr algn="ctr">
              <a:defRPr sz="2160" b="1" i="0" u="none" strike="noStrike" kern="1200" baseline="0">
                <a:solidFill>
                  <a:prstClr val="black"/>
                </a:solidFill>
                <a:latin typeface="+mn-lt"/>
                <a:ea typeface="+mn-ea"/>
                <a:cs typeface="+mn-cs"/>
              </a:defRPr>
            </a:pPr>
            <a:r>
              <a:rPr lang="en-US" dirty="0" smtClean="0"/>
              <a:t>Revenue </a:t>
            </a:r>
            <a:r>
              <a:rPr lang="en-US" dirty="0"/>
              <a:t>from 2010 - 2015</a:t>
            </a:r>
          </a:p>
          <a:p>
            <a:pPr algn="ctr">
              <a:defRPr sz="2160" b="1" i="0" u="none" strike="noStrike" kern="1200" baseline="0">
                <a:solidFill>
                  <a:prstClr val="black"/>
                </a:solidFill>
                <a:latin typeface="+mn-lt"/>
                <a:ea typeface="+mn-ea"/>
                <a:cs typeface="+mn-cs"/>
              </a:defRPr>
            </a:pPr>
            <a:endParaRPr lang="en-US" dirty="0"/>
          </a:p>
        </p:txBody>
      </p:sp>
      <p:sp>
        <p:nvSpPr>
          <p:cNvPr id="10" name="Rectangle 9"/>
          <p:cNvSpPr/>
          <p:nvPr/>
        </p:nvSpPr>
        <p:spPr>
          <a:xfrm>
            <a:off x="5257800" y="5355595"/>
            <a:ext cx="2406381" cy="261610"/>
          </a:xfrm>
          <a:prstGeom prst="rect">
            <a:avLst/>
          </a:prstGeom>
        </p:spPr>
        <p:txBody>
          <a:bodyPr wrap="square">
            <a:spAutoFit/>
          </a:bodyPr>
          <a:lstStyle/>
          <a:p>
            <a:pPr algn="ctr">
              <a:defRPr sz="2160" b="1" i="0" u="none" strike="noStrike" kern="1200" baseline="0">
                <a:solidFill>
                  <a:prstClr val="black"/>
                </a:solidFill>
                <a:latin typeface="+mn-lt"/>
                <a:ea typeface="+mn-ea"/>
                <a:cs typeface="+mn-cs"/>
              </a:defRPr>
            </a:pPr>
            <a:r>
              <a:rPr lang="en-US" sz="1100" dirty="0" smtClean="0"/>
              <a:t>Amounts in USD thousands</a:t>
            </a:r>
            <a:endParaRPr lang="en-US" sz="1100" dirty="0"/>
          </a:p>
        </p:txBody>
      </p:sp>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19780"/>
            <a:ext cx="5715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Financial Performance</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304800"/>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2400" y="1898541"/>
            <a:ext cx="3810000" cy="2133600"/>
          </a:xfrm>
          <a:prstGeom prst="rect">
            <a:avLst/>
          </a:prstGeom>
          <a:noFill/>
        </p:spPr>
        <p:txBody>
          <a:bodyPr wrap="square" rtlCol="0">
            <a:noAutofit/>
          </a:bodyPr>
          <a:lstStyle/>
          <a:p>
            <a:endParaRPr lang="en-US" sz="1600" dirty="0" smtClean="0"/>
          </a:p>
          <a:p>
            <a:pPr marL="285750" indent="-285750">
              <a:buFont typeface="Arial" charset="0"/>
              <a:buChar char="•"/>
            </a:pPr>
            <a:r>
              <a:rPr lang="en-US" sz="1600" dirty="0" smtClean="0"/>
              <a:t>Assets and liabilities are growing at similar rates</a:t>
            </a:r>
          </a:p>
          <a:p>
            <a:pPr marL="285750" indent="-285750">
              <a:buFont typeface="Arial" charset="0"/>
              <a:buChar char="•"/>
            </a:pPr>
            <a:endParaRPr lang="en-US" sz="1600" dirty="0"/>
          </a:p>
          <a:p>
            <a:pPr marL="285750" indent="-285750">
              <a:buFont typeface="Arial" charset="0"/>
              <a:buChar char="•"/>
            </a:pPr>
            <a:r>
              <a:rPr lang="en-US" sz="1600" dirty="0" smtClean="0"/>
              <a:t>The large jump in both in the 2011 year can bring some insight to some anomalies within the spread sheets</a:t>
            </a:r>
            <a:endParaRPr lang="en-US" sz="1600" dirty="0"/>
          </a:p>
        </p:txBody>
      </p:sp>
      <p:sp>
        <p:nvSpPr>
          <p:cNvPr id="9" name="TextBox 8"/>
          <p:cNvSpPr txBox="1"/>
          <p:nvPr/>
        </p:nvSpPr>
        <p:spPr>
          <a:xfrm>
            <a:off x="160020" y="4947791"/>
            <a:ext cx="4876800" cy="1077218"/>
          </a:xfrm>
          <a:prstGeom prst="rect">
            <a:avLst/>
          </a:prstGeom>
          <a:noFill/>
        </p:spPr>
        <p:txBody>
          <a:bodyPr wrap="square" rtlCol="0">
            <a:spAutoFit/>
          </a:bodyPr>
          <a:lstStyle/>
          <a:p>
            <a:pPr marL="285750" indent="-285750">
              <a:buFont typeface="Arial" charset="0"/>
              <a:buChar char="•"/>
            </a:pPr>
            <a:endParaRPr lang="en-US" sz="1600" dirty="0"/>
          </a:p>
          <a:p>
            <a:pPr marL="285750" indent="-285750">
              <a:buFont typeface="Arial" charset="0"/>
              <a:buChar char="•"/>
            </a:pPr>
            <a:r>
              <a:rPr lang="en-US" sz="1600" dirty="0" smtClean="0"/>
              <a:t>The steady increase in assets and cash equivalents will also provide a solid base for Netflix as they build their services up in other countries</a:t>
            </a:r>
            <a:endParaRPr lang="en-US" sz="1600" dirty="0"/>
          </a:p>
        </p:txBody>
      </p:sp>
      <p:graphicFrame>
        <p:nvGraphicFramePr>
          <p:cNvPr id="5" name="Chart 4"/>
          <p:cNvGraphicFramePr/>
          <p:nvPr>
            <p:extLst>
              <p:ext uri="{D42A27DB-BD31-4B8C-83A1-F6EECF244321}">
                <p14:modId xmlns:p14="http://schemas.microsoft.com/office/powerpoint/2010/main" val="1267048116"/>
              </p:ext>
            </p:extLst>
          </p:nvPr>
        </p:nvGraphicFramePr>
        <p:xfrm>
          <a:off x="3810000" y="1600200"/>
          <a:ext cx="5334000" cy="3662303"/>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4867639" y="1752600"/>
            <a:ext cx="3201389" cy="757130"/>
          </a:xfrm>
          <a:prstGeom prst="rect">
            <a:avLst/>
          </a:prstGeom>
        </p:spPr>
        <p:txBody>
          <a:bodyPr wrap="none">
            <a:spAutoFit/>
          </a:bodyPr>
          <a:lstStyle/>
          <a:p>
            <a:pPr algn="ctr">
              <a:defRPr sz="2160" b="1" i="0" u="none" strike="noStrike" kern="1200" baseline="0">
                <a:solidFill>
                  <a:prstClr val="black"/>
                </a:solidFill>
                <a:latin typeface="+mn-lt"/>
                <a:ea typeface="+mn-ea"/>
                <a:cs typeface="+mn-cs"/>
              </a:defRPr>
            </a:pPr>
            <a:r>
              <a:rPr lang="en-US" dirty="0" smtClean="0"/>
              <a:t>Revenue </a:t>
            </a:r>
            <a:r>
              <a:rPr lang="en-US" dirty="0"/>
              <a:t>from 2010 - 2015</a:t>
            </a:r>
          </a:p>
          <a:p>
            <a:pPr algn="ctr">
              <a:defRPr sz="2160" b="1" i="0" u="none" strike="noStrike" kern="1200" baseline="0">
                <a:solidFill>
                  <a:prstClr val="black"/>
                </a:solidFill>
                <a:latin typeface="+mn-lt"/>
                <a:ea typeface="+mn-ea"/>
                <a:cs typeface="+mn-cs"/>
              </a:defRPr>
            </a:pPr>
            <a:endParaRPr lang="en-US" dirty="0"/>
          </a:p>
        </p:txBody>
      </p:sp>
      <p:sp>
        <p:nvSpPr>
          <p:cNvPr id="10" name="Rectangle 9"/>
          <p:cNvSpPr/>
          <p:nvPr/>
        </p:nvSpPr>
        <p:spPr>
          <a:xfrm>
            <a:off x="5257800" y="5355595"/>
            <a:ext cx="2406381" cy="261610"/>
          </a:xfrm>
          <a:prstGeom prst="rect">
            <a:avLst/>
          </a:prstGeom>
        </p:spPr>
        <p:txBody>
          <a:bodyPr wrap="square">
            <a:spAutoFit/>
          </a:bodyPr>
          <a:lstStyle/>
          <a:p>
            <a:pPr algn="ctr">
              <a:defRPr sz="2160" b="1" i="0" u="none" strike="noStrike" kern="1200" baseline="0">
                <a:solidFill>
                  <a:prstClr val="black"/>
                </a:solidFill>
                <a:latin typeface="+mn-lt"/>
                <a:ea typeface="+mn-ea"/>
                <a:cs typeface="+mn-cs"/>
              </a:defRPr>
            </a:pPr>
            <a:r>
              <a:rPr lang="en-US" sz="1100" dirty="0" smtClean="0"/>
              <a:t>Amounts in USD thousands</a:t>
            </a:r>
            <a:endParaRPr lang="en-US" sz="1100" dirty="0"/>
          </a:p>
        </p:txBody>
      </p:sp>
    </p:spTree>
    <p:extLst>
      <p:ext uri="{BB962C8B-B14F-4D97-AF65-F5344CB8AC3E}">
        <p14:creationId xmlns:p14="http://schemas.microsoft.com/office/powerpoint/2010/main" val="1117741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Valuation: DCF (50%)</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33400" y="1295400"/>
            <a:ext cx="8077200" cy="4724400"/>
          </a:xfrm>
          <a:prstGeom prst="rect">
            <a:avLst/>
          </a:prstGeom>
          <a:noFill/>
        </p:spPr>
        <p:txBody>
          <a:bodyPr wrap="square" rtlCol="0">
            <a:noAutofit/>
          </a:bodyPr>
          <a:lstStyle/>
          <a:p>
            <a:r>
              <a:rPr lang="en-US" dirty="0" smtClean="0"/>
              <a:t>Assumptions:</a:t>
            </a:r>
          </a:p>
          <a:p>
            <a:pPr marL="285750" indent="-285750">
              <a:buFont typeface="Arial" charset="0"/>
              <a:buChar char="•"/>
            </a:pPr>
            <a:r>
              <a:rPr lang="en-US" dirty="0" smtClean="0"/>
              <a:t>Revenue: 26%-38% year over year projected growth. Fair for stage one and two but optimistic for stage 3 when compared to other analysts estimates of 26%-29%.</a:t>
            </a:r>
          </a:p>
          <a:p>
            <a:pPr marL="285750" indent="-285750">
              <a:buFont typeface="Arial" charset="0"/>
              <a:buChar char="•"/>
            </a:pPr>
            <a:endParaRPr lang="en-US" dirty="0" smtClean="0"/>
          </a:p>
          <a:p>
            <a:pPr marL="285750" indent="-285750">
              <a:buFont typeface="Arial" charset="0"/>
              <a:buChar char="•"/>
            </a:pPr>
            <a:r>
              <a:rPr lang="en-US" dirty="0" smtClean="0"/>
              <a:t>Cost of Capital: currently at 10.92% which is fair for the grow </a:t>
            </a:r>
            <a:r>
              <a:rPr lang="en-US" dirty="0"/>
              <a:t>N</a:t>
            </a:r>
            <a:r>
              <a:rPr lang="en-US" dirty="0" smtClean="0"/>
              <a:t>etflix is wanting to do</a:t>
            </a:r>
          </a:p>
          <a:p>
            <a:pPr marL="285750" indent="-285750">
              <a:buFont typeface="Arial" charset="0"/>
              <a:buChar char="•"/>
            </a:pPr>
            <a:endParaRPr lang="en-US" dirty="0" smtClean="0"/>
          </a:p>
          <a:p>
            <a:pPr marL="285750" indent="-285750">
              <a:buFont typeface="Arial" charset="0"/>
              <a:buChar char="•"/>
            </a:pPr>
            <a:r>
              <a:rPr lang="en-US" dirty="0" smtClean="0"/>
              <a:t>Values tend to jump in stage three for the estimated massive growth they should receive once they have grew into more countries, solved accessibility issues and have created a fan base with their original content that is exclusive to that area. </a:t>
            </a:r>
          </a:p>
          <a:p>
            <a:pPr marL="742950" lvl="1" indent="-285750">
              <a:buFont typeface="Arial" charset="0"/>
              <a:buChar char="•"/>
            </a:pPr>
            <a:r>
              <a:rPr lang="en-US" dirty="0" smtClean="0"/>
              <a:t>2017 will also be around the time where </a:t>
            </a:r>
            <a:r>
              <a:rPr lang="en-US" dirty="0"/>
              <a:t>N</a:t>
            </a:r>
            <a:r>
              <a:rPr lang="en-US" dirty="0" smtClean="0"/>
              <a:t>etflix will be able to get into and establish a solid foundation in China. </a:t>
            </a:r>
            <a:endParaRPr lang="en-US" dirty="0"/>
          </a:p>
          <a:p>
            <a:pPr marL="285750" indent="-285750">
              <a:buFont typeface="Arial" charset="0"/>
              <a:buChar char="•"/>
            </a:pPr>
            <a:endParaRPr lang="en-US" dirty="0" smtClean="0"/>
          </a:p>
          <a:p>
            <a:pPr marL="285750" indent="-285750">
              <a:buFont typeface="Arial" charset="0"/>
              <a:buChar char="•"/>
            </a:pPr>
            <a:endParaRPr lang="en-US" dirty="0" smtClean="0"/>
          </a:p>
          <a:p>
            <a:pPr marL="285750" indent="-285750">
              <a:buFont typeface="Arial" charset="0"/>
              <a:buChar char="•"/>
            </a:pPr>
            <a:r>
              <a:rPr lang="en-US" dirty="0" smtClean="0"/>
              <a:t>Calculated Value per Share: </a:t>
            </a:r>
            <a:r>
              <a:rPr lang="en-US" dirty="0" smtClean="0">
                <a:solidFill>
                  <a:srgbClr val="00B050"/>
                </a:solidFill>
              </a:rPr>
              <a:t>$122.94</a:t>
            </a:r>
          </a:p>
          <a:p>
            <a:pPr marL="285750" indent="-285750">
              <a:buFont typeface="Arial" charset="0"/>
              <a:buChar char="•"/>
            </a:pPr>
            <a:endParaRPr lang="en-US" dirty="0">
              <a:solidFill>
                <a:srgbClr val="00B050"/>
              </a:solidFill>
            </a:endParaRPr>
          </a:p>
        </p:txBody>
      </p:sp>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Valuation: Relative (15%)</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33400" y="1295400"/>
            <a:ext cx="80772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5</a:t>
            </a:r>
            <a:r>
              <a:rPr lang="en-US" dirty="0" smtClean="0"/>
              <a:t> </a:t>
            </a:r>
            <a:r>
              <a:rPr lang="en-US" dirty="0"/>
              <a:t>Companies were used in relative analysis</a:t>
            </a:r>
          </a:p>
          <a:p>
            <a:pPr marL="285750" indent="-285750">
              <a:buFont typeface="Arial" panose="020B0604020202020204" pitchFamily="34" charset="0"/>
              <a:buChar char="•"/>
            </a:pPr>
            <a:r>
              <a:rPr lang="en-US" dirty="0"/>
              <a:t>Chosen due to similar </a:t>
            </a:r>
            <a:r>
              <a:rPr lang="en-US" dirty="0" smtClean="0"/>
              <a:t>business strategies/market capitalization</a:t>
            </a:r>
          </a:p>
          <a:p>
            <a:pPr marL="742950" lvl="1" indent="-285750">
              <a:buFont typeface="Arial" panose="020B0604020202020204" pitchFamily="34" charset="0"/>
              <a:buChar char="•"/>
            </a:pPr>
            <a:r>
              <a:rPr lang="en-US" dirty="0" smtClean="0"/>
              <a:t>Amazon</a:t>
            </a:r>
          </a:p>
          <a:p>
            <a:pPr marL="742950" lvl="1" indent="-285750">
              <a:buFont typeface="Arial" panose="020B0604020202020204" pitchFamily="34" charset="0"/>
              <a:buChar char="•"/>
            </a:pPr>
            <a:r>
              <a:rPr lang="en-US" dirty="0" err="1" smtClean="0"/>
              <a:t>Outerwall</a:t>
            </a:r>
            <a:endParaRPr lang="en-US" dirty="0"/>
          </a:p>
          <a:p>
            <a:pPr marL="742950" lvl="1" indent="-285750">
              <a:buFont typeface="Arial" panose="020B0604020202020204" pitchFamily="34" charset="0"/>
              <a:buChar char="•"/>
            </a:pPr>
            <a:r>
              <a:rPr lang="en-US" dirty="0"/>
              <a:t>Time </a:t>
            </a:r>
            <a:r>
              <a:rPr lang="en-US" dirty="0" smtClean="0"/>
              <a:t>Warner</a:t>
            </a:r>
          </a:p>
          <a:p>
            <a:pPr marL="742950" lvl="1" indent="-285750">
              <a:buFont typeface="Arial" panose="020B0604020202020204" pitchFamily="34" charset="0"/>
              <a:buChar char="•"/>
            </a:pPr>
            <a:r>
              <a:rPr lang="en-US" dirty="0" smtClean="0"/>
              <a:t>Disney </a:t>
            </a:r>
          </a:p>
          <a:p>
            <a:pPr marL="742950" lvl="1" indent="-285750">
              <a:buFont typeface="Arial" panose="020B0604020202020204" pitchFamily="34" charset="0"/>
              <a:buChar char="•"/>
            </a:pPr>
            <a:r>
              <a:rPr lang="en-US" dirty="0" smtClean="0"/>
              <a:t>Viacom</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 PEG, P/S, P/BV, and EV/EBITDA were used to value the comparable companies with </a:t>
            </a:r>
            <a:r>
              <a:rPr lang="en-US" dirty="0" smtClean="0"/>
              <a:t>NFLX.</a:t>
            </a:r>
            <a:endParaRPr lang="en-US" dirty="0"/>
          </a:p>
          <a:p>
            <a:pPr marL="285750" indent="-285750">
              <a:buFont typeface="Arial" panose="020B0604020202020204" pitchFamily="34" charset="0"/>
              <a:buChar char="•"/>
            </a:pPr>
            <a:r>
              <a:rPr lang="en-US" dirty="0" smtClean="0"/>
              <a:t>PEG calculation was slightly off due to the fact that </a:t>
            </a:r>
            <a:r>
              <a:rPr lang="en-US" dirty="0" err="1" smtClean="0"/>
              <a:t>Outerwall’s</a:t>
            </a:r>
            <a:r>
              <a:rPr lang="en-US" dirty="0" smtClean="0"/>
              <a:t> PEG currently lacks one.</a:t>
            </a:r>
            <a:endParaRPr lang="en-US" dirty="0"/>
          </a:p>
          <a:p>
            <a:pPr marL="285750" indent="-285750">
              <a:buFont typeface="Arial" panose="020B0604020202020204" pitchFamily="34" charset="0"/>
              <a:buChar char="•"/>
            </a:pPr>
            <a:endParaRPr lang="en-US" dirty="0" smtClean="0"/>
          </a:p>
          <a:p>
            <a:r>
              <a:rPr lang="en-US" dirty="0"/>
              <a:t>Current Price</a:t>
            </a:r>
            <a:r>
              <a:rPr lang="en-US" dirty="0">
                <a:solidFill>
                  <a:schemeClr val="tx1">
                    <a:lumMod val="85000"/>
                    <a:lumOff val="15000"/>
                  </a:schemeClr>
                </a:solidFill>
              </a:rPr>
              <a:t>: $104.94</a:t>
            </a:r>
          </a:p>
          <a:p>
            <a:r>
              <a:rPr lang="en-US" dirty="0" smtClean="0"/>
              <a:t>Calculated </a:t>
            </a:r>
            <a:r>
              <a:rPr lang="en-US" dirty="0"/>
              <a:t>Value per </a:t>
            </a:r>
            <a:r>
              <a:rPr lang="en-US" dirty="0" smtClean="0"/>
              <a:t>Share: </a:t>
            </a:r>
            <a:r>
              <a:rPr lang="en-US" dirty="0" smtClean="0">
                <a:solidFill>
                  <a:srgbClr val="00B050"/>
                </a:solidFill>
              </a:rPr>
              <a:t>$105.76</a:t>
            </a:r>
            <a:endParaRPr lang="en-US" b="1" dirty="0">
              <a:solidFill>
                <a:schemeClr val="accent3">
                  <a:lumMod val="75000"/>
                </a:schemeClr>
              </a:solidFill>
            </a:endParaRPr>
          </a:p>
        </p:txBody>
      </p:sp>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Valuation: Historical (15%)</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3399" y="1143000"/>
            <a:ext cx="8237329" cy="2585323"/>
          </a:xfrm>
          <a:prstGeom prst="rect">
            <a:avLst/>
          </a:prstGeom>
          <a:noFill/>
        </p:spPr>
        <p:txBody>
          <a:bodyPr wrap="square" rtlCol="0">
            <a:spAutoFit/>
          </a:bodyPr>
          <a:lstStyle/>
          <a:p>
            <a:r>
              <a:rPr lang="en-US" dirty="0" smtClean="0"/>
              <a:t>Assumptions</a:t>
            </a:r>
          </a:p>
          <a:p>
            <a:pPr marL="742950" lvl="1" indent="-285750">
              <a:buFont typeface="Arial" charset="0"/>
              <a:buChar char="•"/>
            </a:pPr>
            <a:r>
              <a:rPr lang="en-US" dirty="0" smtClean="0"/>
              <a:t>Only 3 year and 5 year averages used</a:t>
            </a:r>
          </a:p>
          <a:p>
            <a:pPr marL="742950" lvl="1" indent="-285750">
              <a:buFont typeface="Arial" charset="0"/>
              <a:buChar char="•"/>
            </a:pPr>
            <a:r>
              <a:rPr lang="en-US" dirty="0" smtClean="0"/>
              <a:t>High EPS before 2012 does not reflect reasonable current or future estimates</a:t>
            </a:r>
          </a:p>
          <a:p>
            <a:pPr marL="742950" lvl="1" indent="-285750">
              <a:buFont typeface="Arial" charset="0"/>
              <a:buChar char="•"/>
            </a:pPr>
            <a:r>
              <a:rPr lang="en-US" dirty="0" smtClean="0"/>
              <a:t>2016 E EPS used was calculated from the DCF Model </a:t>
            </a:r>
          </a:p>
          <a:p>
            <a:pPr marL="742950" lvl="1" indent="-285750">
              <a:buFont typeface="Arial" charset="0"/>
              <a:buChar char="•"/>
            </a:pPr>
            <a:endParaRPr lang="en-US" dirty="0"/>
          </a:p>
          <a:p>
            <a:r>
              <a:rPr lang="en-US" dirty="0" smtClean="0"/>
              <a:t>Current Price: $104.94</a:t>
            </a:r>
            <a:endParaRPr lang="en-US" dirty="0"/>
          </a:p>
          <a:p>
            <a:r>
              <a:rPr lang="en-US" dirty="0"/>
              <a:t>3-Year Discounted Valuation: </a:t>
            </a:r>
            <a:r>
              <a:rPr lang="en-US" dirty="0" smtClean="0">
                <a:solidFill>
                  <a:srgbClr val="00B050"/>
                </a:solidFill>
              </a:rPr>
              <a:t>$51.46</a:t>
            </a:r>
            <a:r>
              <a:rPr lang="en-US" dirty="0" smtClean="0"/>
              <a:t> </a:t>
            </a:r>
            <a:endParaRPr lang="en-US" dirty="0"/>
          </a:p>
          <a:p>
            <a:r>
              <a:rPr lang="en-US" dirty="0" smtClean="0"/>
              <a:t>5-Year </a:t>
            </a:r>
            <a:r>
              <a:rPr lang="en-US" dirty="0"/>
              <a:t>Discounted Valuation: </a:t>
            </a:r>
            <a:r>
              <a:rPr lang="en-US" dirty="0" smtClean="0">
                <a:solidFill>
                  <a:srgbClr val="00B050"/>
                </a:solidFill>
              </a:rPr>
              <a:t>$82.79</a:t>
            </a:r>
            <a:r>
              <a:rPr lang="en-US" dirty="0" smtClean="0"/>
              <a:t> </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519" y="3405187"/>
            <a:ext cx="5092962"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016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Recommendation</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56260" y="1143000"/>
            <a:ext cx="8077200" cy="4001095"/>
          </a:xfrm>
          <a:prstGeom prst="rect">
            <a:avLst/>
          </a:prstGeom>
          <a:noFill/>
        </p:spPr>
        <p:txBody>
          <a:bodyPr wrap="square" rtlCol="0">
            <a:spAutoFit/>
          </a:bodyPr>
          <a:lstStyle/>
          <a:p>
            <a:pPr algn="ctr"/>
            <a:r>
              <a:rPr lang="en-US" sz="2800" b="1" u="sng" dirty="0" smtClean="0"/>
              <a:t>BUY</a:t>
            </a:r>
            <a:endParaRPr lang="en-US" sz="2800" dirty="0" smtClean="0"/>
          </a:p>
          <a:p>
            <a:pPr algn="ctr"/>
            <a:endParaRPr lang="en-US" sz="2800" b="1" u="sng" dirty="0"/>
          </a:p>
          <a:p>
            <a:pPr algn="ctr"/>
            <a:r>
              <a:rPr lang="en-US" dirty="0" smtClean="0"/>
              <a:t>Intrinsic Value per Share: $115.82</a:t>
            </a:r>
          </a:p>
          <a:p>
            <a:pPr algn="ctr"/>
            <a:endParaRPr lang="en-US" dirty="0"/>
          </a:p>
          <a:p>
            <a:pPr algn="ctr"/>
            <a:r>
              <a:rPr lang="en-US" dirty="0" smtClean="0"/>
              <a:t>Current Price Per Share: $104.94</a:t>
            </a:r>
          </a:p>
          <a:p>
            <a:pPr algn="ctr"/>
            <a:endParaRPr lang="en-US" dirty="0"/>
          </a:p>
          <a:p>
            <a:pPr algn="ctr"/>
            <a:r>
              <a:rPr lang="en-US" dirty="0" smtClean="0"/>
              <a:t>Margin of Safety</a:t>
            </a:r>
            <a:r>
              <a:rPr lang="en-US" smtClean="0"/>
              <a:t>: </a:t>
            </a:r>
            <a:r>
              <a:rPr lang="en-US" smtClean="0"/>
              <a:t>8</a:t>
            </a:r>
            <a:r>
              <a:rPr lang="en-US" smtClean="0"/>
              <a:t>.95%</a:t>
            </a: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sz="3600" b="1" dirty="0" smtClean="0"/>
              <a:t>Questions?</a:t>
            </a:r>
            <a:endParaRPr lang="en-US" sz="3600" b="1"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461486"/>
            <a:ext cx="3505200" cy="269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Business Overview</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3400" y="1295400"/>
            <a:ext cx="8077200" cy="3831818"/>
          </a:xfrm>
          <a:prstGeom prst="rect">
            <a:avLst/>
          </a:prstGeom>
          <a:noFill/>
        </p:spPr>
        <p:txBody>
          <a:bodyPr wrap="square" rtlCol="0">
            <a:spAutoFit/>
          </a:bodyPr>
          <a:lstStyle/>
          <a:p>
            <a:pPr marL="285750" indent="-285750">
              <a:lnSpc>
                <a:spcPct val="150000"/>
              </a:lnSpc>
              <a:buFont typeface="Arial" charset="0"/>
              <a:buChar char="•"/>
            </a:pPr>
            <a:r>
              <a:rPr lang="en-US" dirty="0" smtClean="0"/>
              <a:t>Largest Provider of Streaming </a:t>
            </a:r>
            <a:r>
              <a:rPr lang="en-US" dirty="0"/>
              <a:t>M</a:t>
            </a:r>
            <a:r>
              <a:rPr lang="en-US" dirty="0" smtClean="0"/>
              <a:t>ovies and TV series Globally</a:t>
            </a:r>
          </a:p>
          <a:p>
            <a:pPr marL="742950" lvl="1" indent="-285750">
              <a:lnSpc>
                <a:spcPct val="150000"/>
              </a:lnSpc>
              <a:buFont typeface="Arial" charset="0"/>
              <a:buChar char="•"/>
            </a:pPr>
            <a:r>
              <a:rPr lang="en-US" dirty="0" smtClean="0"/>
              <a:t>3,500 employees across United States and Latin America</a:t>
            </a:r>
          </a:p>
          <a:p>
            <a:pPr marL="742950" lvl="1" indent="-285750">
              <a:lnSpc>
                <a:spcPct val="150000"/>
              </a:lnSpc>
              <a:buFont typeface="Arial" charset="0"/>
              <a:buChar char="•"/>
            </a:pPr>
            <a:r>
              <a:rPr lang="en-US" dirty="0" smtClean="0"/>
              <a:t>Headquartered </a:t>
            </a:r>
            <a:r>
              <a:rPr lang="en-US" dirty="0"/>
              <a:t>in Los Gatos, </a:t>
            </a:r>
            <a:r>
              <a:rPr lang="en-US" dirty="0" smtClean="0"/>
              <a:t>California</a:t>
            </a:r>
          </a:p>
          <a:p>
            <a:pPr marL="742950" lvl="1" indent="-285750">
              <a:lnSpc>
                <a:spcPct val="150000"/>
              </a:lnSpc>
              <a:buFont typeface="Arial" charset="0"/>
              <a:buChar char="•"/>
            </a:pPr>
            <a:r>
              <a:rPr lang="en-US" dirty="0" smtClean="0"/>
              <a:t>Maintains over </a:t>
            </a:r>
            <a:r>
              <a:rPr lang="en-US" dirty="0"/>
              <a:t>75 million </a:t>
            </a:r>
            <a:r>
              <a:rPr lang="en-US" dirty="0" smtClean="0"/>
              <a:t>subscribers</a:t>
            </a:r>
            <a:endParaRPr lang="en-US" dirty="0"/>
          </a:p>
          <a:p>
            <a:pPr marL="285750" indent="-285750">
              <a:lnSpc>
                <a:spcPct val="150000"/>
              </a:lnSpc>
              <a:buFont typeface="Arial" charset="0"/>
              <a:buChar char="•"/>
            </a:pPr>
            <a:endParaRPr lang="en-US" dirty="0" smtClean="0"/>
          </a:p>
          <a:p>
            <a:pPr marL="285750" indent="-285750">
              <a:lnSpc>
                <a:spcPct val="150000"/>
              </a:lnSpc>
              <a:buFont typeface="Arial" charset="0"/>
              <a:buChar char="•"/>
            </a:pPr>
            <a:r>
              <a:rPr lang="en-US" dirty="0" smtClean="0"/>
              <a:t>3 Business Segments:</a:t>
            </a:r>
          </a:p>
          <a:p>
            <a:pPr marL="742950" lvl="1" indent="-285750">
              <a:lnSpc>
                <a:spcPct val="150000"/>
              </a:lnSpc>
              <a:buFont typeface="Arial" charset="0"/>
              <a:buChar char="•"/>
            </a:pPr>
            <a:r>
              <a:rPr lang="en-US" dirty="0" smtClean="0"/>
              <a:t>Streaming</a:t>
            </a:r>
          </a:p>
          <a:p>
            <a:pPr marL="742950" lvl="1" indent="-285750">
              <a:lnSpc>
                <a:spcPct val="150000"/>
              </a:lnSpc>
              <a:buFont typeface="Arial" charset="0"/>
              <a:buChar char="•"/>
            </a:pPr>
            <a:r>
              <a:rPr lang="en-US" dirty="0" smtClean="0"/>
              <a:t>Disc Rental</a:t>
            </a:r>
            <a:endParaRPr lang="en-US" dirty="0"/>
          </a:p>
          <a:p>
            <a:pPr marL="742950" lvl="1" indent="-285750">
              <a:lnSpc>
                <a:spcPct val="150000"/>
              </a:lnSpc>
              <a:buFont typeface="Arial" charset="0"/>
              <a:buChar char="•"/>
            </a:pPr>
            <a:r>
              <a:rPr lang="en-US" dirty="0" smtClean="0"/>
              <a:t>Profiles</a:t>
            </a:r>
          </a:p>
        </p:txBody>
      </p:sp>
      <p:pic>
        <p:nvPicPr>
          <p:cNvPr id="1026" name="Picture 2" descr="E:\zNew spring 2016 pitch\Netflix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733800"/>
            <a:ext cx="3992563" cy="107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24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Business Overview</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33400" y="1295400"/>
            <a:ext cx="4572000" cy="5029200"/>
          </a:xfrm>
          <a:prstGeom prst="rect">
            <a:avLst/>
          </a:prstGeom>
          <a:noFill/>
        </p:spPr>
        <p:txBody>
          <a:bodyPr wrap="square" rtlCol="0">
            <a:noAutofit/>
          </a:bodyPr>
          <a:lstStyle/>
          <a:p>
            <a:pPr>
              <a:lnSpc>
                <a:spcPct val="150000"/>
              </a:lnSpc>
            </a:pPr>
            <a:r>
              <a:rPr lang="en-US" b="1" u="sng" dirty="0" smtClean="0"/>
              <a:t>Streaming</a:t>
            </a:r>
          </a:p>
          <a:p>
            <a:pPr marL="285750" indent="-285750">
              <a:lnSpc>
                <a:spcPct val="150000"/>
              </a:lnSpc>
              <a:buFont typeface="Arial" charset="0"/>
              <a:buChar char="•"/>
            </a:pPr>
            <a:r>
              <a:rPr lang="en-US" sz="1400" dirty="0"/>
              <a:t>M</a:t>
            </a:r>
            <a:r>
              <a:rPr lang="en-US" sz="1400" dirty="0" smtClean="0"/>
              <a:t>ost </a:t>
            </a:r>
            <a:r>
              <a:rPr lang="en-US" sz="1400" dirty="0"/>
              <a:t>notably is known for their streaming content </a:t>
            </a:r>
            <a:r>
              <a:rPr lang="en-US" sz="1400" dirty="0" smtClean="0"/>
              <a:t>7.4 million retail electric customers across 6 states, also sells wholesale to large entities</a:t>
            </a:r>
          </a:p>
          <a:p>
            <a:pPr marL="285750" indent="-285750">
              <a:lnSpc>
                <a:spcPct val="150000"/>
              </a:lnSpc>
              <a:buFont typeface="Arial" charset="0"/>
              <a:buChar char="•"/>
            </a:pPr>
            <a:endParaRPr lang="en-US" sz="1400" dirty="0" smtClean="0"/>
          </a:p>
          <a:p>
            <a:pPr marL="285750" indent="-285750">
              <a:lnSpc>
                <a:spcPct val="150000"/>
              </a:lnSpc>
              <a:buFont typeface="Arial" charset="0"/>
              <a:buChar char="•"/>
            </a:pPr>
            <a:r>
              <a:rPr lang="en-US" sz="1400" dirty="0" smtClean="0"/>
              <a:t>Allows customers to watch whatever</a:t>
            </a:r>
            <a:r>
              <a:rPr lang="en-US" sz="1400" dirty="0"/>
              <a:t>, whenever they please as long as they are on a device </a:t>
            </a:r>
            <a:r>
              <a:rPr lang="en-US" sz="1400" dirty="0" smtClean="0"/>
              <a:t>that can </a:t>
            </a:r>
            <a:r>
              <a:rPr lang="en-US" sz="1400" dirty="0"/>
              <a:t>login to their active account. </a:t>
            </a:r>
            <a:endParaRPr lang="en-US" sz="1400" dirty="0" smtClean="0"/>
          </a:p>
          <a:p>
            <a:pPr marL="285750" indent="-285750">
              <a:lnSpc>
                <a:spcPct val="150000"/>
              </a:lnSpc>
              <a:buFont typeface="Arial" charset="0"/>
              <a:buChar char="•"/>
            </a:pPr>
            <a:endParaRPr lang="en-US" sz="1400" dirty="0"/>
          </a:p>
          <a:p>
            <a:pPr marL="285750" indent="-285750">
              <a:lnSpc>
                <a:spcPct val="150000"/>
              </a:lnSpc>
              <a:buFont typeface="Arial" charset="0"/>
              <a:buChar char="•"/>
            </a:pPr>
            <a:r>
              <a:rPr lang="en-US" sz="1400" dirty="0" smtClean="0"/>
              <a:t>This streaming allows customers to watch with no commercials or commitment which improves the viewing experience for customer. </a:t>
            </a:r>
          </a:p>
          <a:p>
            <a:pPr marL="285750" indent="-285750">
              <a:lnSpc>
                <a:spcPct val="150000"/>
              </a:lnSpc>
              <a:buFont typeface="Arial" charset="0"/>
              <a:buChar char="•"/>
            </a:pPr>
            <a:endParaRPr lang="en-US" sz="1400" dirty="0" smtClean="0"/>
          </a:p>
          <a:p>
            <a:pPr marL="285750" indent="-285750">
              <a:lnSpc>
                <a:spcPct val="150000"/>
              </a:lnSpc>
              <a:buFont typeface="Arial" charset="0"/>
              <a:buChar char="•"/>
            </a:pPr>
            <a:r>
              <a:rPr lang="en-US" sz="1400" dirty="0" smtClean="0"/>
              <a:t>Streaming is accessed amongst many different platforms</a:t>
            </a:r>
          </a:p>
          <a:p>
            <a:pPr marL="285750" indent="-285750">
              <a:lnSpc>
                <a:spcPct val="150000"/>
              </a:lnSpc>
              <a:buFont typeface="Arial" charset="0"/>
              <a:buChar char="•"/>
            </a:pPr>
            <a:endParaRPr lang="en-US" sz="1400" dirty="0" smtClean="0"/>
          </a:p>
          <a:p>
            <a:pPr marL="285750" indent="-285750">
              <a:lnSpc>
                <a:spcPct val="150000"/>
              </a:lnSpc>
              <a:buFont typeface="Arial" charset="0"/>
              <a:buChar char="•"/>
            </a:pPr>
            <a:endParaRPr lang="en-US" sz="1200" dirty="0"/>
          </a:p>
          <a:p>
            <a:pPr>
              <a:lnSpc>
                <a:spcPct val="150000"/>
              </a:lnSpc>
            </a:pPr>
            <a:endParaRPr lang="en-US" sz="1400" dirty="0" smtClean="0"/>
          </a:p>
        </p:txBody>
      </p:sp>
      <p:graphicFrame>
        <p:nvGraphicFramePr>
          <p:cNvPr id="9" name="Chart 8"/>
          <p:cNvGraphicFramePr/>
          <p:nvPr>
            <p:extLst>
              <p:ext uri="{D42A27DB-BD31-4B8C-83A1-F6EECF244321}">
                <p14:modId xmlns:p14="http://schemas.microsoft.com/office/powerpoint/2010/main" val="3419538412"/>
              </p:ext>
            </p:extLst>
          </p:nvPr>
        </p:nvGraphicFramePr>
        <p:xfrm>
          <a:off x="3733800" y="1064041"/>
          <a:ext cx="5268595" cy="49557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3994473024"/>
              </p:ext>
            </p:extLst>
          </p:nvPr>
        </p:nvGraphicFramePr>
        <p:xfrm>
          <a:off x="5867400" y="586740"/>
          <a:ext cx="3709721" cy="355367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6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Business Overview</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33400" y="1295400"/>
            <a:ext cx="4724400" cy="5029200"/>
          </a:xfrm>
          <a:prstGeom prst="rect">
            <a:avLst/>
          </a:prstGeom>
          <a:noFill/>
        </p:spPr>
        <p:txBody>
          <a:bodyPr wrap="square" rtlCol="0">
            <a:noAutofit/>
          </a:bodyPr>
          <a:lstStyle/>
          <a:p>
            <a:pPr>
              <a:lnSpc>
                <a:spcPct val="150000"/>
              </a:lnSpc>
            </a:pPr>
            <a:r>
              <a:rPr lang="en-US" b="1" u="sng" dirty="0" smtClean="0"/>
              <a:t>Streaming – Continued</a:t>
            </a:r>
          </a:p>
          <a:p>
            <a:pPr marL="285750" indent="-285750">
              <a:lnSpc>
                <a:spcPct val="150000"/>
              </a:lnSpc>
              <a:buFont typeface="Arial" charset="0"/>
              <a:buChar char="•"/>
            </a:pPr>
            <a:r>
              <a:rPr lang="en-US" sz="1400" dirty="0"/>
              <a:t>Netflix is the biggest source of North American downstream </a:t>
            </a:r>
            <a:r>
              <a:rPr lang="en-US" sz="1400" dirty="0" smtClean="0"/>
              <a:t>web-traffic</a:t>
            </a:r>
          </a:p>
          <a:p>
            <a:pPr marL="285750" indent="-285750">
              <a:lnSpc>
                <a:spcPct val="150000"/>
              </a:lnSpc>
              <a:buFont typeface="Arial" charset="0"/>
              <a:buChar char="•"/>
            </a:pPr>
            <a:r>
              <a:rPr lang="en-US" sz="1400" dirty="0" smtClean="0"/>
              <a:t>For web-traffic in North America</a:t>
            </a:r>
          </a:p>
          <a:p>
            <a:pPr>
              <a:lnSpc>
                <a:spcPct val="150000"/>
              </a:lnSpc>
            </a:pPr>
            <a:r>
              <a:rPr lang="en-US" sz="1400" dirty="0"/>
              <a:t> </a:t>
            </a:r>
            <a:r>
              <a:rPr lang="en-US" sz="1400" dirty="0" smtClean="0"/>
              <a:t>	- Downstream web-traffic 34.20%</a:t>
            </a:r>
          </a:p>
          <a:p>
            <a:pPr>
              <a:lnSpc>
                <a:spcPct val="150000"/>
              </a:lnSpc>
            </a:pPr>
            <a:r>
              <a:rPr lang="en-US" sz="1400" dirty="0"/>
              <a:t> </a:t>
            </a:r>
            <a:r>
              <a:rPr lang="en-US" sz="1400" dirty="0" smtClean="0"/>
              <a:t>	- Aggregate Web-traffic 32.09%</a:t>
            </a:r>
          </a:p>
          <a:p>
            <a:pPr>
              <a:lnSpc>
                <a:spcPct val="150000"/>
              </a:lnSpc>
            </a:pPr>
            <a:endParaRPr lang="en-US" sz="2400" b="1" u="sng" dirty="0" smtClean="0"/>
          </a:p>
          <a:p>
            <a:pPr>
              <a:lnSpc>
                <a:spcPct val="150000"/>
              </a:lnSpc>
            </a:pPr>
            <a:endParaRPr lang="en-US" dirty="0" smtClean="0"/>
          </a:p>
          <a:p>
            <a:pPr marL="285750" indent="-285750">
              <a:lnSpc>
                <a:spcPct val="150000"/>
              </a:lnSpc>
              <a:buFont typeface="Arial" charset="0"/>
              <a:buChar char="•"/>
            </a:pPr>
            <a:endParaRPr lang="en-US"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858803" y="3429000"/>
            <a:ext cx="5426393" cy="2743200"/>
          </a:xfrm>
          <a:prstGeom prst="rect">
            <a:avLst/>
          </a:prstGeom>
        </p:spPr>
      </p:pic>
      <p:sp>
        <p:nvSpPr>
          <p:cNvPr id="5" name="Rectangle 4"/>
          <p:cNvSpPr/>
          <p:nvPr/>
        </p:nvSpPr>
        <p:spPr>
          <a:xfrm>
            <a:off x="4320540" y="1676400"/>
            <a:ext cx="4572000" cy="2031325"/>
          </a:xfrm>
          <a:prstGeom prst="rect">
            <a:avLst/>
          </a:prstGeom>
        </p:spPr>
        <p:txBody>
          <a:bodyPr>
            <a:spAutoFit/>
          </a:bodyPr>
          <a:lstStyle/>
          <a:p>
            <a:pPr marL="285750" indent="-285750">
              <a:lnSpc>
                <a:spcPct val="150000"/>
              </a:lnSpc>
              <a:buFont typeface="Arial" charset="0"/>
              <a:buChar char="•"/>
            </a:pPr>
            <a:r>
              <a:rPr lang="en-US" sz="1400" dirty="0" smtClean="0"/>
              <a:t>Netflix is also working on increasing their mobile viewers with compromises with cellular companies and their data plans</a:t>
            </a:r>
          </a:p>
          <a:p>
            <a:pPr marL="285750" indent="-285750">
              <a:lnSpc>
                <a:spcPct val="150000"/>
              </a:lnSpc>
              <a:buFont typeface="Arial" charset="0"/>
              <a:buChar char="•"/>
            </a:pPr>
            <a:r>
              <a:rPr lang="en-US" sz="1400" dirty="0" smtClean="0"/>
              <a:t>For mobile use </a:t>
            </a:r>
            <a:r>
              <a:rPr lang="en-US" sz="1400" dirty="0"/>
              <a:t>in North America</a:t>
            </a:r>
          </a:p>
          <a:p>
            <a:pPr>
              <a:lnSpc>
                <a:spcPct val="150000"/>
              </a:lnSpc>
            </a:pPr>
            <a:r>
              <a:rPr lang="en-US" sz="1400" dirty="0"/>
              <a:t> 	- Downstream </a:t>
            </a:r>
            <a:r>
              <a:rPr lang="en-US" sz="1400" dirty="0" smtClean="0"/>
              <a:t>mobile traffic 5.05%</a:t>
            </a:r>
            <a:endParaRPr lang="en-US" sz="1400" dirty="0"/>
          </a:p>
          <a:p>
            <a:pPr>
              <a:lnSpc>
                <a:spcPct val="150000"/>
              </a:lnSpc>
            </a:pPr>
            <a:r>
              <a:rPr lang="en-US" sz="1400" dirty="0"/>
              <a:t> 	- Aggregate </a:t>
            </a:r>
            <a:r>
              <a:rPr lang="en-US" sz="1400" dirty="0" smtClean="0"/>
              <a:t>mobile traffic 4.55%</a:t>
            </a:r>
            <a:endParaRPr lang="en-US" sz="1400" dirty="0"/>
          </a:p>
        </p:txBody>
      </p:sp>
    </p:spTree>
    <p:extLst>
      <p:ext uri="{BB962C8B-B14F-4D97-AF65-F5344CB8AC3E}">
        <p14:creationId xmlns:p14="http://schemas.microsoft.com/office/powerpoint/2010/main" val="1223839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289054">
            <a:off x="4538134" y="2664360"/>
            <a:ext cx="1439333" cy="116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Business Overview</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3"/>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33400" y="1295400"/>
            <a:ext cx="4724400" cy="5029200"/>
          </a:xfrm>
          <a:prstGeom prst="rect">
            <a:avLst/>
          </a:prstGeom>
          <a:noFill/>
        </p:spPr>
        <p:txBody>
          <a:bodyPr wrap="square" rtlCol="0">
            <a:noAutofit/>
          </a:bodyPr>
          <a:lstStyle/>
          <a:p>
            <a:pPr>
              <a:lnSpc>
                <a:spcPct val="150000"/>
              </a:lnSpc>
            </a:pPr>
            <a:r>
              <a:rPr lang="en-US" b="1" u="sng" dirty="0" smtClean="0"/>
              <a:t>Disc Service</a:t>
            </a:r>
          </a:p>
          <a:p>
            <a:pPr marL="285750" indent="-285750">
              <a:lnSpc>
                <a:spcPct val="150000"/>
              </a:lnSpc>
              <a:buFont typeface="Arial" charset="0"/>
              <a:buChar char="•"/>
            </a:pPr>
            <a:r>
              <a:rPr lang="en-US" sz="1400" dirty="0" smtClean="0"/>
              <a:t>First service offered by </a:t>
            </a:r>
            <a:r>
              <a:rPr lang="en-US" sz="1400" dirty="0"/>
              <a:t>N</a:t>
            </a:r>
            <a:r>
              <a:rPr lang="en-US" sz="1400" dirty="0" smtClean="0"/>
              <a:t>etflix and is still incorporated into Netflix's bundles</a:t>
            </a:r>
            <a:endParaRPr lang="en-US" sz="1400" dirty="0"/>
          </a:p>
          <a:p>
            <a:pPr marL="285750" indent="-285750">
              <a:lnSpc>
                <a:spcPct val="150000"/>
              </a:lnSpc>
              <a:buFont typeface="Arial" charset="0"/>
              <a:buChar char="•"/>
            </a:pPr>
            <a:r>
              <a:rPr lang="en-US" sz="1400" dirty="0" smtClean="0"/>
              <a:t>Netflix provides this service for a flat fee for the rental of regular and blue-ray discs</a:t>
            </a:r>
          </a:p>
          <a:p>
            <a:pPr marL="285750" indent="-285750">
              <a:lnSpc>
                <a:spcPct val="150000"/>
              </a:lnSpc>
              <a:buFont typeface="Arial" charset="0"/>
              <a:buChar char="•"/>
            </a:pPr>
            <a:r>
              <a:rPr lang="en-US" sz="1400" dirty="0" smtClean="0"/>
              <a:t>Subscribers can upgrade their plans if they see fit</a:t>
            </a:r>
          </a:p>
          <a:p>
            <a:pPr marL="285750" indent="-285750">
              <a:lnSpc>
                <a:spcPct val="150000"/>
              </a:lnSpc>
              <a:buFont typeface="Arial" charset="0"/>
              <a:buChar char="•"/>
            </a:pPr>
            <a:endParaRPr lang="en-US" sz="1400" dirty="0" smtClean="0"/>
          </a:p>
          <a:p>
            <a:pPr>
              <a:lnSpc>
                <a:spcPct val="150000"/>
              </a:lnSpc>
            </a:pPr>
            <a:r>
              <a:rPr lang="en-US" sz="1600" b="1" u="sng" dirty="0" smtClean="0"/>
              <a:t>Profiles</a:t>
            </a:r>
            <a:endParaRPr lang="en-US" sz="1600" b="1" u="sng" dirty="0"/>
          </a:p>
          <a:p>
            <a:pPr marL="285750" indent="-285750">
              <a:lnSpc>
                <a:spcPct val="150000"/>
              </a:lnSpc>
              <a:buFont typeface="Arial" charset="0"/>
              <a:buChar char="•"/>
            </a:pPr>
            <a:r>
              <a:rPr lang="en-US" sz="1400" dirty="0" smtClean="0"/>
              <a:t>Permits accounts to accommodate up to five unique user profiles</a:t>
            </a:r>
          </a:p>
          <a:p>
            <a:pPr marL="285750" indent="-285750">
              <a:lnSpc>
                <a:spcPct val="150000"/>
              </a:lnSpc>
              <a:buFont typeface="Arial" charset="0"/>
              <a:buChar char="•"/>
            </a:pPr>
            <a:r>
              <a:rPr lang="en-US" sz="1400" dirty="0" smtClean="0"/>
              <a:t>This service doesn’t only allow Netflix to more accurately predict what customers want but has also been proven to improve viewers experience</a:t>
            </a:r>
          </a:p>
          <a:p>
            <a:pPr marL="285750" indent="-285750">
              <a:lnSpc>
                <a:spcPct val="150000"/>
              </a:lnSpc>
              <a:buFont typeface="Arial" charset="0"/>
              <a:buChar char="•"/>
            </a:pPr>
            <a:endParaRPr lang="en-US" sz="1400" dirty="0" smtClean="0"/>
          </a:p>
          <a:p>
            <a:pPr>
              <a:lnSpc>
                <a:spcPct val="150000"/>
              </a:lnSpc>
            </a:pPr>
            <a:endParaRPr lang="en-US" sz="2400" b="1" u="sng" dirty="0" smtClean="0"/>
          </a:p>
          <a:p>
            <a:pPr>
              <a:lnSpc>
                <a:spcPct val="150000"/>
              </a:lnSpc>
            </a:pPr>
            <a:endParaRPr lang="en-US" dirty="0" smtClean="0"/>
          </a:p>
          <a:p>
            <a:pPr marL="285750" indent="-285750">
              <a:lnSpc>
                <a:spcPct val="150000"/>
              </a:lnSpc>
              <a:buFont typeface="Arial" charset="0"/>
              <a:buChar char="•"/>
            </a:pPr>
            <a:endParaRPr lang="en-US" dirty="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95400"/>
            <a:ext cx="2855924" cy="190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descr="http://thestreamingadvisor.files.wordpress.com/2013/11/netflix-intro-scree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1776" y="3962400"/>
            <a:ext cx="3694124" cy="201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47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Corporate Governance</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4827" y="3050830"/>
            <a:ext cx="5198745" cy="2956450"/>
          </a:xfrm>
          <a:prstGeom prst="rect">
            <a:avLst/>
          </a:prstGeom>
          <a:noFill/>
        </p:spPr>
        <p:txBody>
          <a:bodyPr wrap="square" rtlCol="0">
            <a:noAutofit/>
          </a:bodyPr>
          <a:lstStyle/>
          <a:p>
            <a:r>
              <a:rPr lang="en-US" u="sng" dirty="0" smtClean="0"/>
              <a:t>Reed Hastings – Co </a:t>
            </a:r>
            <a:r>
              <a:rPr lang="en-US" u="sng" dirty="0" err="1" smtClean="0"/>
              <a:t>Foudner</a:t>
            </a:r>
            <a:r>
              <a:rPr lang="en-US" u="sng" dirty="0" smtClean="0"/>
              <a:t> &amp; CEO</a:t>
            </a:r>
            <a:endParaRPr lang="en-US" dirty="0"/>
          </a:p>
          <a:p>
            <a:pPr marL="285750" indent="-285750">
              <a:buFont typeface="Arial" charset="0"/>
              <a:buChar char="•"/>
            </a:pPr>
            <a:r>
              <a:rPr lang="en-US" sz="1400" dirty="0" smtClean="0"/>
              <a:t>Serves on the board of </a:t>
            </a:r>
            <a:r>
              <a:rPr lang="en-US" sz="1400" dirty="0"/>
              <a:t>F</a:t>
            </a:r>
            <a:r>
              <a:rPr lang="en-US" sz="1400" dirty="0" smtClean="0"/>
              <a:t>acebook and a number of non profit organizations</a:t>
            </a:r>
            <a:endParaRPr lang="en-US" sz="1400" dirty="0"/>
          </a:p>
          <a:p>
            <a:pPr marL="285750" indent="-285750">
              <a:buFont typeface="Arial" charset="0"/>
              <a:buChar char="•"/>
            </a:pPr>
            <a:r>
              <a:rPr lang="en-US" sz="1400" dirty="0" smtClean="0"/>
              <a:t>Former </a:t>
            </a:r>
            <a:r>
              <a:rPr lang="en-US" sz="1400" dirty="0"/>
              <a:t>member of the California State Board of </a:t>
            </a:r>
            <a:r>
              <a:rPr lang="en-US" sz="1400" dirty="0" smtClean="0"/>
              <a:t>Education</a:t>
            </a:r>
          </a:p>
          <a:p>
            <a:pPr marL="285750" indent="-285750">
              <a:buFont typeface="Arial" charset="0"/>
              <a:buChar char="•"/>
            </a:pPr>
            <a:r>
              <a:rPr lang="en-US" sz="1400" dirty="0" smtClean="0"/>
              <a:t>B.S. in Mathematics from Bowdoin College and M.S. in Computer Science from </a:t>
            </a:r>
            <a:r>
              <a:rPr lang="en-US" sz="1400" dirty="0" err="1" smtClean="0"/>
              <a:t>Standford</a:t>
            </a:r>
            <a:r>
              <a:rPr lang="en-US" sz="1400" dirty="0" smtClean="0"/>
              <a:t> University</a:t>
            </a:r>
          </a:p>
          <a:p>
            <a:pPr marL="285750" indent="-285750">
              <a:buFont typeface="Arial" charset="0"/>
              <a:buChar char="•"/>
            </a:pPr>
            <a:endParaRPr lang="en-US" sz="1400" dirty="0" smtClean="0"/>
          </a:p>
          <a:p>
            <a:r>
              <a:rPr lang="en-US" u="sng" dirty="0" smtClean="0"/>
              <a:t>ISS Governance </a:t>
            </a:r>
            <a:r>
              <a:rPr lang="en-US" u="sng" dirty="0" err="1" smtClean="0"/>
              <a:t>Quickscore</a:t>
            </a:r>
            <a:r>
              <a:rPr lang="en-US" dirty="0" smtClean="0"/>
              <a:t>: Overall Score – 10</a:t>
            </a:r>
          </a:p>
          <a:p>
            <a:pPr marL="285750" indent="-285750">
              <a:buFont typeface="Arial" charset="0"/>
              <a:buChar char="•"/>
            </a:pPr>
            <a:r>
              <a:rPr lang="en-US" sz="1600" dirty="0" smtClean="0"/>
              <a:t>Board Structure – 10</a:t>
            </a:r>
          </a:p>
          <a:p>
            <a:pPr marL="285750" indent="-285750">
              <a:buFont typeface="Arial" charset="0"/>
              <a:buChar char="•"/>
            </a:pPr>
            <a:r>
              <a:rPr lang="en-US" sz="1600" dirty="0" smtClean="0"/>
              <a:t>Compensation – 9</a:t>
            </a:r>
          </a:p>
          <a:p>
            <a:pPr marL="285750" indent="-285750">
              <a:buFont typeface="Arial" charset="0"/>
              <a:buChar char="•"/>
            </a:pPr>
            <a:r>
              <a:rPr lang="en-US" sz="1600" dirty="0" smtClean="0"/>
              <a:t>Shareholder Rights – 10</a:t>
            </a:r>
          </a:p>
          <a:p>
            <a:pPr marL="285750" indent="-285750">
              <a:buFont typeface="Arial" charset="0"/>
              <a:buChar char="•"/>
            </a:pPr>
            <a:r>
              <a:rPr lang="en-US" sz="1600" dirty="0" smtClean="0"/>
              <a:t>Audit &amp; Risk Oversight - 2</a:t>
            </a:r>
          </a:p>
          <a:p>
            <a:pPr marL="285750" indent="-285750">
              <a:buFont typeface="Arial" charset="0"/>
              <a:buChar char="•"/>
            </a:pPr>
            <a:endParaRPr lang="en-US" sz="1600" dirty="0" smtClean="0"/>
          </a:p>
          <a:p>
            <a:pPr marL="285750" indent="-285750">
              <a:lnSpc>
                <a:spcPct val="150000"/>
              </a:lnSpc>
              <a:buFont typeface="Arial" charset="0"/>
              <a:buChar char="•"/>
            </a:pPr>
            <a:endParaRPr lang="en-US" sz="1600" dirty="0"/>
          </a:p>
        </p:txBody>
      </p:sp>
      <p:pic>
        <p:nvPicPr>
          <p:cNvPr id="2050" name="Picture 2" descr="E:\zNew spring 2016 pitch\t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351707"/>
            <a:ext cx="8382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zNew spring 2016 pitch\r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5480" y="1362445"/>
            <a:ext cx="853708" cy="12531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zNew spring 2016 pitch\e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358484"/>
            <a:ext cx="883920" cy="124374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zNew spring 2016 pitch\w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344930"/>
            <a:ext cx="838200" cy="12531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zNew spring 2016 pitch\qq.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027" y="1324917"/>
            <a:ext cx="906780" cy="12325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54317" y="2546926"/>
            <a:ext cx="1630680" cy="492443"/>
          </a:xfrm>
          <a:prstGeom prst="rect">
            <a:avLst/>
          </a:prstGeom>
        </p:spPr>
        <p:txBody>
          <a:bodyPr wrap="square">
            <a:spAutoFit/>
          </a:bodyPr>
          <a:lstStyle/>
          <a:p>
            <a:pPr algn="ctr"/>
            <a:r>
              <a:rPr lang="en-US" sz="1400" b="1" dirty="0"/>
              <a:t>Reed Hastings </a:t>
            </a:r>
          </a:p>
          <a:p>
            <a:pPr algn="ctr"/>
            <a:r>
              <a:rPr lang="en-US" sz="1200" dirty="0"/>
              <a:t>Co Founder and </a:t>
            </a:r>
            <a:r>
              <a:rPr lang="en-US" sz="1200" dirty="0" smtClean="0"/>
              <a:t>CEO</a:t>
            </a:r>
            <a:endParaRPr lang="en-US" sz="1200" dirty="0"/>
          </a:p>
        </p:txBody>
      </p:sp>
      <p:sp>
        <p:nvSpPr>
          <p:cNvPr id="10" name="Rectangle 9"/>
          <p:cNvSpPr/>
          <p:nvPr/>
        </p:nvSpPr>
        <p:spPr>
          <a:xfrm>
            <a:off x="1807872" y="2557434"/>
            <a:ext cx="1794456" cy="492443"/>
          </a:xfrm>
          <a:prstGeom prst="rect">
            <a:avLst/>
          </a:prstGeom>
        </p:spPr>
        <p:txBody>
          <a:bodyPr wrap="square">
            <a:spAutoFit/>
          </a:bodyPr>
          <a:lstStyle/>
          <a:p>
            <a:pPr algn="ctr"/>
            <a:r>
              <a:rPr lang="en-US" sz="1400" b="1" dirty="0"/>
              <a:t>David Wells</a:t>
            </a:r>
          </a:p>
          <a:p>
            <a:pPr algn="ctr"/>
            <a:r>
              <a:rPr lang="en-US" sz="1200" dirty="0"/>
              <a:t>Chief Financial Officer</a:t>
            </a:r>
          </a:p>
        </p:txBody>
      </p:sp>
      <p:sp>
        <p:nvSpPr>
          <p:cNvPr id="11" name="Rectangle 10"/>
          <p:cNvSpPr/>
          <p:nvPr/>
        </p:nvSpPr>
        <p:spPr>
          <a:xfrm>
            <a:off x="6896100" y="2593764"/>
            <a:ext cx="2133600" cy="492443"/>
          </a:xfrm>
          <a:prstGeom prst="rect">
            <a:avLst/>
          </a:prstGeom>
        </p:spPr>
        <p:txBody>
          <a:bodyPr wrap="square">
            <a:spAutoFit/>
          </a:bodyPr>
          <a:lstStyle/>
          <a:p>
            <a:pPr algn="ctr"/>
            <a:r>
              <a:rPr lang="en-US" sz="1400" b="1" dirty="0"/>
              <a:t>Kelly Bennett</a:t>
            </a:r>
          </a:p>
          <a:p>
            <a:pPr algn="ctr"/>
            <a:r>
              <a:rPr lang="en-US" sz="1200" dirty="0"/>
              <a:t>Chief Marketing Officer</a:t>
            </a:r>
          </a:p>
        </p:txBody>
      </p:sp>
      <p:sp>
        <p:nvSpPr>
          <p:cNvPr id="12" name="Rectangle 11"/>
          <p:cNvSpPr/>
          <p:nvPr/>
        </p:nvSpPr>
        <p:spPr>
          <a:xfrm>
            <a:off x="5296034" y="2609007"/>
            <a:ext cx="1752600" cy="492443"/>
          </a:xfrm>
          <a:prstGeom prst="rect">
            <a:avLst/>
          </a:prstGeom>
        </p:spPr>
        <p:txBody>
          <a:bodyPr wrap="square">
            <a:spAutoFit/>
          </a:bodyPr>
          <a:lstStyle/>
          <a:p>
            <a:pPr algn="ctr"/>
            <a:r>
              <a:rPr lang="en-US" sz="1400" b="1" dirty="0"/>
              <a:t> Neil Hunt</a:t>
            </a:r>
          </a:p>
          <a:p>
            <a:pPr algn="ctr"/>
            <a:r>
              <a:rPr lang="en-US" sz="1200" dirty="0"/>
              <a:t>Chief Product Officer</a:t>
            </a:r>
          </a:p>
        </p:txBody>
      </p:sp>
      <p:sp>
        <p:nvSpPr>
          <p:cNvPr id="15" name="Rectangle 14"/>
          <p:cNvSpPr/>
          <p:nvPr/>
        </p:nvSpPr>
        <p:spPr>
          <a:xfrm>
            <a:off x="3528060" y="2602230"/>
            <a:ext cx="1752600" cy="492443"/>
          </a:xfrm>
          <a:prstGeom prst="rect">
            <a:avLst/>
          </a:prstGeom>
        </p:spPr>
        <p:txBody>
          <a:bodyPr wrap="square">
            <a:spAutoFit/>
          </a:bodyPr>
          <a:lstStyle/>
          <a:p>
            <a:pPr algn="ctr"/>
            <a:r>
              <a:rPr lang="en-US" sz="1400" b="1" dirty="0"/>
              <a:t>Ted </a:t>
            </a:r>
            <a:r>
              <a:rPr lang="en-US" sz="1400" b="1" dirty="0" err="1"/>
              <a:t>Sarandos</a:t>
            </a:r>
            <a:endParaRPr lang="en-US" sz="1400" b="1" dirty="0"/>
          </a:p>
          <a:p>
            <a:pPr algn="ctr"/>
            <a:r>
              <a:rPr lang="en-US" sz="1200" dirty="0"/>
              <a:t>Chief Content Officer</a:t>
            </a:r>
          </a:p>
        </p:txBody>
      </p:sp>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Competitive Positioning</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3"/>
          <a:stretch>
            <a:fillRect/>
          </a:stretch>
        </p:blipFill>
        <p:spPr>
          <a:xfrm>
            <a:off x="5867400" y="274862"/>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33400" y="1050394"/>
            <a:ext cx="8153400" cy="2607206"/>
          </a:xfrm>
          <a:prstGeom prst="rect">
            <a:avLst/>
          </a:prstGeom>
          <a:noFill/>
        </p:spPr>
        <p:txBody>
          <a:bodyPr wrap="square" rtlCol="0">
            <a:noAutofit/>
          </a:bodyPr>
          <a:lstStyle/>
          <a:p>
            <a:pPr marL="285750" indent="-285750">
              <a:lnSpc>
                <a:spcPct val="150000"/>
              </a:lnSpc>
              <a:buFont typeface="Arial" charset="0"/>
              <a:buChar char="•"/>
            </a:pPr>
            <a:r>
              <a:rPr lang="en-US" dirty="0" smtClean="0"/>
              <a:t>Currently the largest provider of streaming movies Globally.</a:t>
            </a:r>
          </a:p>
          <a:p>
            <a:pPr marL="285750" indent="-285750">
              <a:lnSpc>
                <a:spcPct val="150000"/>
              </a:lnSpc>
              <a:buFont typeface="Arial" charset="0"/>
              <a:buChar char="•"/>
            </a:pPr>
            <a:r>
              <a:rPr lang="en-US" dirty="0" smtClean="0"/>
              <a:t>Holds the largest share of downstream, and aggregate internet content for North America.</a:t>
            </a:r>
          </a:p>
          <a:p>
            <a:pPr marL="285750" indent="-285750">
              <a:lnSpc>
                <a:spcPct val="150000"/>
              </a:lnSpc>
              <a:buFont typeface="Arial" charset="0"/>
              <a:buChar char="•"/>
            </a:pPr>
            <a:r>
              <a:rPr lang="en-US" dirty="0" smtClean="0"/>
              <a:t>Focus of a one to three ratio of original content to licensed content.</a:t>
            </a:r>
          </a:p>
          <a:p>
            <a:pPr marL="285750" indent="-285750">
              <a:lnSpc>
                <a:spcPct val="150000"/>
              </a:lnSpc>
              <a:buFont typeface="Arial" charset="0"/>
              <a:buChar char="•"/>
            </a:pPr>
            <a:r>
              <a:rPr lang="en-US" dirty="0" smtClean="0"/>
              <a:t>Plan to make specific tailored local content for newly entered regions that are led by local creative experts.</a:t>
            </a:r>
          </a:p>
          <a:p>
            <a:pPr>
              <a:lnSpc>
                <a:spcPct val="150000"/>
              </a:lnSpc>
            </a:pPr>
            <a:endParaRPr lang="en-US" dirty="0" smtClean="0"/>
          </a:p>
          <a:p>
            <a:pPr marL="285750" indent="-285750">
              <a:lnSpc>
                <a:spcPct val="150000"/>
              </a:lnSpc>
              <a:buFont typeface="Arial" charset="0"/>
              <a:buChar char="•"/>
            </a:pPr>
            <a:endParaRPr lang="en-US" sz="1600" dirty="0" smtClean="0"/>
          </a:p>
          <a:p>
            <a:pPr marL="285750" indent="-285750">
              <a:lnSpc>
                <a:spcPct val="150000"/>
              </a:lnSpc>
              <a:buFont typeface="Arial" charset="0"/>
              <a:buChar char="•"/>
            </a:pPr>
            <a:endParaRPr lang="en-US" sz="1600" dirty="0" smtClean="0"/>
          </a:p>
          <a:p>
            <a:pPr marL="285750" indent="-285750">
              <a:lnSpc>
                <a:spcPct val="150000"/>
              </a:lnSpc>
              <a:buFont typeface="Arial" charset="0"/>
              <a:buChar char="•"/>
            </a:pPr>
            <a:endParaRPr lang="en-US" sz="1600" dirty="0" smtClean="0"/>
          </a:p>
          <a:p>
            <a:pPr marL="1200150" lvl="2" indent="-285750">
              <a:lnSpc>
                <a:spcPct val="150000"/>
              </a:lnSpc>
              <a:buFont typeface="Arial" charset="0"/>
              <a:buChar char="•"/>
            </a:pPr>
            <a:endParaRPr lang="en-US" dirty="0" smtClean="0"/>
          </a:p>
          <a:p>
            <a:pPr marL="742950" lvl="1" indent="-285750">
              <a:lnSpc>
                <a:spcPct val="150000"/>
              </a:lnSpc>
              <a:buFont typeface="Arial" charset="0"/>
              <a:buChar char="•"/>
            </a:pPr>
            <a:endParaRPr lang="en-US" dirty="0"/>
          </a:p>
        </p:txBody>
      </p:sp>
      <p:sp>
        <p:nvSpPr>
          <p:cNvPr id="3" name="Rectangle 2"/>
          <p:cNvSpPr/>
          <p:nvPr/>
        </p:nvSpPr>
        <p:spPr>
          <a:xfrm>
            <a:off x="533400" y="3667125"/>
            <a:ext cx="7307580" cy="2308324"/>
          </a:xfrm>
          <a:prstGeom prst="rect">
            <a:avLst/>
          </a:prstGeom>
        </p:spPr>
        <p:txBody>
          <a:bodyPr wrap="square">
            <a:spAutoFit/>
          </a:bodyPr>
          <a:lstStyle/>
          <a:p>
            <a:pPr marL="285750" indent="-285750">
              <a:buFont typeface="Arial" charset="0"/>
              <a:buChar char="•"/>
            </a:pPr>
            <a:r>
              <a:rPr lang="en-US" dirty="0"/>
              <a:t>Growth originally created through being the first movers in the space and increased accessibility and content</a:t>
            </a:r>
            <a:r>
              <a:rPr lang="en-US" dirty="0" smtClean="0"/>
              <a:t>.</a:t>
            </a:r>
          </a:p>
          <a:p>
            <a:pPr marL="285750" indent="-285750">
              <a:buFont typeface="Arial" charset="0"/>
              <a:buChar char="•"/>
            </a:pPr>
            <a:endParaRPr lang="en-US" dirty="0"/>
          </a:p>
          <a:p>
            <a:pPr marL="285750" indent="-285750">
              <a:buFont typeface="Arial" charset="0"/>
              <a:buChar char="•"/>
            </a:pPr>
            <a:r>
              <a:rPr lang="en-US" dirty="0"/>
              <a:t>Current focus for growth is on long term penetration into foreign entertainment markets</a:t>
            </a:r>
            <a:r>
              <a:rPr lang="en-US" dirty="0" smtClean="0"/>
              <a:t>.</a:t>
            </a:r>
          </a:p>
          <a:p>
            <a:pPr marL="285750" indent="-285750">
              <a:buFont typeface="Arial" charset="0"/>
              <a:buChar char="•"/>
            </a:pPr>
            <a:endParaRPr lang="en-US" dirty="0" smtClean="0"/>
          </a:p>
          <a:p>
            <a:pPr marL="285750" indent="-285750">
              <a:buFont typeface="Arial" charset="0"/>
              <a:buChar char="•"/>
            </a:pPr>
            <a:r>
              <a:rPr lang="en-US" dirty="0" smtClean="0"/>
              <a:t>Increase </a:t>
            </a:r>
            <a:r>
              <a:rPr lang="en-US" dirty="0"/>
              <a:t>accessibility to currency, platform, and location as well as creating original content is also a top priority</a:t>
            </a:r>
          </a:p>
        </p:txBody>
      </p:sp>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 y="3581400"/>
            <a:ext cx="55245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Competitive Positioning</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4"/>
          <a:stretch>
            <a:fillRect/>
          </a:stretch>
        </p:blipFill>
        <p:spPr>
          <a:xfrm>
            <a:off x="5867400" y="274862"/>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41020" y="1050394"/>
            <a:ext cx="8145780" cy="1981200"/>
          </a:xfrm>
          <a:prstGeom prst="rect">
            <a:avLst/>
          </a:prstGeom>
          <a:noFill/>
        </p:spPr>
        <p:txBody>
          <a:bodyPr wrap="square" rtlCol="0">
            <a:noAutofit/>
          </a:bodyPr>
          <a:lstStyle/>
          <a:p>
            <a:pPr marL="285750" indent="-285750">
              <a:lnSpc>
                <a:spcPct val="150000"/>
              </a:lnSpc>
              <a:buFont typeface="Arial" charset="0"/>
              <a:buChar char="•"/>
            </a:pPr>
            <a:r>
              <a:rPr lang="en-US" sz="1600" dirty="0" smtClean="0"/>
              <a:t>Netflix plans to cover the globe in streaming services by the end of 2016</a:t>
            </a:r>
          </a:p>
          <a:p>
            <a:pPr marL="285750" indent="-285750">
              <a:lnSpc>
                <a:spcPct val="150000"/>
              </a:lnSpc>
              <a:buFont typeface="Arial" charset="0"/>
              <a:buChar char="•"/>
            </a:pPr>
            <a:r>
              <a:rPr lang="en-US" sz="1600" dirty="0" smtClean="0"/>
              <a:t>Plan to move into the Asian Tiger nations of Hong </a:t>
            </a:r>
            <a:r>
              <a:rPr lang="en-US" sz="1600" dirty="0"/>
              <a:t>Kong, Taiwan, South Korea, and </a:t>
            </a:r>
            <a:r>
              <a:rPr lang="en-US" sz="1600" dirty="0" smtClean="0"/>
              <a:t>Singapore for early 2016</a:t>
            </a:r>
          </a:p>
          <a:p>
            <a:pPr marL="285750" indent="-285750">
              <a:lnSpc>
                <a:spcPct val="150000"/>
              </a:lnSpc>
              <a:buFont typeface="Arial" charset="0"/>
              <a:buChar char="•"/>
            </a:pPr>
            <a:r>
              <a:rPr lang="en-US" sz="1600" dirty="0" smtClean="0"/>
              <a:t>Netflix also plans to move into China but is not rushing the situation as there is some clearance needed to enter. In the meantime Netflix will focus on its currently and recently entered countries.</a:t>
            </a:r>
            <a:endParaRPr lang="en-US" sz="1600" dirty="0"/>
          </a:p>
          <a:p>
            <a:pPr marL="285750" indent="-285750">
              <a:lnSpc>
                <a:spcPct val="150000"/>
              </a:lnSpc>
              <a:buFont typeface="Arial" charset="0"/>
              <a:buChar char="•"/>
            </a:pPr>
            <a:endParaRPr lang="en-US" sz="1600" dirty="0" smtClean="0"/>
          </a:p>
          <a:p>
            <a:pPr marL="285750" indent="-285750">
              <a:lnSpc>
                <a:spcPct val="150000"/>
              </a:lnSpc>
              <a:buFont typeface="Arial" charset="0"/>
              <a:buChar char="•"/>
            </a:pPr>
            <a:endParaRPr lang="en-US" sz="1600" dirty="0" smtClean="0"/>
          </a:p>
          <a:p>
            <a:pPr marL="285750" indent="-285750">
              <a:lnSpc>
                <a:spcPct val="150000"/>
              </a:lnSpc>
              <a:buFont typeface="Arial" charset="0"/>
              <a:buChar char="•"/>
            </a:pPr>
            <a:endParaRPr lang="en-US" sz="1600" dirty="0" smtClean="0"/>
          </a:p>
          <a:p>
            <a:pPr marL="1200150" lvl="2" indent="-285750">
              <a:lnSpc>
                <a:spcPct val="150000"/>
              </a:lnSpc>
              <a:buFont typeface="Arial" charset="0"/>
              <a:buChar char="•"/>
            </a:pPr>
            <a:endParaRPr lang="en-US" dirty="0" smtClean="0"/>
          </a:p>
          <a:p>
            <a:pPr marL="742950" lvl="1" indent="-285750">
              <a:lnSpc>
                <a:spcPct val="150000"/>
              </a:lnSpc>
              <a:buFont typeface="Arial" charset="0"/>
              <a:buChar char="•"/>
            </a:pPr>
            <a:endParaRPr lang="en-US" dirty="0"/>
          </a:p>
        </p:txBody>
      </p:sp>
      <p:sp>
        <p:nvSpPr>
          <p:cNvPr id="3" name="Rectangle 2"/>
          <p:cNvSpPr/>
          <p:nvPr/>
        </p:nvSpPr>
        <p:spPr>
          <a:xfrm>
            <a:off x="5410200" y="3886200"/>
            <a:ext cx="3581400" cy="1169551"/>
          </a:xfrm>
          <a:prstGeom prst="rect">
            <a:avLst/>
          </a:prstGeom>
        </p:spPr>
        <p:txBody>
          <a:bodyPr wrap="square">
            <a:spAutoFit/>
          </a:bodyPr>
          <a:lstStyle/>
          <a:p>
            <a:pPr marL="285750" indent="-285750">
              <a:buFont typeface="Arial" charset="0"/>
              <a:buChar char="•"/>
            </a:pPr>
            <a:r>
              <a:rPr lang="en-US" sz="1400" dirty="0" smtClean="0"/>
              <a:t>The dark red areas are where Netflix currently serves. However they still aim to other yellow markets such as china as soon as they receive clearance to do so.</a:t>
            </a:r>
          </a:p>
          <a:p>
            <a:pPr marL="285750" indent="-285750">
              <a:buFont typeface="Arial" charset="0"/>
              <a:buChar char="•"/>
            </a:pPr>
            <a:endParaRPr lang="en-US" sz="1400" dirty="0"/>
          </a:p>
        </p:txBody>
      </p:sp>
    </p:spTree>
    <p:extLst>
      <p:ext uri="{BB962C8B-B14F-4D97-AF65-F5344CB8AC3E}">
        <p14:creationId xmlns:p14="http://schemas.microsoft.com/office/powerpoint/2010/main" val="3570760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p:nvPr/>
        </p:nvPicPr>
        <p:blipFill>
          <a:blip r:embed="rId2">
            <a:extLst>
              <a:ext uri="{28A0092B-C50C-407E-A947-70E740481C1C}">
                <a14:useLocalDpi xmlns:a14="http://schemas.microsoft.com/office/drawing/2010/main" val="0"/>
              </a:ext>
            </a:extLst>
          </a:blip>
          <a:stretch>
            <a:fillRect/>
          </a:stretch>
        </p:blipFill>
        <p:spPr>
          <a:xfrm>
            <a:off x="2324100" y="3252787"/>
            <a:ext cx="2362200" cy="588645"/>
          </a:xfrm>
          <a:prstGeom prst="rect">
            <a:avLst/>
          </a:prstGeom>
        </p:spPr>
      </p:pic>
      <p:pic>
        <p:nvPicPr>
          <p:cNvPr id="16" name="Picture 15"/>
          <p:cNvPicPr/>
          <p:nvPr/>
        </p:nvPicPr>
        <p:blipFill>
          <a:blip r:embed="rId3" cstate="print">
            <a:extLst>
              <a:ext uri="{28A0092B-C50C-407E-A947-70E740481C1C}">
                <a14:useLocalDpi xmlns:a14="http://schemas.microsoft.com/office/drawing/2010/main" val="0"/>
              </a:ext>
            </a:extLst>
          </a:blip>
          <a:stretch>
            <a:fillRect/>
          </a:stretch>
        </p:blipFill>
        <p:spPr>
          <a:xfrm>
            <a:off x="2698750" y="1102340"/>
            <a:ext cx="1850390" cy="1144270"/>
          </a:xfrm>
          <a:prstGeom prst="rect">
            <a:avLst/>
          </a:prstGeom>
        </p:spPr>
      </p:pic>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Competitive Environment</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10540" y="113282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4"/>
          <a:stretch>
            <a:fillRect/>
          </a:stretch>
        </p:blipFill>
        <p:spPr>
          <a:xfrm>
            <a:off x="5867400" y="274862"/>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3400" y="1219199"/>
            <a:ext cx="3657600" cy="5029200"/>
          </a:xfrm>
          <a:prstGeom prst="rect">
            <a:avLst/>
          </a:prstGeom>
          <a:noFill/>
        </p:spPr>
        <p:txBody>
          <a:bodyPr wrap="square" rtlCol="0">
            <a:noAutofit/>
          </a:bodyPr>
          <a:lstStyle/>
          <a:p>
            <a:endParaRPr lang="en-US" sz="1600" b="1" dirty="0" smtClean="0"/>
          </a:p>
          <a:p>
            <a:r>
              <a:rPr lang="en-US" sz="1600" b="1" dirty="0" smtClean="0"/>
              <a:t>Amazon.com (AMZN)</a:t>
            </a:r>
          </a:p>
          <a:p>
            <a:pPr marL="285750" indent="-285750">
              <a:buFont typeface="Arial" charset="0"/>
              <a:buChar char="•"/>
            </a:pPr>
            <a:r>
              <a:rPr lang="en-US" sz="1600" dirty="0" smtClean="0"/>
              <a:t>Based in Seattle, WA</a:t>
            </a:r>
          </a:p>
          <a:p>
            <a:pPr marL="285750" indent="-285750">
              <a:buFont typeface="Arial" charset="0"/>
              <a:buChar char="•"/>
            </a:pPr>
            <a:r>
              <a:rPr lang="en-US" sz="1600" dirty="0" smtClean="0"/>
              <a:t>Market Cap: $15.18 billion</a:t>
            </a:r>
          </a:p>
          <a:p>
            <a:pPr marL="285750" indent="-285750">
              <a:buFont typeface="Arial" charset="0"/>
              <a:buChar char="•"/>
            </a:pPr>
            <a:r>
              <a:rPr lang="en-US" sz="1600" dirty="0" smtClean="0"/>
              <a:t>Largest Internet-based retailer in the United States. Started to diversify into selling DVD’s, </a:t>
            </a:r>
            <a:r>
              <a:rPr lang="en-US" sz="1600" dirty="0" err="1" smtClean="0"/>
              <a:t>Blu</a:t>
            </a:r>
            <a:r>
              <a:rPr lang="en-US" sz="1600" dirty="0" smtClean="0"/>
              <a:t>-rays, and video downloads/streaming</a:t>
            </a:r>
          </a:p>
          <a:p>
            <a:pPr marL="285750" indent="-285750">
              <a:buFont typeface="Arial" charset="0"/>
              <a:buChar char="•"/>
            </a:pPr>
            <a:endParaRPr lang="en-US" sz="1600" dirty="0" smtClean="0"/>
          </a:p>
          <a:p>
            <a:r>
              <a:rPr lang="en-US" sz="1600" b="1" dirty="0" err="1" smtClean="0"/>
              <a:t>Outerwall</a:t>
            </a:r>
            <a:r>
              <a:rPr lang="en-US" sz="1600" b="1" dirty="0" smtClean="0"/>
              <a:t> (OUTR)</a:t>
            </a:r>
          </a:p>
          <a:p>
            <a:pPr marL="285750" indent="-285750">
              <a:buFont typeface="Arial" charset="0"/>
              <a:buChar char="•"/>
            </a:pPr>
            <a:r>
              <a:rPr lang="en-US" sz="1600" dirty="0" smtClean="0"/>
              <a:t>Based in Bellevue, WA</a:t>
            </a:r>
          </a:p>
          <a:p>
            <a:pPr marL="285750" indent="-285750">
              <a:buFont typeface="Arial" charset="0"/>
              <a:buChar char="•"/>
            </a:pPr>
            <a:r>
              <a:rPr lang="en-US" sz="1600" dirty="0" smtClean="0"/>
              <a:t>Market Cap: $1.24 billion</a:t>
            </a:r>
          </a:p>
          <a:p>
            <a:pPr marL="285750" indent="-285750">
              <a:buFont typeface="Arial" charset="0"/>
              <a:buChar char="•"/>
            </a:pPr>
            <a:r>
              <a:rPr lang="en-US" sz="1600" dirty="0" smtClean="0"/>
              <a:t>Owns </a:t>
            </a:r>
            <a:r>
              <a:rPr lang="en-US" sz="1600" dirty="0" err="1" smtClean="0"/>
              <a:t>RedBox</a:t>
            </a:r>
            <a:r>
              <a:rPr lang="en-US" sz="1600" dirty="0" smtClean="0"/>
              <a:t> and is focusing more on their network of movie and video game rental kiosks</a:t>
            </a:r>
          </a:p>
          <a:p>
            <a:pPr marL="285750" indent="-285750">
              <a:buFont typeface="Arial" charset="0"/>
              <a:buChar char="•"/>
            </a:pPr>
            <a:endParaRPr lang="en-US" sz="1600" dirty="0" smtClean="0"/>
          </a:p>
          <a:p>
            <a:pPr marL="285750" indent="-285750">
              <a:buFont typeface="Arial" charset="0"/>
              <a:buChar char="•"/>
            </a:pPr>
            <a:endParaRPr lang="en-US" sz="1600" dirty="0" smtClean="0"/>
          </a:p>
          <a:p>
            <a:r>
              <a:rPr lang="en-US" sz="1600" dirty="0" smtClean="0"/>
              <a:t>	</a:t>
            </a:r>
            <a:endParaRPr lang="en-US" sz="1600" dirty="0"/>
          </a:p>
        </p:txBody>
      </p:sp>
      <p:sp>
        <p:nvSpPr>
          <p:cNvPr id="2" name="Rectangle 1"/>
          <p:cNvSpPr/>
          <p:nvPr/>
        </p:nvSpPr>
        <p:spPr>
          <a:xfrm>
            <a:off x="4925804" y="1188719"/>
            <a:ext cx="4218196" cy="4524315"/>
          </a:xfrm>
          <a:prstGeom prst="rect">
            <a:avLst/>
          </a:prstGeom>
        </p:spPr>
        <p:txBody>
          <a:bodyPr wrap="square">
            <a:spAutoFit/>
          </a:bodyPr>
          <a:lstStyle/>
          <a:p>
            <a:endParaRPr lang="en-US" b="1" dirty="0" smtClean="0"/>
          </a:p>
          <a:p>
            <a:r>
              <a:rPr lang="en-US" b="1" dirty="0" smtClean="0"/>
              <a:t>Viacom (VIAB)</a:t>
            </a:r>
          </a:p>
          <a:p>
            <a:pPr marL="285750" indent="-285750">
              <a:buFont typeface="Arial" charset="0"/>
              <a:buChar char="•"/>
            </a:pPr>
            <a:r>
              <a:rPr lang="en-US" dirty="0"/>
              <a:t>Based in </a:t>
            </a:r>
            <a:r>
              <a:rPr lang="en-US" dirty="0" smtClean="0"/>
              <a:t>Manhattan, NY</a:t>
            </a:r>
            <a:endParaRPr lang="en-US" dirty="0"/>
          </a:p>
          <a:p>
            <a:pPr marL="285750" indent="-285750">
              <a:buFont typeface="Arial" charset="0"/>
              <a:buChar char="•"/>
            </a:pPr>
            <a:r>
              <a:rPr lang="en-US" dirty="0" smtClean="0"/>
              <a:t>Market </a:t>
            </a:r>
            <a:r>
              <a:rPr lang="en-US" dirty="0"/>
              <a:t>Cap: </a:t>
            </a:r>
            <a:r>
              <a:rPr lang="en-US" dirty="0" smtClean="0"/>
              <a:t>$15.66 billion.</a:t>
            </a:r>
          </a:p>
          <a:p>
            <a:pPr marL="285750" indent="-285750">
              <a:buFont typeface="Arial" charset="0"/>
              <a:buChar char="•"/>
            </a:pPr>
            <a:r>
              <a:rPr lang="en-US" dirty="0" smtClean="0"/>
              <a:t>Mass media company comprised of BET Networks, Viacom Media, and paramount Pictures</a:t>
            </a:r>
          </a:p>
          <a:p>
            <a:pPr marL="285750" indent="-285750">
              <a:buFont typeface="Arial" charset="0"/>
              <a:buChar char="•"/>
            </a:pPr>
            <a:endParaRPr lang="en-US" dirty="0" smtClean="0"/>
          </a:p>
          <a:p>
            <a:r>
              <a:rPr lang="en-US" b="1" dirty="0"/>
              <a:t>Disney (DIS)</a:t>
            </a:r>
            <a:endParaRPr lang="en-US" dirty="0"/>
          </a:p>
          <a:p>
            <a:pPr marL="285750" indent="-285750">
              <a:buFont typeface="Arial" charset="0"/>
              <a:buChar char="•"/>
            </a:pPr>
            <a:r>
              <a:rPr lang="en-US" dirty="0"/>
              <a:t>Based in Burbank, CA</a:t>
            </a:r>
          </a:p>
          <a:p>
            <a:pPr marL="285750" indent="-285750">
              <a:buFont typeface="Arial" charset="0"/>
              <a:buChar char="•"/>
            </a:pPr>
            <a:r>
              <a:rPr lang="en-US" dirty="0"/>
              <a:t>Market Cap: $161 </a:t>
            </a:r>
            <a:r>
              <a:rPr lang="en-US" dirty="0" smtClean="0"/>
              <a:t>billion</a:t>
            </a:r>
          </a:p>
          <a:p>
            <a:pPr marL="285750" indent="-285750">
              <a:buFont typeface="Arial" charset="0"/>
              <a:buChar char="•"/>
            </a:pPr>
            <a:r>
              <a:rPr lang="en-US" dirty="0"/>
              <a:t>D</a:t>
            </a:r>
            <a:r>
              <a:rPr lang="en-US" dirty="0" smtClean="0"/>
              <a:t>iversified </a:t>
            </a:r>
            <a:r>
              <a:rPr lang="en-US" dirty="0"/>
              <a:t>multinational mass media and entertainment conglomerate</a:t>
            </a:r>
          </a:p>
          <a:p>
            <a:endParaRPr lang="en-US" dirty="0"/>
          </a:p>
          <a:p>
            <a:endParaRPr lang="en-US" dirty="0"/>
          </a:p>
          <a:p>
            <a:pPr marL="285750" indent="-285750">
              <a:buFont typeface="Arial" charset="0"/>
              <a:buChar char="•"/>
            </a:pPr>
            <a:endParaRPr lang="en-US" dirty="0"/>
          </a:p>
        </p:txBody>
      </p:sp>
      <p:pic>
        <p:nvPicPr>
          <p:cNvPr id="18" name="Picture 17"/>
          <p:cNvPicPr/>
          <p:nvPr/>
        </p:nvPicPr>
        <p:blipFill>
          <a:blip r:embed="rId5" cstate="print">
            <a:extLst>
              <a:ext uri="{28A0092B-C50C-407E-A947-70E740481C1C}">
                <a14:useLocalDpi xmlns:a14="http://schemas.microsoft.com/office/drawing/2010/main" val="0"/>
              </a:ext>
            </a:extLst>
          </a:blip>
          <a:stretch>
            <a:fillRect/>
          </a:stretch>
        </p:blipFill>
        <p:spPr>
          <a:xfrm>
            <a:off x="3090545" y="3749039"/>
            <a:ext cx="1066800" cy="330200"/>
          </a:xfrm>
          <a:prstGeom prst="rect">
            <a:avLst/>
          </a:prstGeom>
        </p:spPr>
      </p:pic>
      <p:pic>
        <p:nvPicPr>
          <p:cNvPr id="19" name="Picture 18"/>
          <p:cNvPicPr/>
          <p:nvPr/>
        </p:nvPicPr>
        <p:blipFill>
          <a:blip r:embed="rId6" cstate="print">
            <a:extLst>
              <a:ext uri="{28A0092B-C50C-407E-A947-70E740481C1C}">
                <a14:useLocalDpi xmlns:a14="http://schemas.microsoft.com/office/drawing/2010/main" val="0"/>
              </a:ext>
            </a:extLst>
          </a:blip>
          <a:stretch>
            <a:fillRect/>
          </a:stretch>
        </p:blipFill>
        <p:spPr>
          <a:xfrm>
            <a:off x="6362119" y="4962524"/>
            <a:ext cx="1913890" cy="751840"/>
          </a:xfrm>
          <a:prstGeom prst="rect">
            <a:avLst/>
          </a:prstGeom>
        </p:spPr>
      </p:pic>
      <p:pic>
        <p:nvPicPr>
          <p:cNvPr id="20" name="Picture 19"/>
          <p:cNvPicPr/>
          <p:nvPr/>
        </p:nvPicPr>
        <p:blipFill>
          <a:blip r:embed="rId7" cstate="print">
            <a:extLst>
              <a:ext uri="{28A0092B-C50C-407E-A947-70E740481C1C}">
                <a14:useLocalDpi xmlns:a14="http://schemas.microsoft.com/office/drawing/2010/main" val="0"/>
              </a:ext>
            </a:extLst>
          </a:blip>
          <a:stretch>
            <a:fillRect/>
          </a:stretch>
        </p:blipFill>
        <p:spPr>
          <a:xfrm>
            <a:off x="7162909" y="3113721"/>
            <a:ext cx="1610995" cy="866775"/>
          </a:xfrm>
          <a:prstGeom prst="rect">
            <a:avLst/>
          </a:prstGeom>
        </p:spPr>
      </p:pic>
      <p:pic>
        <p:nvPicPr>
          <p:cNvPr id="21" name="Picture 20"/>
          <p:cNvPicPr/>
          <p:nvPr/>
        </p:nvPicPr>
        <p:blipFill>
          <a:blip r:embed="rId8" cstate="print">
            <a:extLst>
              <a:ext uri="{28A0092B-C50C-407E-A947-70E740481C1C}">
                <a14:useLocalDpi xmlns:a14="http://schemas.microsoft.com/office/drawing/2010/main" val="0"/>
              </a:ext>
            </a:extLst>
          </a:blip>
          <a:stretch>
            <a:fillRect/>
          </a:stretch>
        </p:blipFill>
        <p:spPr>
          <a:xfrm>
            <a:off x="6482824" y="1377314"/>
            <a:ext cx="2329180" cy="377190"/>
          </a:xfrm>
          <a:prstGeom prst="rect">
            <a:avLst/>
          </a:prstGeom>
        </p:spPr>
      </p:pic>
      <p:sp>
        <p:nvSpPr>
          <p:cNvPr id="6" name="Rectangle 5"/>
          <p:cNvSpPr/>
          <p:nvPr/>
        </p:nvSpPr>
        <p:spPr>
          <a:xfrm>
            <a:off x="2590800" y="4718683"/>
            <a:ext cx="4572000" cy="1477328"/>
          </a:xfrm>
          <a:prstGeom prst="rect">
            <a:avLst/>
          </a:prstGeom>
        </p:spPr>
        <p:txBody>
          <a:bodyPr>
            <a:spAutoFit/>
          </a:bodyPr>
          <a:lstStyle/>
          <a:p>
            <a:r>
              <a:rPr lang="en-US" b="1" dirty="0"/>
              <a:t>Time Warner Cable (TMX)</a:t>
            </a:r>
          </a:p>
          <a:p>
            <a:pPr marL="285750" indent="-285750">
              <a:buFont typeface="Arial" charset="0"/>
              <a:buChar char="•"/>
            </a:pPr>
            <a:r>
              <a:rPr lang="en-US" dirty="0"/>
              <a:t>Based in Midtown Manhattan, NY</a:t>
            </a:r>
          </a:p>
          <a:p>
            <a:pPr marL="285750" indent="-285750">
              <a:buFont typeface="Arial" charset="0"/>
              <a:buChar char="•"/>
            </a:pPr>
            <a:r>
              <a:rPr lang="en-US" dirty="0"/>
              <a:t>Market Cap: $55.32 billion</a:t>
            </a:r>
          </a:p>
          <a:p>
            <a:pPr marL="285750" indent="-285750">
              <a:buFont typeface="Arial" charset="0"/>
              <a:buChar char="•"/>
            </a:pPr>
            <a:r>
              <a:rPr lang="en-US" dirty="0"/>
              <a:t>Second largest American cable telecommunications company. </a:t>
            </a:r>
          </a:p>
        </p:txBody>
      </p:sp>
    </p:spTree>
    <p:extLst>
      <p:ext uri="{BB962C8B-B14F-4D97-AF65-F5344CB8AC3E}">
        <p14:creationId xmlns:p14="http://schemas.microsoft.com/office/powerpoint/2010/main" val="144345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E084352A9DD44782AAE30CCB053054" ma:contentTypeVersion="5" ma:contentTypeDescription="Create a new document." ma:contentTypeScope="" ma:versionID="0d4b3aeaec911933cf7ab83043743ec4">
  <xsd:schema xmlns:xsd="http://www.w3.org/2001/XMLSchema" xmlns:xs="http://www.w3.org/2001/XMLSchema" xmlns:p="http://schemas.microsoft.com/office/2006/metadata/properties" xmlns:ns2="faf8ab08-df85-4b45-9a25-4853a5308fc4" xmlns:ns3="2992665c-6a9e-43ea-8d81-3e749169cff1" targetNamespace="http://schemas.microsoft.com/office/2006/metadata/properties" ma:root="true" ma:fieldsID="30be19432e397eab5c92934052675e1e" ns2:_="" ns3:_="">
    <xsd:import namespace="faf8ab08-df85-4b45-9a25-4853a5308fc4"/>
    <xsd:import namespace="2992665c-6a9e-43ea-8d81-3e749169cff1"/>
    <xsd:element name="properties">
      <xsd:complexType>
        <xsd:sequence>
          <xsd:element name="documentManagement">
            <xsd:complexType>
              <xsd:all>
                <xsd:element ref="ns2:SharedWithUsers" minOccurs="0"/>
                <xsd:element ref="ns2:SharingHintHash" minOccurs="0"/>
                <xsd:element ref="ns2: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8ab08-df85-4b45-9a25-4853a5308fc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92665c-6a9e-43ea-8d81-3e749169cff1" elementFormDefault="qualified">
    <xsd:import namespace="http://schemas.microsoft.com/office/2006/documentManagement/types"/>
    <xsd:import namespace="http://schemas.microsoft.com/office/infopath/2007/PartnerControls"/>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SharedWithUsers xmlns="faf8ab08-df85-4b45-9a25-4853a5308fc4">
      <UserInfo>
        <DisplayName/>
        <AccountId xsi:nil="true"/>
        <AccountType/>
      </UserInfo>
    </SharedWithUsers>
    <SharingHintHash xmlns="faf8ab08-df85-4b45-9a25-4853a5308fc4">1821011542</SharingHintHash>
  </documentManagement>
</p:properties>
</file>

<file path=customXml/itemProps1.xml><?xml version="1.0" encoding="utf-8"?>
<ds:datastoreItem xmlns:ds="http://schemas.openxmlformats.org/officeDocument/2006/customXml" ds:itemID="{026F1BFA-DC69-4B17-BB91-EE059A4699AD}"/>
</file>

<file path=customXml/itemProps2.xml><?xml version="1.0" encoding="utf-8"?>
<ds:datastoreItem xmlns:ds="http://schemas.openxmlformats.org/officeDocument/2006/customXml" ds:itemID="{760ABFC3-2CF1-4DB3-B0EC-80553B1FE7AB}">
  <ds:schemaRefs>
    <ds:schemaRef ds:uri="http://schemas.microsoft.com/sharepoint/v3/contenttype/forms"/>
  </ds:schemaRefs>
</ds:datastoreItem>
</file>

<file path=customXml/itemProps3.xml><?xml version="1.0" encoding="utf-8"?>
<ds:datastoreItem xmlns:ds="http://schemas.openxmlformats.org/officeDocument/2006/customXml" ds:itemID="{0C55DF15-6E1A-4FF8-9592-006FA5B76888}">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faf8ab08-df85-4b45-9a25-4853a5308fc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1524</TotalTime>
  <Words>1384</Words>
  <Application>Microsoft Office PowerPoint</Application>
  <PresentationFormat>On-screen Show (4:3)</PresentationFormat>
  <Paragraphs>227</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College of Business</dc:creator>
  <cp:lastModifiedBy>AHastings756@gmail.com</cp:lastModifiedBy>
  <cp:revision>86</cp:revision>
  <dcterms:created xsi:type="dcterms:W3CDTF">2012-02-23T06:48:21Z</dcterms:created>
  <dcterms:modified xsi:type="dcterms:W3CDTF">2016-04-11T18:15:24Z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0x01010007E084352A9DD44782AAE30CCB053054</vt:lpwstr>
  </property>
</Properties>
</file>