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7" r:id="rId7"/>
    <p:sldId id="270" r:id="rId8"/>
    <p:sldId id="258" r:id="rId9"/>
    <p:sldId id="259" r:id="rId10"/>
    <p:sldId id="268" r:id="rId11"/>
    <p:sldId id="260" r:id="rId12"/>
    <p:sldId id="267" r:id="rId13"/>
    <p:sldId id="271" r:id="rId14"/>
    <p:sldId id="261" r:id="rId15"/>
    <p:sldId id="262" r:id="rId16"/>
    <p:sldId id="272" r:id="rId17"/>
    <p:sldId id="263" r:id="rId18"/>
    <p:sldId id="264" r:id="rId19"/>
    <p:sldId id="265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CCC"/>
    <a:srgbClr val="C75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1354" y="-8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Channel Contribution</a:t>
            </a:r>
            <a:r>
              <a:rPr lang="en-US" baseline="0" dirty="0" smtClean="0"/>
              <a:t> to Revenue</a:t>
            </a:r>
            <a:endParaRPr lang="en-US" dirty="0"/>
          </a:p>
        </c:rich>
      </c:tx>
      <c:layout>
        <c:manualLayout>
          <c:xMode val="edge"/>
          <c:yMode val="edge"/>
          <c:x val="0.2179077746153438"/>
          <c:y val="0.1490076755728891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332176369710445"/>
          <c:y val="0.28303512929539482"/>
          <c:w val="0.50733316929133854"/>
          <c:h val="0.7609997539370079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2"/>
          <c:dPt>
            <c:idx val="1"/>
            <c:bubble3D val="0"/>
            <c:explosion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Commerical Sales</c:v>
                </c:pt>
                <c:pt idx="1">
                  <c:v>Retail Sales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1062127311382728"/>
          <c:y val="0.26237124956696384"/>
          <c:w val="0.63809063293285118"/>
          <c:h val="7.255679592535331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48043625935702861"/>
          <c:y val="8.2155178708334858E-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6500807319450449"/>
          <c:y val="0.16731271872265968"/>
          <c:w val="0.51343101084141041"/>
          <c:h val="0.761143646106736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by Segement (%)</c:v>
                </c:pt>
              </c:strCache>
            </c:strRef>
          </c:tx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Removable </c:v>
                </c:pt>
                <c:pt idx="1">
                  <c:v>Embedded</c:v>
                </c:pt>
                <c:pt idx="2">
                  <c:v>Software / Enterprise Solutions</c:v>
                </c:pt>
                <c:pt idx="3">
                  <c:v>SSD Solutions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25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4.3233093264845757E-2"/>
          <c:y val="0.69963860889940621"/>
          <c:w val="0.54005401413313647"/>
          <c:h val="0.30036139110059373"/>
        </c:manualLayout>
      </c:layout>
      <c:overlay val="0"/>
      <c:txPr>
        <a:bodyPr/>
        <a:lstStyle/>
        <a:p>
          <a:pPr>
            <a:defRPr sz="1600" spc="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2000" baseline="0"/>
            </a:pPr>
            <a:r>
              <a:rPr lang="en-US" sz="2800" baseline="0" dirty="0"/>
              <a:t>Revenue by Geographic Location (%)</a:t>
            </a:r>
          </a:p>
        </c:rich>
      </c:tx>
      <c:layout>
        <c:manualLayout>
          <c:xMode val="edge"/>
          <c:yMode val="edge"/>
          <c:x val="0.11987988635701159"/>
          <c:y val="0.1037127927600785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5693954412657527E-2"/>
          <c:y val="0.24470911169224671"/>
          <c:w val="0.46395524972082597"/>
          <c:h val="0.64168187022844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8"/>
          <c:dPt>
            <c:idx val="0"/>
            <c:bubble3D val="0"/>
            <c:explosion val="29"/>
          </c:dPt>
          <c:dPt>
            <c:idx val="1"/>
            <c:bubble3D val="0"/>
            <c:explosion val="0"/>
          </c:dPt>
          <c:dPt>
            <c:idx val="2"/>
            <c:bubble3D val="0"/>
            <c:explosion val="0"/>
          </c:dPt>
          <c:dPt>
            <c:idx val="3"/>
            <c:bubble3D val="0"/>
            <c:explosion val="0"/>
          </c:dPt>
          <c:dPt>
            <c:idx val="4"/>
            <c:bubble3D val="0"/>
            <c:explosion val="0"/>
          </c:dPt>
          <c:dPt>
            <c:idx val="5"/>
            <c:bubble3D val="0"/>
            <c:explosion val="0"/>
          </c:dPt>
          <c:dLbls>
            <c:txPr>
              <a:bodyPr/>
              <a:lstStyle/>
              <a:p>
                <a:pPr>
                  <a:defRPr sz="2400" baseline="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United States</c:v>
                </c:pt>
                <c:pt idx="1">
                  <c:v>China</c:v>
                </c:pt>
                <c:pt idx="2">
                  <c:v>Taiwan</c:v>
                </c:pt>
                <c:pt idx="3">
                  <c:v>Other Asia-Pacific</c:v>
                </c:pt>
                <c:pt idx="4">
                  <c:v>Europe, Middle East and Africa</c:v>
                </c:pt>
                <c:pt idx="5">
                  <c:v>Other foreign countries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1136284</c:v>
                </c:pt>
                <c:pt idx="1">
                  <c:v>2026122</c:v>
                </c:pt>
                <c:pt idx="2">
                  <c:v>864461</c:v>
                </c:pt>
                <c:pt idx="3">
                  <c:v>1464720</c:v>
                </c:pt>
                <c:pt idx="4">
                  <c:v>814817</c:v>
                </c:pt>
                <c:pt idx="5">
                  <c:v>321297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2963818115320216"/>
          <c:y val="0.35566455915527739"/>
          <c:w val="0.46769717847769027"/>
          <c:h val="0.34722748530647746"/>
        </c:manualLayout>
      </c:layout>
      <c:overlay val="0"/>
      <c:txPr>
        <a:bodyPr/>
        <a:lstStyle/>
        <a:p>
          <a:pPr>
            <a:defRPr sz="1600" spc="-1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292286380869"/>
          <c:y val="0.13746922798443298"/>
          <c:w val="0.65864464858559335"/>
          <c:h val="0.7427310163815731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 Revenue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shade val="30000"/>
                <a:satMod val="11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2014 Q1</c:v>
                </c:pt>
                <c:pt idx="1">
                  <c:v>2015 Q1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1511945000</c:v>
                </c:pt>
                <c:pt idx="1">
                  <c:v>1332241000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Q1 Net Income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c:spPr>
          <c:invertIfNegative val="0"/>
          <c:cat>
            <c:strRef>
              <c:f>Sheet1!$A$2:$A$3</c:f>
              <c:strCache>
                <c:ptCount val="2"/>
                <c:pt idx="0">
                  <c:v>2014 Q1</c:v>
                </c:pt>
                <c:pt idx="1">
                  <c:v>2015 Q1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268948000</c:v>
                </c:pt>
                <c:pt idx="1">
                  <c:v>39025000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82496"/>
        <c:axId val="56509568"/>
      </c:barChart>
      <c:catAx>
        <c:axId val="56282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56509568"/>
        <c:crossesAt val="0"/>
        <c:auto val="1"/>
        <c:lblAlgn val="ctr"/>
        <c:lblOffset val="100"/>
        <c:noMultiLvlLbl val="0"/>
      </c:catAx>
      <c:valAx>
        <c:axId val="5650956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56282496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80276716401646131"/>
          <c:y val="0.46614603131505111"/>
          <c:w val="0.18131871536891223"/>
          <c:h val="0.32208661417322837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Q1 Total Revenue</a:t>
            </a:r>
          </a:p>
        </c:rich>
      </c:tx>
      <c:layout>
        <c:manualLayout>
          <c:xMode val="edge"/>
          <c:yMode val="edge"/>
          <c:x val="0.31974701096205216"/>
          <c:y val="3.435958005249344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6017277641619302E-2"/>
          <c:y val="0.16627755905511812"/>
          <c:w val="0.58619128583236702"/>
          <c:h val="0.669364610673665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2014 Q1</c:v>
                </c:pt>
                <c:pt idx="1">
                  <c:v>2015 Q1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1512</c:v>
                </c:pt>
                <c:pt idx="1">
                  <c:v>1322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94688"/>
        <c:axId val="51875840"/>
      </c:barChart>
      <c:catAx>
        <c:axId val="5179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51875840"/>
        <c:crosses val="autoZero"/>
        <c:auto val="1"/>
        <c:lblAlgn val="ctr"/>
        <c:lblOffset val="100"/>
        <c:noMultiLvlLbl val="0"/>
      </c:catAx>
      <c:valAx>
        <c:axId val="51875840"/>
        <c:scaling>
          <c:orientation val="minMax"/>
          <c:max val="1500"/>
          <c:min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794688"/>
        <c:crosses val="autoZero"/>
        <c:crossBetween val="between"/>
        <c:majorUnit val="250"/>
      </c:valAx>
    </c:plotArea>
    <c:legend>
      <c:legendPos val="r"/>
      <c:layout>
        <c:manualLayout>
          <c:xMode val="edge"/>
          <c:yMode val="edge"/>
          <c:x val="0.73014175115212021"/>
          <c:y val="0.40603119321623254"/>
          <c:w val="8.9513653508543206E-2"/>
          <c:h val="0.287564863818252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aseline="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1.82269E-7</cdr:x>
      <cdr:y>0.02208</cdr:y>
    </cdr:from>
    <cdr:to>
      <cdr:x>1</cdr:x>
      <cdr:y>0.24928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1" y="72542"/>
          <a:ext cx="5486399" cy="7466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1" dirty="0">
              <a:effectLst/>
              <a:latin typeface="+mn-lt"/>
              <a:ea typeface="+mn-ea"/>
              <a:cs typeface="+mn-cs"/>
            </a:rPr>
            <a:t>Difference in Q1 Net Income in Comparison to Q1 Revenue (%)</a:t>
          </a:r>
        </a:p>
        <a:p xmlns:a="http://schemas.openxmlformats.org/drawingml/2006/main">
          <a:endParaRPr lang="en-US" sz="1500" dirty="0"/>
        </a:p>
      </cdr:txBody>
    </cdr:sp>
  </cdr:relSizeAnchor>
  <cdr:relSizeAnchor xmlns:cdr="http://schemas.openxmlformats.org/drawingml/2006/chartDrawing">
    <cdr:from>
      <cdr:x>0.72505</cdr:x>
      <cdr:y>0.19286</cdr:y>
    </cdr:from>
    <cdr:to>
      <cdr:x>0.85468</cdr:x>
      <cdr:y>0.2972</cdr:y>
    </cdr:to>
    <cdr:sp macro="" textlink="">
      <cdr:nvSpPr>
        <cdr:cNvPr id="5" name="Text Box 4"/>
        <cdr:cNvSpPr txBox="1"/>
      </cdr:nvSpPr>
      <cdr:spPr>
        <a:xfrm xmlns:a="http://schemas.openxmlformats.org/drawingml/2006/main">
          <a:off x="5615649" y="852384"/>
          <a:ext cx="1004008" cy="4611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b="1" dirty="0"/>
            <a:t>2.93%</a:t>
          </a:r>
        </a:p>
      </cdr:txBody>
    </cdr:sp>
  </cdr:relSizeAnchor>
  <cdr:relSizeAnchor xmlns:cdr="http://schemas.openxmlformats.org/drawingml/2006/chartDrawing">
    <cdr:from>
      <cdr:x>0.55032</cdr:x>
      <cdr:y>0.11511</cdr:y>
    </cdr:from>
    <cdr:to>
      <cdr:x>0.67995</cdr:x>
      <cdr:y>0.30695</cdr:y>
    </cdr:to>
    <cdr:sp macro="" textlink="">
      <cdr:nvSpPr>
        <cdr:cNvPr id="6" name="Text Box 1"/>
        <cdr:cNvSpPr txBox="1"/>
      </cdr:nvSpPr>
      <cdr:spPr>
        <a:xfrm xmlns:a="http://schemas.openxmlformats.org/drawingml/2006/main">
          <a:off x="4262345" y="457200"/>
          <a:ext cx="1004008" cy="762000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0.3721</cdr:x>
      <cdr:y>0.19286</cdr:y>
    </cdr:from>
    <cdr:to>
      <cdr:x>0.52774</cdr:x>
      <cdr:y>0.30978</cdr:y>
    </cdr:to>
    <cdr:sp macro="" textlink="">
      <cdr:nvSpPr>
        <cdr:cNvPr id="7" name="Text Box 6"/>
        <cdr:cNvSpPr txBox="1"/>
      </cdr:nvSpPr>
      <cdr:spPr>
        <a:xfrm xmlns:a="http://schemas.openxmlformats.org/drawingml/2006/main">
          <a:off x="2881993" y="852384"/>
          <a:ext cx="1205482" cy="5167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b="1" dirty="0"/>
            <a:t>17.19%</a:t>
          </a:r>
        </a:p>
      </cdr:txBody>
    </cdr:sp>
  </cdr:relSizeAnchor>
  <cdr:relSizeAnchor xmlns:cdr="http://schemas.openxmlformats.org/drawingml/2006/chartDrawing">
    <cdr:from>
      <cdr:x>0.36226</cdr:x>
      <cdr:y>0.19286</cdr:y>
    </cdr:from>
    <cdr:to>
      <cdr:x>0.41326</cdr:x>
      <cdr:y>0.20588</cdr:y>
    </cdr:to>
    <cdr:cxnSp macro="">
      <cdr:nvCxnSpPr>
        <cdr:cNvPr id="9" name="Straight Arrow Connector 8"/>
        <cdr:cNvCxnSpPr/>
      </cdr:nvCxnSpPr>
      <cdr:spPr>
        <a:xfrm xmlns:a="http://schemas.openxmlformats.org/drawingml/2006/main" flipH="1" flipV="1">
          <a:off x="2805793" y="852384"/>
          <a:ext cx="394996" cy="575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0.68693</cdr:x>
      <cdr:y>0.15838</cdr:y>
    </cdr:from>
    <cdr:to>
      <cdr:x>0.7558</cdr:x>
      <cdr:y>0.21011</cdr:y>
    </cdr:to>
    <cdr:cxnSp macro="">
      <cdr:nvCxnSpPr>
        <cdr:cNvPr id="11" name="Straight Arrow Connector 10"/>
        <cdr:cNvCxnSpPr/>
      </cdr:nvCxnSpPr>
      <cdr:spPr>
        <a:xfrm xmlns:a="http://schemas.openxmlformats.org/drawingml/2006/main" flipH="1" flipV="1">
          <a:off x="5320393" y="699984"/>
          <a:ext cx="533400" cy="2286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0.65603</cdr:x>
      <cdr:y>0.05</cdr:y>
    </cdr:from>
    <cdr:to>
      <cdr:x>0.8288</cdr:x>
      <cdr:y>0.13333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5208083" y="228600"/>
          <a:ext cx="1371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(million)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0.79249</cdr:x>
      <cdr:y>0.5082</cdr:y>
    </cdr:from>
    <cdr:to>
      <cdr:x>1</cdr:x>
      <cdr:y>0.83607</cdr:y>
    </cdr:to>
    <cdr:sp macro="" textlink="">
      <cdr:nvSpPr>
        <cdr:cNvPr id="3" name="Text Box 2"/>
        <cdr:cNvSpPr txBox="1"/>
      </cdr:nvSpPr>
      <cdr:spPr>
        <a:xfrm xmlns:a="http://schemas.openxmlformats.org/drawingml/2006/main">
          <a:off x="4559300" y="787400"/>
          <a:ext cx="1193800" cy="508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/>
            <a:t>Total Revenue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9B1-8489-482E-91F9-7655DC6EE4E7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B29C-E6C0-497A-B837-FE81567BD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tif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SanDisk Corporation (SNDK)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378" y="1665744"/>
            <a:ext cx="80772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Arman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Hastings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May 2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2015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7" y="2939028"/>
            <a:ext cx="7371882" cy="320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Foreign Currency Risk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126889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The strengthening of the US Dollar makes SanDisk’s International investments and transactions face a reduction in net income</a:t>
            </a:r>
            <a:r>
              <a:rPr lang="en-US" dirty="0"/>
              <a:t>.</a:t>
            </a:r>
            <a:endParaRPr lang="en-US" b="1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5782290"/>
              </p:ext>
            </p:extLst>
          </p:nvPr>
        </p:nvGraphicFramePr>
        <p:xfrm>
          <a:off x="1029854" y="1756154"/>
          <a:ext cx="7084291" cy="512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60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619780"/>
            <a:ext cx="5715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Performance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4800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1225544"/>
            <a:ext cx="807719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/>
              <a:t>Net income has alarmingly reduced  from Q1 2014 to Q1 2015</a:t>
            </a:r>
            <a:endParaRPr lang="en-US" sz="2400" b="1" dirty="0" smtClean="0"/>
          </a:p>
        </p:txBody>
      </p:sp>
      <p:graphicFrame>
        <p:nvGraphicFramePr>
          <p:cNvPr id="8" name="Chart 7" title="asdasd"/>
          <p:cNvGraphicFramePr/>
          <p:nvPr>
            <p:extLst>
              <p:ext uri="{D42A27DB-BD31-4B8C-83A1-F6EECF244321}">
                <p14:modId xmlns:p14="http://schemas.microsoft.com/office/powerpoint/2010/main" val="4090832566"/>
              </p:ext>
            </p:extLst>
          </p:nvPr>
        </p:nvGraphicFramePr>
        <p:xfrm>
          <a:off x="699407" y="1814616"/>
          <a:ext cx="774518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Performance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1758" y="1295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Total revenue has  also actually only slightly decreased as well</a:t>
            </a:r>
            <a:endParaRPr lang="en-US" sz="2400" b="1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16724324"/>
              </p:ext>
            </p:extLst>
          </p:nvPr>
        </p:nvGraphicFramePr>
        <p:xfrm>
          <a:off x="671758" y="1905000"/>
          <a:ext cx="793884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95442"/>
            <a:ext cx="8610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Large decrease in Net </a:t>
            </a:r>
            <a:r>
              <a:rPr lang="en-US" sz="2400" b="1" dirty="0" smtClean="0"/>
              <a:t>Income from 2014 Q1 to 2015 Q1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Revenue has not  changed drastically from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Q1  2014 to Q1 in 2015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Slight Reduction in Revenue and Net income since 2013 to 2014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Slight decrease in net income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Slight Increase in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Reduction in stockholders equity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Off-Balance Sheet Obligations increased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From </a:t>
            </a:r>
            <a:r>
              <a:rPr lang="en-US" sz="2400" dirty="0"/>
              <a:t>Cash $5,869,085 </a:t>
            </a:r>
            <a:r>
              <a:rPr lang="en-US" sz="2400" dirty="0" smtClean="0"/>
              <a:t>(2013) to  $6,326,339 (2014)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1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4864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Relative &amp; Historical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2484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08788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9806"/>
              </p:ext>
            </p:extLst>
          </p:nvPr>
        </p:nvGraphicFramePr>
        <p:xfrm>
          <a:off x="1524000" y="2286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Per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$70.52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$67.08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Undervalued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5.13%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Weight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45832"/>
              </p:ext>
            </p:extLst>
          </p:nvPr>
        </p:nvGraphicFramePr>
        <p:xfrm>
          <a:off x="1524000" y="426720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Historical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Discounted Value per</a:t>
                      </a:r>
                      <a:r>
                        <a:rPr lang="en-US" baseline="0" dirty="0" smtClean="0"/>
                        <a:t>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$87.04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$67.08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DCF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304800" y="1064040"/>
            <a:ext cx="1013459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 Stages of growth: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Stage 1: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G</a:t>
            </a:r>
            <a:r>
              <a:rPr lang="en-US" sz="1600" dirty="0" smtClean="0"/>
              <a:t>rowth </a:t>
            </a:r>
            <a:r>
              <a:rPr lang="en-US" sz="1600" dirty="0"/>
              <a:t>driver for flash storage in mobile </a:t>
            </a:r>
            <a:r>
              <a:rPr lang="en-US" sz="1600" dirty="0" smtClean="0"/>
              <a:t>devices, and SDD improvement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Smart </a:t>
            </a:r>
            <a:r>
              <a:rPr lang="en-US" sz="1600" dirty="0"/>
              <a:t>connected </a:t>
            </a:r>
            <a:r>
              <a:rPr lang="en-US" sz="1600" dirty="0" smtClean="0"/>
              <a:t>car storage product growth</a:t>
            </a:r>
            <a:endParaRPr lang="en-US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Stage </a:t>
            </a:r>
            <a:r>
              <a:rPr lang="en-US" sz="1600" dirty="0" smtClean="0"/>
              <a:t>2</a:t>
            </a:r>
            <a:r>
              <a:rPr lang="en-US" sz="16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 SSD commercialization into cloud storage  and  development of video storage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Stage </a:t>
            </a:r>
            <a:r>
              <a:rPr lang="en-US" sz="1600" dirty="0" smtClean="0"/>
              <a:t>3: </a:t>
            </a:r>
            <a:endParaRPr lang="en-US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Creating solid foundation for cloud, car, and video/camera storage</a:t>
            </a:r>
          </a:p>
          <a:p>
            <a:pPr lvl="2">
              <a:lnSpc>
                <a:spcPct val="150000"/>
              </a:lnSpc>
            </a:pPr>
            <a:r>
              <a:rPr lang="en-US" sz="1600" b="1" dirty="0" smtClean="0"/>
              <a:t>Assumptions </a:t>
            </a:r>
            <a:r>
              <a:rPr lang="en-US" sz="1600" b="1" dirty="0" smtClean="0"/>
              <a:t>were based on growth </a:t>
            </a:r>
            <a:r>
              <a:rPr lang="en-US" sz="1600" b="1" dirty="0" smtClean="0"/>
              <a:t>rates, Income statement, and Macro economic situatio</a:t>
            </a:r>
            <a:r>
              <a:rPr lang="en-US" sz="1600" b="1" dirty="0"/>
              <a:t>n</a:t>
            </a:r>
            <a:endParaRPr lang="en-US" sz="1600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90705"/>
              </p:ext>
            </p:extLst>
          </p:nvPr>
        </p:nvGraphicFramePr>
        <p:xfrm>
          <a:off x="1455576" y="4642079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$61.71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$67.08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Final Valuation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7189"/>
              </p:ext>
            </p:extLst>
          </p:nvPr>
        </p:nvGraphicFramePr>
        <p:xfrm>
          <a:off x="533400" y="1905000"/>
          <a:ext cx="8077200" cy="3428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2400"/>
                <a:gridCol w="2692400"/>
                <a:gridCol w="2692400"/>
              </a:tblGrid>
              <a:tr h="48985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Weights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DCF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$107.71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Relatives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$107.05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Historical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$75.66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35%</a:t>
                      </a:r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Current Price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$88.61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Intrinsic 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$96.30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Margin of Safety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8.68%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Recommendation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5240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Recommend a </a:t>
            </a:r>
            <a:r>
              <a:rPr lang="en-US" b="1" dirty="0" smtClean="0"/>
              <a:t>Sell </a:t>
            </a:r>
            <a:r>
              <a:rPr lang="en-US" dirty="0" smtClean="0"/>
              <a:t>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 incoming profit head winds from currency complications.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Discouraging Q1 profits and reduction in net income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Competitive pressure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6324"/>
            <a:ext cx="7228580" cy="18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206759"/>
            <a:ext cx="533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8" b="-9962"/>
          <a:stretch/>
        </p:blipFill>
        <p:spPr bwMode="auto">
          <a:xfrm>
            <a:off x="1564948" y="1961948"/>
            <a:ext cx="6014104" cy="45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10" y="5707200"/>
            <a:ext cx="3647180" cy="9299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9090" y="1143000"/>
            <a:ext cx="80715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History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-  </a:t>
            </a:r>
            <a:r>
              <a:rPr lang="en-US" sz="2200" dirty="0"/>
              <a:t>SanDisk IPO at $</a:t>
            </a:r>
            <a:r>
              <a:rPr lang="en-US" sz="2200" dirty="0" smtClean="0"/>
              <a:t>10.00/Share, November 1995.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-  </a:t>
            </a:r>
            <a:r>
              <a:rPr lang="en-US" sz="2200" dirty="0"/>
              <a:t>SanDisk and Toshiba began their joint </a:t>
            </a:r>
            <a:r>
              <a:rPr lang="en-US" sz="2200" dirty="0" smtClean="0"/>
              <a:t>venture, 1999.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681368"/>
            <a:ext cx="8478058" cy="449353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algn="ctr"/>
            <a:r>
              <a:rPr lang="en-US" sz="2200" b="1" u="sng" dirty="0" smtClean="0"/>
              <a:t>Data Center</a:t>
            </a:r>
          </a:p>
          <a:p>
            <a:pPr lvl="0" algn="ctr"/>
            <a:r>
              <a:rPr lang="en-US" sz="2200" dirty="0" smtClean="0"/>
              <a:t>Storage solutions for data centers or </a:t>
            </a:r>
            <a:r>
              <a:rPr lang="en-US" sz="2200" dirty="0"/>
              <a:t>cloud data centers. </a:t>
            </a:r>
          </a:p>
          <a:p>
            <a:pPr lvl="0" algn="ctr"/>
            <a:endParaRPr lang="en-US" sz="2200" b="1" dirty="0" smtClean="0"/>
          </a:p>
          <a:p>
            <a:pPr lvl="0" algn="ctr"/>
            <a:r>
              <a:rPr lang="en-US" sz="2200" b="1" u="sng" dirty="0" smtClean="0"/>
              <a:t>Computing</a:t>
            </a:r>
          </a:p>
          <a:p>
            <a:pPr lvl="0" algn="ctr"/>
            <a:r>
              <a:rPr lang="en-US" sz="2200" dirty="0" smtClean="0"/>
              <a:t>Storage </a:t>
            </a:r>
            <a:r>
              <a:rPr lang="en-US" sz="2200" dirty="0"/>
              <a:t>systems for average </a:t>
            </a:r>
            <a:r>
              <a:rPr lang="en-US" sz="2200" dirty="0" smtClean="0"/>
              <a:t>computer </a:t>
            </a:r>
            <a:r>
              <a:rPr lang="en-US" sz="2200" dirty="0"/>
              <a:t>systems, to high end performance systems. </a:t>
            </a:r>
          </a:p>
          <a:p>
            <a:pPr lvl="0" algn="ctr"/>
            <a:endParaRPr lang="en-US" sz="2200" b="1" dirty="0" smtClean="0"/>
          </a:p>
          <a:p>
            <a:pPr lvl="0" algn="ctr"/>
            <a:r>
              <a:rPr lang="en-US" sz="2200" b="1" dirty="0"/>
              <a:t> </a:t>
            </a:r>
          </a:p>
          <a:p>
            <a:pPr lvl="0" algn="ctr"/>
            <a:endParaRPr lang="en-US" sz="2200" b="1" dirty="0" smtClean="0"/>
          </a:p>
          <a:p>
            <a:pPr lvl="0" algn="ctr"/>
            <a:endParaRPr lang="en-US" sz="2200" b="1" dirty="0"/>
          </a:p>
          <a:p>
            <a:pPr lvl="0" algn="ctr"/>
            <a:endParaRPr lang="en-US" sz="2200" b="1" dirty="0" smtClean="0"/>
          </a:p>
          <a:p>
            <a:pPr algn="ctr"/>
            <a:r>
              <a:rPr lang="en-US" sz="2200" b="1" u="sng" dirty="0" smtClean="0"/>
              <a:t>Consumer Electronics</a:t>
            </a:r>
          </a:p>
          <a:p>
            <a:pPr algn="ctr"/>
            <a:r>
              <a:rPr lang="en-US" sz="2200" dirty="0" smtClean="0"/>
              <a:t> </a:t>
            </a:r>
            <a:r>
              <a:rPr lang="en-US" sz="2200" dirty="0"/>
              <a:t>Memory for any other niche </a:t>
            </a:r>
            <a:r>
              <a:rPr lang="en-US" sz="2200" dirty="0" smtClean="0"/>
              <a:t>products</a:t>
            </a:r>
            <a:endParaRPr lang="en-US" sz="2200" dirty="0"/>
          </a:p>
          <a:p>
            <a:pPr lvl="0" algn="ctr"/>
            <a:endParaRPr lang="en-US" sz="2200" u="sng" dirty="0" smtClean="0"/>
          </a:p>
          <a:p>
            <a:pPr lvl="0" algn="ctr"/>
            <a:r>
              <a:rPr lang="en-US" sz="2200" b="1" u="sng" dirty="0" smtClean="0"/>
              <a:t>Mobile</a:t>
            </a:r>
          </a:p>
          <a:p>
            <a:pPr lvl="0" algn="ctr"/>
            <a:r>
              <a:rPr lang="en-US" sz="2200" dirty="0" smtClean="0"/>
              <a:t> Flash storage </a:t>
            </a:r>
            <a:r>
              <a:rPr lang="en-US" sz="2200" dirty="0"/>
              <a:t>in smartphones, tablets, or phones. </a:t>
            </a:r>
            <a:r>
              <a:rPr lang="en-US" sz="2200" dirty="0" smtClean="0"/>
              <a:t>Mostly imbedded storage solutions used.</a:t>
            </a:r>
          </a:p>
          <a:p>
            <a:pPr lvl="0"/>
            <a:endParaRPr lang="en-US" sz="2000" dirty="0"/>
          </a:p>
          <a:p>
            <a:r>
              <a:rPr lang="en-US" sz="2100" dirty="0" smtClean="0"/>
              <a:t>     </a:t>
            </a:r>
            <a:endParaRPr lang="en-US" sz="21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93810" y="2360225"/>
            <a:ext cx="322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Primary Product Target Markets</a:t>
            </a:r>
          </a:p>
        </p:txBody>
      </p:sp>
    </p:spTree>
    <p:extLst>
      <p:ext uri="{BB962C8B-B14F-4D97-AF65-F5344CB8AC3E}">
        <p14:creationId xmlns:p14="http://schemas.microsoft.com/office/powerpoint/2010/main" val="35092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7" b="19697"/>
          <a:stretch/>
        </p:blipFill>
        <p:spPr bwMode="auto">
          <a:xfrm>
            <a:off x="81890" y="5553317"/>
            <a:ext cx="1385454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9090" y="1143000"/>
            <a:ext cx="80715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Overview</a:t>
            </a:r>
            <a:endParaRPr lang="en-US" sz="2400" dirty="0"/>
          </a:p>
          <a:p>
            <a:r>
              <a:rPr lang="en-US" sz="2400" dirty="0"/>
              <a:t>      - Global leader and innovator in data </a:t>
            </a:r>
            <a:r>
              <a:rPr lang="en-US" sz="2400" dirty="0" smtClean="0"/>
              <a:t>storage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- </a:t>
            </a:r>
            <a:r>
              <a:rPr lang="en-US" sz="2400" dirty="0" smtClean="0"/>
              <a:t>Focus 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7545" y="2454748"/>
            <a:ext cx="624271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u="sng" dirty="0"/>
              <a:t>Primary </a:t>
            </a:r>
            <a:r>
              <a:rPr lang="en-US" sz="2100" u="sng" dirty="0" smtClean="0"/>
              <a:t>Product Target Markets</a:t>
            </a:r>
          </a:p>
          <a:p>
            <a:r>
              <a:rPr lang="en-US" sz="2100" dirty="0" smtClean="0"/>
              <a:t>	</a:t>
            </a:r>
            <a:r>
              <a:rPr lang="en-US" sz="2300" dirty="0" smtClean="0"/>
              <a:t>-  </a:t>
            </a:r>
            <a:r>
              <a:rPr lang="en-US" sz="2300" b="1" dirty="0" smtClean="0"/>
              <a:t>Flash &amp; NAND memory </a:t>
            </a:r>
            <a:r>
              <a:rPr lang="en-US" sz="2300" dirty="0" smtClean="0"/>
              <a:t>for cameras, 	    phones and </a:t>
            </a:r>
            <a:r>
              <a:rPr lang="en-US" sz="2300" dirty="0" err="1" smtClean="0"/>
              <a:t>usb</a:t>
            </a:r>
            <a:r>
              <a:rPr lang="en-US" sz="2300" dirty="0" smtClean="0"/>
              <a:t> drives.</a:t>
            </a:r>
          </a:p>
          <a:p>
            <a:r>
              <a:rPr lang="en-US" sz="2300" dirty="0" smtClean="0"/>
              <a:t>               -  </a:t>
            </a:r>
            <a:r>
              <a:rPr lang="en-US" sz="2300" b="1" dirty="0" smtClean="0"/>
              <a:t>Flash-based SSD </a:t>
            </a:r>
            <a:r>
              <a:rPr lang="en-US" sz="2300" dirty="0" smtClean="0"/>
              <a:t>for computers and other 	     products. </a:t>
            </a:r>
          </a:p>
          <a:p>
            <a:r>
              <a:rPr lang="en-US" sz="2300" dirty="0" smtClean="0"/>
              <a:t>               -  </a:t>
            </a:r>
            <a:r>
              <a:rPr lang="en-US" sz="2300" b="1" dirty="0" smtClean="0"/>
              <a:t>Wireless </a:t>
            </a:r>
            <a:r>
              <a:rPr lang="en-US" sz="2300" dirty="0" smtClean="0"/>
              <a:t>memory, </a:t>
            </a:r>
            <a:r>
              <a:rPr lang="en-US" sz="2300" b="1" dirty="0" smtClean="0"/>
              <a:t>Embedded storage</a:t>
            </a:r>
            <a:r>
              <a:rPr lang="en-US" sz="2300" dirty="0" smtClean="0"/>
              <a:t>, and 	     </a:t>
            </a:r>
            <a:r>
              <a:rPr lang="en-US" sz="2300" b="1" dirty="0" smtClean="0"/>
              <a:t>Music Players, Wafers &amp; Components</a:t>
            </a:r>
          </a:p>
          <a:p>
            <a:r>
              <a:rPr lang="en-US" sz="2300" b="1" dirty="0" smtClean="0"/>
              <a:t>	  </a:t>
            </a:r>
            <a:r>
              <a:rPr lang="en-US" sz="2300" dirty="0" smtClean="0"/>
              <a:t>-</a:t>
            </a:r>
            <a:r>
              <a:rPr lang="en-US" sz="2300" b="1" dirty="0" smtClean="0"/>
              <a:t> Data Center Software</a:t>
            </a:r>
          </a:p>
          <a:p>
            <a:endParaRPr lang="en-US" sz="21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12941" r="13379" b="12941"/>
          <a:stretch/>
        </p:blipFill>
        <p:spPr bwMode="auto">
          <a:xfrm>
            <a:off x="7441984" y="4193546"/>
            <a:ext cx="1607929" cy="132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t="16774" r="13379" b="16774"/>
          <a:stretch/>
        </p:blipFill>
        <p:spPr bwMode="auto">
          <a:xfrm>
            <a:off x="6312157" y="2798073"/>
            <a:ext cx="1704332" cy="140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21354" r="4044" b="21354"/>
          <a:stretch/>
        </p:blipFill>
        <p:spPr bwMode="auto">
          <a:xfrm>
            <a:off x="7388329" y="5424669"/>
            <a:ext cx="1382400" cy="141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3" t="13326" r="22843" b="13326"/>
          <a:stretch/>
        </p:blipFill>
        <p:spPr bwMode="auto">
          <a:xfrm rot="5400000">
            <a:off x="4114800" y="5122068"/>
            <a:ext cx="91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7917" r="8306" b="7917"/>
          <a:stretch/>
        </p:blipFill>
        <p:spPr bwMode="auto">
          <a:xfrm>
            <a:off x="6668663" y="1207871"/>
            <a:ext cx="2381250" cy="159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4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Channels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205740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Retail Sales Channel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- Consumer </a:t>
            </a:r>
            <a:r>
              <a:rPr lang="en-US" sz="2400" dirty="0"/>
              <a:t>electronic stores</a:t>
            </a:r>
          </a:p>
          <a:p>
            <a:r>
              <a:rPr lang="en-US" sz="2400" dirty="0" smtClean="0"/>
              <a:t>     - Office </a:t>
            </a:r>
            <a:r>
              <a:rPr lang="en-US" sz="2400" dirty="0"/>
              <a:t>superstores </a:t>
            </a:r>
          </a:p>
          <a:p>
            <a:r>
              <a:rPr lang="en-US" sz="2400" dirty="0" smtClean="0"/>
              <a:t>     - Online sales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9405" y="3810000"/>
            <a:ext cx="4509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ommercial </a:t>
            </a:r>
            <a:r>
              <a:rPr lang="en-US" sz="2400" dirty="0"/>
              <a:t>Sales Channel</a:t>
            </a:r>
          </a:p>
          <a:p>
            <a:pPr lvl="1"/>
            <a:r>
              <a:rPr lang="en-US" sz="2400" dirty="0" smtClean="0"/>
              <a:t>- Original Equipment                                          </a:t>
            </a:r>
            <a:r>
              <a:rPr lang="en-US" sz="2400" dirty="0" err="1" smtClean="0"/>
              <a:t>Manufacters</a:t>
            </a:r>
            <a:r>
              <a:rPr lang="en-US" sz="2400" dirty="0" smtClean="0"/>
              <a:t> (OEM)</a:t>
            </a:r>
          </a:p>
          <a:p>
            <a:pPr lvl="1"/>
            <a:r>
              <a:rPr lang="en-US" sz="2400" dirty="0" smtClean="0"/>
              <a:t>- System Integrators</a:t>
            </a:r>
            <a:endParaRPr lang="en-US" sz="2400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88719354"/>
              </p:ext>
            </p:extLst>
          </p:nvPr>
        </p:nvGraphicFramePr>
        <p:xfrm>
          <a:off x="3685592" y="1314061"/>
          <a:ext cx="5993274" cy="485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75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Corporate Governance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56943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Sanjay Mehrotra</a:t>
            </a:r>
          </a:p>
          <a:p>
            <a:r>
              <a:rPr lang="en-US" dirty="0" smtClean="0"/>
              <a:t>President &amp; Chief Executive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Co-founder of SanDisk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Background of Electrical Engineering and Computer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serves on the board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Cavium: Semiconductor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Semiconductor Alliance</a:t>
            </a:r>
          </a:p>
          <a:p>
            <a:pPr lvl="1"/>
            <a:endParaRPr lang="en-US" dirty="0" smtClean="0"/>
          </a:p>
          <a:p>
            <a:r>
              <a:rPr lang="en-US" b="1" dirty="0"/>
              <a:t>Eli Harari</a:t>
            </a:r>
          </a:p>
          <a:p>
            <a:r>
              <a:rPr lang="en-US" dirty="0"/>
              <a:t>Former Chairman and Chief Executive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 the 2009 IEEE Robert N. Noyce </a:t>
            </a:r>
            <a:r>
              <a:rPr lang="en-US" dirty="0" smtClean="0"/>
              <a:t>Medal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ISS Governance Score 8</a:t>
            </a:r>
            <a:r>
              <a:rPr lang="en-US" dirty="0"/>
              <a:t>: Audit: 1; Board: 8; Shareholder Rights: 9; </a:t>
            </a:r>
            <a:r>
              <a:rPr lang="en-US" dirty="0" smtClean="0"/>
              <a:t>Compensation:7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37" y="1234401"/>
            <a:ext cx="1699526" cy="2353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37" y="3740050"/>
            <a:ext cx="1699526" cy="23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620" y="12954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Competitiveness: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Product </a:t>
            </a:r>
            <a:r>
              <a:rPr lang="en-US" sz="2600" u="sng" dirty="0" smtClean="0"/>
              <a:t>reliability </a:t>
            </a:r>
            <a:r>
              <a:rPr lang="en-US" sz="2600" u="sng" dirty="0" smtClean="0"/>
              <a:t>and </a:t>
            </a:r>
            <a:r>
              <a:rPr lang="en-US" sz="2600" u="sng" dirty="0" smtClean="0"/>
              <a:t>differentiation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 smtClean="0"/>
              <a:t>Price</a:t>
            </a:r>
            <a:r>
              <a:rPr lang="en-US" sz="2600" dirty="0" smtClean="0"/>
              <a:t>, quality and availability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Success in </a:t>
            </a:r>
            <a:r>
              <a:rPr lang="en-US" sz="2600" u="sng" dirty="0" smtClean="0"/>
              <a:t>developing new products</a:t>
            </a:r>
            <a:r>
              <a:rPr lang="en-US" sz="2600" dirty="0" smtClean="0"/>
              <a:t>, applications and markets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 smtClean="0"/>
              <a:t>Timing</a:t>
            </a:r>
            <a:r>
              <a:rPr lang="en-US" sz="2600" dirty="0" smtClean="0"/>
              <a:t> of new product announcements and successful introductions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 smtClean="0"/>
              <a:t>Ability to adapt </a:t>
            </a:r>
            <a:r>
              <a:rPr lang="en-US" sz="2600" dirty="0" smtClean="0"/>
              <a:t>to consumer demands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1705"/>
            <a:ext cx="2317750" cy="8280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39745"/>
            <a:ext cx="1738630" cy="1413255"/>
          </a:xfrm>
          <a:prstGeom prst="rect">
            <a:avLst/>
          </a:prstGeom>
        </p:spPr>
      </p:pic>
      <p:pic>
        <p:nvPicPr>
          <p:cNvPr id="2049" name="Picture 99" descr="Description: Seagat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5993"/>
            <a:ext cx="1905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4" y="2046543"/>
            <a:ext cx="1908175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8" y="5105400"/>
            <a:ext cx="20970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73963" y="1400212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Seagate Technology specializes </a:t>
            </a:r>
            <a:r>
              <a:rPr lang="en-US" dirty="0" smtClean="0"/>
              <a:t>is </a:t>
            </a:r>
            <a:r>
              <a:rPr lang="en-US" dirty="0"/>
              <a:t>very similar- therefore a big competitor to SanDisk.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8175" y="2055958"/>
            <a:ext cx="5680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EMC offers data storage, information security, virtualization, analytics</a:t>
            </a:r>
            <a:r>
              <a:rPr lang="en-US" dirty="0" smtClean="0"/>
              <a:t>, and </a:t>
            </a:r>
            <a:r>
              <a:rPr lang="en-US" dirty="0"/>
              <a:t>cloud computing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3962" y="2802559"/>
            <a:ext cx="5436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of the largest computer hard disk drive manufacturers in the world and </a:t>
            </a:r>
            <a:r>
              <a:rPr lang="en-US" dirty="0" smtClean="0"/>
              <a:t> sells storage devices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797175" y="1400212"/>
            <a:ext cx="410999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797175" y="2055958"/>
            <a:ext cx="41100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797176" y="2802559"/>
            <a:ext cx="410999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97175" y="3784707"/>
            <a:ext cx="597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NetApp</a:t>
            </a:r>
            <a:r>
              <a:rPr lang="en-US" dirty="0"/>
              <a:t> is an American computer storage and data management company that supplies hardware and software. 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2424430" y="3784707"/>
            <a:ext cx="372746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97175" y="4978697"/>
            <a:ext cx="5813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Teradata American computer company that sells analytic data platforms, applications and related services. 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2424430" y="4953000"/>
            <a:ext cx="372746" cy="672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Current Events (if relevant)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35" y="1303588"/>
            <a:ext cx="82373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SanDisk </a:t>
            </a:r>
            <a:r>
              <a:rPr lang="en-US" sz="2200" b="1" dirty="0"/>
              <a:t>launched a new category of “Big Data Flash” </a:t>
            </a:r>
            <a:endParaRPr lang="en-US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with </a:t>
            </a:r>
            <a:r>
              <a:rPr lang="en-US" sz="2200" dirty="0"/>
              <a:t>the launch of the </a:t>
            </a:r>
            <a:r>
              <a:rPr lang="en-US" sz="2200" dirty="0" err="1"/>
              <a:t>InfiniFlashTM</a:t>
            </a:r>
            <a:r>
              <a:rPr lang="en-US" sz="2200" dirty="0"/>
              <a:t> System, a next generation storage platform offering flash at massive scale and at a breakthrough cost metric for the customer.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r>
              <a:rPr lang="en-US" sz="2200" b="1" dirty="0" smtClean="0"/>
              <a:t>SanDisk Develops worlds highest capacity </a:t>
            </a:r>
            <a:r>
              <a:rPr lang="en-US" sz="2200" b="1" dirty="0" err="1" smtClean="0"/>
              <a:t>microSD</a:t>
            </a:r>
            <a:endParaRPr lang="en-US" sz="2200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200" dirty="0"/>
              <a:t>SanDisk introduced the 200GB* SanDisk Ultra</a:t>
            </a:r>
            <a:r>
              <a:rPr lang="en-US" sz="2200" baseline="30000" dirty="0"/>
              <a:t>®</a:t>
            </a:r>
            <a:r>
              <a:rPr lang="en-US" sz="2200" dirty="0"/>
              <a:t> </a:t>
            </a:r>
            <a:r>
              <a:rPr lang="en-US" sz="2200" dirty="0" err="1"/>
              <a:t>microSDXC</a:t>
            </a:r>
            <a:r>
              <a:rPr lang="en-US" sz="2200" dirty="0"/>
              <a:t>™ UHS-I card, the world’s highest capacity </a:t>
            </a:r>
            <a:r>
              <a:rPr lang="en-US" sz="2200" dirty="0" err="1"/>
              <a:t>microSD</a:t>
            </a:r>
            <a:r>
              <a:rPr lang="en-US" sz="2200" baseline="30000" dirty="0" err="1"/>
              <a:t>TM</a:t>
            </a:r>
            <a:r>
              <a:rPr lang="en-US" sz="2200" dirty="0"/>
              <a:t> card for use in mobile devices.</a:t>
            </a:r>
          </a:p>
          <a:p>
            <a:endParaRPr lang="en-US" sz="2200" dirty="0" smtClean="0"/>
          </a:p>
          <a:p>
            <a:r>
              <a:rPr lang="en-US" sz="2200" b="1" dirty="0" smtClean="0"/>
              <a:t>SanDisk designing for cars</a:t>
            </a:r>
            <a:endParaRPr lang="en-US" sz="2200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200" dirty="0"/>
              <a:t>SanDisk introduced a suite of robust, automotive grade NAND flash solutions designed for next-generation ‘connected cars’ and automotive infotainment systems.</a:t>
            </a:r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Sources of Revenue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229227869"/>
              </p:ext>
            </p:extLst>
          </p:nvPr>
        </p:nvGraphicFramePr>
        <p:xfrm>
          <a:off x="2929835" y="1351384"/>
          <a:ext cx="5875129" cy="482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343608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Leaders of NAND memory technology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SSD market is very new and has  created a large part of SanDisk’s income in a short amount of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Apple uses SanDisk storage solutions in their </a:t>
            </a:r>
            <a:r>
              <a:rPr lang="en-US" sz="2000" dirty="0" err="1" smtClean="0"/>
              <a:t>Ipads</a:t>
            </a:r>
            <a:r>
              <a:rPr lang="en-US" sz="2000" dirty="0" smtClean="0"/>
              <a:t> and IPhones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Fairly balance per product 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84352A9DD44782AAE30CCB053054" ma:contentTypeVersion="3" ma:contentTypeDescription="Create a new document." ma:contentTypeScope="" ma:versionID="4af07afffe989817c7d9e0f3d5944535">
  <xsd:schema xmlns:xsd="http://www.w3.org/2001/XMLSchema" xmlns:xs="http://www.w3.org/2001/XMLSchema" xmlns:p="http://schemas.microsoft.com/office/2006/metadata/properties" xmlns:ns2="faf8ab08-df85-4b45-9a25-4853a5308fc4" targetNamespace="http://schemas.microsoft.com/office/2006/metadata/properties" ma:root="true" ma:fieldsID="a3e24726ebf187f996c2857b7fdaaed8" ns2:_="">
    <xsd:import namespace="faf8ab08-df85-4b45-9a25-4853a5308f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8ab08-df85-4b45-9a25-4853a5308f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haredWithUsers xmlns="faf8ab08-df85-4b45-9a25-4853a5308fc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D273FAF-D6C9-4294-9D17-25707C86EB6B}"/>
</file>

<file path=customXml/itemProps2.xml><?xml version="1.0" encoding="utf-8"?>
<ds:datastoreItem xmlns:ds="http://schemas.openxmlformats.org/officeDocument/2006/customXml" ds:itemID="{760ABFC3-2CF1-4DB3-B0EC-80553B1FE7AB}"/>
</file>

<file path=customXml/itemProps3.xml><?xml version="1.0" encoding="utf-8"?>
<ds:datastoreItem xmlns:ds="http://schemas.openxmlformats.org/officeDocument/2006/customXml" ds:itemID="{0C55DF15-6E1A-4FF8-9592-006FA5B76888}"/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754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Business</dc:creator>
  <cp:lastModifiedBy>AHastings756@gmail.com</cp:lastModifiedBy>
  <cp:revision>82</cp:revision>
  <dcterms:created xsi:type="dcterms:W3CDTF">2012-02-23T06:48:21Z</dcterms:created>
  <dcterms:modified xsi:type="dcterms:W3CDTF">2015-05-26T10:41:48Z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0x01010007E084352A9DD44782AAE30CCB053054</vt:lpwstr>
  </property>
</Properties>
</file>