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58" r:id="rId9"/>
    <p:sldId id="259" r:id="rId10"/>
    <p:sldId id="276" r:id="rId11"/>
    <p:sldId id="268" r:id="rId12"/>
    <p:sldId id="260" r:id="rId13"/>
    <p:sldId id="267" r:id="rId14"/>
    <p:sldId id="262" r:id="rId15"/>
    <p:sldId id="272" r:id="rId16"/>
    <p:sldId id="263" r:id="rId17"/>
    <p:sldId id="264" r:id="rId18"/>
    <p:sldId id="265" r:id="rId19"/>
    <p:sldId id="27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Financial Trends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Net Sales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Sheet1!$B$14:$G$14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2016E</c:v>
                </c:pt>
              </c:strCache>
            </c:strRef>
          </c:cat>
          <c:val>
            <c:numRef>
              <c:f>Sheet1!$B$15:$G$15</c:f>
              <c:numCache>
                <c:formatCode>General</c:formatCode>
                <c:ptCount val="6"/>
                <c:pt idx="0">
                  <c:v>9526</c:v>
                </c:pt>
                <c:pt idx="1">
                  <c:v>12478</c:v>
                </c:pt>
                <c:pt idx="2">
                  <c:v>15351</c:v>
                </c:pt>
                <c:pt idx="3">
                  <c:v>15130</c:v>
                </c:pt>
                <c:pt idx="4">
                  <c:v>14572</c:v>
                </c:pt>
                <c:pt idx="5">
                  <c:v>14617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COGS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Sheet1!$B$14:$G$14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2016E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7735</c:v>
                </c:pt>
                <c:pt idx="1">
                  <c:v>8840</c:v>
                </c:pt>
                <c:pt idx="2">
                  <c:v>10988</c:v>
                </c:pt>
                <c:pt idx="3">
                  <c:v>10770</c:v>
                </c:pt>
                <c:pt idx="4">
                  <c:v>10351</c:v>
                </c:pt>
                <c:pt idx="5">
                  <c:v>10661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Net Income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Sheet1!$B$14:$G$14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2016E</c:v>
                </c:pt>
              </c:strCache>
            </c:strRef>
          </c:cat>
          <c:val>
            <c:numRef>
              <c:f>Sheet1!$B$17:$G$17</c:f>
              <c:numCache>
                <c:formatCode>General</c:formatCode>
                <c:ptCount val="6"/>
                <c:pt idx="0">
                  <c:v>726</c:v>
                </c:pt>
                <c:pt idx="1">
                  <c:v>1612</c:v>
                </c:pt>
                <c:pt idx="2">
                  <c:v>980</c:v>
                </c:pt>
                <c:pt idx="3">
                  <c:v>1617</c:v>
                </c:pt>
                <c:pt idx="4">
                  <c:v>1465</c:v>
                </c:pt>
                <c:pt idx="5">
                  <c:v>1396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217088"/>
        <c:axId val="64219008"/>
      </c:lineChart>
      <c:catAx>
        <c:axId val="64217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9008"/>
        <c:crosses val="autoZero"/>
        <c:auto val="1"/>
        <c:lblAlgn val="ctr"/>
        <c:lblOffset val="100"/>
        <c:noMultiLvlLbl val="0"/>
      </c:catAx>
      <c:valAx>
        <c:axId val="6421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9B1-8489-482E-91F9-7655DC6EE4E7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111WESTERN DIGITAL\WDCW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6" y="2868377"/>
            <a:ext cx="8177213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Western Digital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DC)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00200"/>
            <a:ext cx="80772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Arman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Hastings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November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12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2015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Technolog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32492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Sources of Revenue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 descr="http://blogs-images.forbes.com/tomcoughlin/files/2015/01/HDD-Market-Share-0129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39" y="1447799"/>
            <a:ext cx="4649287" cy="28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2562" y="249655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HDD Market Share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6" name="Picture 8" descr="http://blogs-images.forbes.com/tomcoughlin/files/2015/01/HDD-Exabyte-Shipment-Projections-0129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96926"/>
            <a:ext cx="5083599" cy="316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75374" y="4419600"/>
            <a:ext cx="2695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Amount of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Exabytes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of memory expected to be purchased and shipped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Financial Performance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582329047"/>
              </p:ext>
            </p:extLst>
          </p:nvPr>
        </p:nvGraphicFramePr>
        <p:xfrm>
          <a:off x="1143000" y="1447800"/>
          <a:ext cx="6400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Financial Positioning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95443"/>
            <a:ext cx="655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Slight</a:t>
            </a:r>
            <a:r>
              <a:rPr lang="en-US" sz="2000" b="1" dirty="0" smtClean="0"/>
              <a:t> </a:t>
            </a:r>
            <a:r>
              <a:rPr lang="en-US" sz="2000" b="1" dirty="0" smtClean="0"/>
              <a:t>decrease in Net </a:t>
            </a:r>
            <a:r>
              <a:rPr lang="en-US" sz="2000" b="1" dirty="0"/>
              <a:t>S</a:t>
            </a:r>
            <a:r>
              <a:rPr lang="en-US" sz="2000" b="1" dirty="0" smtClean="0"/>
              <a:t>ales for 2014 and 2015. 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Net </a:t>
            </a:r>
            <a:r>
              <a:rPr lang="en-US" sz="2000" dirty="0" smtClean="0"/>
              <a:t>sales</a:t>
            </a:r>
            <a:r>
              <a:rPr lang="en-US" sz="2000" dirty="0" smtClean="0"/>
              <a:t> </a:t>
            </a:r>
            <a:r>
              <a:rPr lang="en-US" sz="2000" dirty="0" smtClean="0"/>
              <a:t>decreased </a:t>
            </a:r>
            <a:r>
              <a:rPr lang="en-US" sz="2000" dirty="0" smtClean="0"/>
              <a:t>from $15,152 in 2013 to $15,130M and to $</a:t>
            </a:r>
            <a:r>
              <a:rPr lang="en-US" sz="2000" dirty="0" smtClean="0"/>
              <a:t>14,572M in 2015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Steady budget in </a:t>
            </a:r>
            <a:r>
              <a:rPr lang="en-US" sz="2000" b="1" dirty="0" smtClean="0"/>
              <a:t>Research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Trust in Hard Disk Drives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Development costs are predictable with focused product line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Net Cash from Operating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$530M (2012) to $1,864M (2013)</a:t>
            </a:r>
          </a:p>
          <a:p>
            <a:endParaRPr lang="en-US" sz="2000" dirty="0" smtClean="0"/>
          </a:p>
          <a:p>
            <a:r>
              <a:rPr lang="en-US" sz="2000" b="1" dirty="0" smtClean="0"/>
              <a:t>Payment to SanDisk and their shareholders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Recent Purchase of SanDisk may have an affect for their 2016 financial positioning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951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4864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Valuation: Relative &amp; Historical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2484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59165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NTAP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77479"/>
              </p:ext>
            </p:extLst>
          </p:nvPr>
        </p:nvGraphicFramePr>
        <p:xfrm>
          <a:off x="1524000" y="2286000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Per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/>
                        <a:t>100.91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$63.58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Undervalued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58.72%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70990"/>
              </p:ext>
            </p:extLst>
          </p:nvPr>
        </p:nvGraphicFramePr>
        <p:xfrm>
          <a:off x="1524000" y="4267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Historical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Discounted Value per</a:t>
                      </a:r>
                      <a:r>
                        <a:rPr lang="en-US" baseline="0" dirty="0" smtClean="0"/>
                        <a:t>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$75.66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$63.58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Overvalued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Valuation: DCF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1176" y="1221960"/>
            <a:ext cx="7924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 Stages of growth: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Stage 1: </a:t>
            </a:r>
            <a:r>
              <a:rPr lang="en-US" dirty="0" smtClean="0"/>
              <a:t>Increase in </a:t>
            </a:r>
            <a:r>
              <a:rPr lang="en-US" dirty="0" smtClean="0"/>
              <a:t>revenue due to new </a:t>
            </a:r>
            <a:r>
              <a:rPr lang="en-US" dirty="0" smtClean="0"/>
              <a:t>acquisitions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Stage </a:t>
            </a:r>
            <a:r>
              <a:rPr lang="en-US" dirty="0" smtClean="0"/>
              <a:t>2: </a:t>
            </a:r>
            <a:r>
              <a:rPr lang="en-US" dirty="0" smtClean="0"/>
              <a:t>Steady increase </a:t>
            </a:r>
            <a:r>
              <a:rPr lang="en-US" dirty="0" smtClean="0"/>
              <a:t>revenue due to </a:t>
            </a:r>
            <a:r>
              <a:rPr lang="en-US" dirty="0" smtClean="0"/>
              <a:t>increase in expected market share and expected decrease popularity in Hard Disk Drives.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Stage 3: </a:t>
            </a:r>
            <a:r>
              <a:rPr lang="en-US" dirty="0" smtClean="0"/>
              <a:t>Steady increas</a:t>
            </a:r>
            <a:r>
              <a:rPr lang="en-US" dirty="0" smtClean="0"/>
              <a:t>e </a:t>
            </a:r>
            <a:r>
              <a:rPr lang="en-US" dirty="0" smtClean="0"/>
              <a:t>on revenue as competitive forces will decrease creating the possibility of revenue increase.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Assumptions were based </a:t>
            </a:r>
            <a:r>
              <a:rPr lang="en-US" dirty="0" smtClean="0"/>
              <a:t>on DCF </a:t>
            </a:r>
            <a:r>
              <a:rPr lang="en-US" dirty="0"/>
              <a:t>G</a:t>
            </a:r>
            <a:r>
              <a:rPr lang="en-US" dirty="0" smtClean="0"/>
              <a:t>rowth </a:t>
            </a:r>
            <a:r>
              <a:rPr lang="en-US" dirty="0" smtClean="0"/>
              <a:t>Ra</a:t>
            </a:r>
            <a:r>
              <a:rPr lang="en-US" dirty="0" smtClean="0"/>
              <a:t>tes </a:t>
            </a:r>
            <a:r>
              <a:rPr lang="en-US" dirty="0" smtClean="0"/>
              <a:t>and </a:t>
            </a:r>
            <a:r>
              <a:rPr lang="en-US" dirty="0"/>
              <a:t>p</a:t>
            </a:r>
            <a:r>
              <a:rPr lang="en-US" dirty="0" smtClean="0"/>
              <a:t>revious performance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36336"/>
              </p:ext>
            </p:extLst>
          </p:nvPr>
        </p:nvGraphicFramePr>
        <p:xfrm>
          <a:off x="1337388" y="4222781"/>
          <a:ext cx="6469224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34612"/>
                <a:gridCol w="3234612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$94.85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$63.58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Undervalued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49.17%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Final Valuation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16173"/>
              </p:ext>
            </p:extLst>
          </p:nvPr>
        </p:nvGraphicFramePr>
        <p:xfrm>
          <a:off x="533400" y="1905000"/>
          <a:ext cx="8077200" cy="3428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2400"/>
                <a:gridCol w="2692400"/>
                <a:gridCol w="2692400"/>
              </a:tblGrid>
              <a:tr h="489857"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DCF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$94.85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$100.91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$69.61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$63.58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 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$87.57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Margin of Safety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37.73%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Recommendation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524000"/>
            <a:ext cx="6477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Recommend a </a:t>
            </a:r>
            <a:r>
              <a:rPr lang="en-US" b="1" dirty="0" smtClean="0"/>
              <a:t>BUY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One of the largest hard disk drive manufacturers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Global </a:t>
            </a:r>
            <a:r>
              <a:rPr lang="en-US" dirty="0" smtClean="0"/>
              <a:t>leader in quality hard disk drive products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Strive for growth with acquisitions and interest in developing markets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6324"/>
            <a:ext cx="7228580" cy="1843225"/>
          </a:xfrm>
          <a:prstGeom prst="rect">
            <a:avLst/>
          </a:prstGeom>
        </p:spPr>
      </p:pic>
      <p:pic>
        <p:nvPicPr>
          <p:cNvPr id="6146" name="Picture 2" descr="H:\111WESTERN DIGITAL\WD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2" y="3783365"/>
            <a:ext cx="7620000" cy="211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7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3334435"/>
            <a:ext cx="5334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399" y="1676400"/>
            <a:ext cx="4190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Founded in </a:t>
            </a:r>
            <a:r>
              <a:rPr lang="en-US" sz="2000" dirty="0" smtClean="0"/>
              <a:t>1970 </a:t>
            </a:r>
            <a:r>
              <a:rPr lang="en-US" sz="2000" dirty="0" smtClean="0"/>
              <a:t>by </a:t>
            </a:r>
            <a:r>
              <a:rPr lang="en-US" sz="2000" dirty="0" smtClean="0"/>
              <a:t>Alvin B. Phillips.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riginally known as </a:t>
            </a:r>
            <a:r>
              <a:rPr lang="en-US" sz="2000" dirty="0" smtClean="0"/>
              <a:t>General Digita</a:t>
            </a:r>
            <a:r>
              <a:rPr lang="en-US" sz="2000" dirty="0" smtClean="0"/>
              <a:t>l.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755746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Rapidly became a specialty semiconductor maker with start-up capital given by investors and industrial giant Emerson Electric Company.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1971: General Digital changed their name to Western Digita</a:t>
            </a:r>
            <a:r>
              <a:rPr lang="en-US" sz="2000" dirty="0" smtClean="0"/>
              <a:t>l.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1975: Western Digital was the </a:t>
            </a:r>
            <a:r>
              <a:rPr lang="en-US" sz="2000" u="sng" dirty="0" smtClean="0"/>
              <a:t>largest independent calculator chip maker in the world.</a:t>
            </a:r>
            <a:endParaRPr lang="en-US" sz="20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1976: With the Oil crisi</a:t>
            </a:r>
            <a:r>
              <a:rPr lang="en-US" sz="2000" dirty="0" smtClean="0"/>
              <a:t>s of the mid-1970s, and with bankruptcy of WDC’s Biggest customer </a:t>
            </a:r>
            <a:r>
              <a:rPr lang="en-US" sz="2000" u="sng" dirty="0" smtClean="0"/>
              <a:t>Western Digital filed for (ch.11) bankruptcy.</a:t>
            </a:r>
            <a:endParaRPr lang="en-US" sz="2000" u="sng" dirty="0"/>
          </a:p>
        </p:txBody>
      </p:sp>
      <p:pic>
        <p:nvPicPr>
          <p:cNvPr id="2050" name="Picture 2" descr="H:\111WESTERN DIGITAL\WD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26" y="1671028"/>
            <a:ext cx="40481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13282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1980s: Entered the data storage industry by making hard disk drive controllers.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1983: Won the contract to provide IBM with controllers for their products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1986: Many products they made created a basis for the data industry to even be used by competitors (Ex. Seagate with their MPI </a:t>
            </a:r>
            <a:r>
              <a:rPr lang="en-US" dirty="0" err="1" smtClean="0"/>
              <a:t>Divison</a:t>
            </a:r>
            <a:r>
              <a:rPr lang="en-US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1988: Biggest change in </a:t>
            </a:r>
            <a:r>
              <a:rPr lang="en-US" dirty="0" smtClean="0"/>
              <a:t>WDC’s history; Acquiring </a:t>
            </a:r>
            <a:r>
              <a:rPr lang="en-US" dirty="0" err="1" smtClean="0"/>
              <a:t>Tandon</a:t>
            </a:r>
            <a:r>
              <a:rPr lang="en-US" dirty="0" smtClean="0"/>
              <a:t> and selling their first product under their own name.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1998: Western Digital recruited the help of IBM which worked &amp; later broke 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2003: Acquired assets of bank-</a:t>
            </a:r>
            <a:r>
              <a:rPr lang="en-US" dirty="0" err="1" smtClean="0"/>
              <a:t>rupt</a:t>
            </a:r>
            <a:r>
              <a:rPr lang="en-US" dirty="0" smtClean="0"/>
              <a:t> one time hard drive developers Read-Rite 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2007: Acquired magnetic media marker Komag.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2010: Acquired Magnetic glass media sputtering operations of HOYA </a:t>
            </a:r>
            <a:r>
              <a:rPr lang="en-US" dirty="0" err="1" smtClean="0"/>
              <a:t>corp</a:t>
            </a:r>
            <a:r>
              <a:rPr lang="en-US" dirty="0"/>
              <a:t> </a:t>
            </a:r>
            <a:r>
              <a:rPr lang="en-US" dirty="0" smtClean="0"/>
              <a:t>&amp; HOYA.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2012: Acquired Hitachi Global Storage Technologies.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2015: Acquired SanDisk for 19B</a:t>
            </a:r>
            <a:endParaRPr lang="en-US" dirty="0" smtClean="0"/>
          </a:p>
        </p:txBody>
      </p:sp>
      <p:pic>
        <p:nvPicPr>
          <p:cNvPr id="3074" name="Picture 2" descr="H:\111WESTERN DIGITAL\p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5497316"/>
            <a:ext cx="4391025" cy="13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3581400"/>
            <a:ext cx="61722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Channels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132820"/>
            <a:ext cx="8077200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Product Focus Categories:</a:t>
            </a: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Everyday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Surveillance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Products </a:t>
            </a:r>
            <a:r>
              <a:rPr lang="en-US" sz="2000" b="1" dirty="0" smtClean="0"/>
              <a:t>Lines: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External Storage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Personal Cloud products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Home Entertainment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Internal Storage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Software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100" name="Picture 4" descr="H:\111WESTERN DIGITAL\WDCcolo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01" y="5398314"/>
            <a:ext cx="4969410" cy="14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Corporate Governance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256943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Steve Milligan</a:t>
            </a:r>
            <a:endParaRPr lang="en-US" b="1" dirty="0" smtClean="0"/>
          </a:p>
          <a:p>
            <a:r>
              <a:rPr lang="en-US" dirty="0" smtClean="0"/>
              <a:t>Chief </a:t>
            </a:r>
            <a:r>
              <a:rPr lang="en-US" dirty="0" smtClean="0"/>
              <a:t>Executive </a:t>
            </a:r>
            <a:r>
              <a:rPr lang="en-US" dirty="0" smtClean="0"/>
              <a:t>Officer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VP of Western Digital in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Re-joined Western Digital as president in March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Appointed </a:t>
            </a:r>
            <a:r>
              <a:rPr lang="en-US" dirty="0"/>
              <a:t>chief executive </a:t>
            </a:r>
            <a:r>
              <a:rPr lang="en-US" dirty="0" smtClean="0"/>
              <a:t>officer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Was president and chief of Hitachi prior of the acquisition.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Olivier C </a:t>
            </a:r>
            <a:r>
              <a:rPr lang="en-US" b="1" dirty="0" err="1" smtClean="0"/>
              <a:t>Leonetti</a:t>
            </a:r>
            <a:endParaRPr lang="en-US" b="1" dirty="0"/>
          </a:p>
          <a:p>
            <a:r>
              <a:rPr lang="en-US" dirty="0" smtClean="0"/>
              <a:t>Vice president appointed in 2014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Prior </a:t>
            </a:r>
            <a:r>
              <a:rPr lang="en-US" dirty="0" err="1" smtClean="0"/>
              <a:t>Leonetti</a:t>
            </a:r>
            <a:r>
              <a:rPr lang="en-US" dirty="0" smtClean="0"/>
              <a:t> was Vice President of global commercial organization at Amgen.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ISS Governance Score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Audit</a:t>
            </a:r>
            <a:r>
              <a:rPr lang="en-US" dirty="0"/>
              <a:t>: </a:t>
            </a:r>
            <a:r>
              <a:rPr lang="en-US" dirty="0"/>
              <a:t>1</a:t>
            </a:r>
            <a:r>
              <a:rPr lang="en-US" dirty="0" smtClean="0"/>
              <a:t>; </a:t>
            </a:r>
            <a:r>
              <a:rPr lang="en-US" dirty="0"/>
              <a:t>Board: </a:t>
            </a:r>
            <a:r>
              <a:rPr lang="en-US" dirty="0" smtClean="0"/>
              <a:t>6; </a:t>
            </a:r>
          </a:p>
          <a:p>
            <a:r>
              <a:rPr lang="en-US" dirty="0" smtClean="0"/>
              <a:t>Shareholder </a:t>
            </a:r>
            <a:r>
              <a:rPr lang="en-US" dirty="0"/>
              <a:t>Rights: </a:t>
            </a:r>
            <a:r>
              <a:rPr lang="en-US" dirty="0" smtClean="0"/>
              <a:t>3; Compensation:6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37" y="1234401"/>
            <a:ext cx="1699526" cy="2353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37" y="3740050"/>
            <a:ext cx="1699526" cy="235319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7" y="1256943"/>
            <a:ext cx="16478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37" y="3740049"/>
            <a:ext cx="1699526" cy="236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Competitive Positioning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459263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Competitiveness: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Product </a:t>
            </a:r>
            <a:r>
              <a:rPr lang="en-US" sz="2000" dirty="0" smtClean="0"/>
              <a:t>performance and reliability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Success with major Industry developments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Creating a solid and very solid main product line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Success in developing </a:t>
            </a:r>
            <a:r>
              <a:rPr lang="en-US" sz="2000" dirty="0" smtClean="0"/>
              <a:t>products</a:t>
            </a:r>
            <a:r>
              <a:rPr lang="en-US" sz="2000" dirty="0"/>
              <a:t> </a:t>
            </a:r>
            <a:r>
              <a:rPr lang="en-US" sz="2000" dirty="0" smtClean="0"/>
              <a:t>features/applications.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Acquisitions.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Simple and very focused marketing on product lines and product focus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Number of nature and competitors in a given market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Competitive 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Strategy 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1064041"/>
            <a:ext cx="8077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u="sng" dirty="0" smtClean="0"/>
              <a:t>Growth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Western Digital believe in three main strategies to allow them to grow and increase their market share, which 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 smtClean="0"/>
              <a:t>Expansion in Emerging Markets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Western Digital looks East to countries like China, India, and select part of Africa for new growth.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 smtClean="0"/>
              <a:t>Acquisitions to Increase Margins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As seen with SanDisk and Hitachi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 smtClean="0"/>
              <a:t>Focus on Hard Disk Drives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Western digital believes in mastering the traditional hard drives and uses them for the backbone of their profit lines.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08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Competitive Positioning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533942"/>
            <a:ext cx="556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Seagate Technology (STX)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Offers hard disk drives and SSDs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Data-recovery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EMC Corp. (EMC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data storage, information security, virtualization, analytics, cloud computing and other </a:t>
            </a:r>
            <a:r>
              <a:rPr lang="en-US" dirty="0" smtClean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Largest provider of data storage systems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NetApp (NTAP)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Offers data storage, cloud </a:t>
            </a:r>
            <a:r>
              <a:rPr lang="en-US" dirty="0" smtClean="0"/>
              <a:t>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</a:t>
            </a:r>
            <a:r>
              <a:rPr lang="en-US" dirty="0" err="1" smtClean="0"/>
              <a:t>primairly</a:t>
            </a:r>
            <a:r>
              <a:rPr lang="en-US" dirty="0" smtClean="0"/>
              <a:t> with data management more than data storage.</a:t>
            </a:r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80" y="1533942"/>
            <a:ext cx="2331085" cy="73152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80" y="3164620"/>
            <a:ext cx="2317750" cy="82804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19" y="4520565"/>
            <a:ext cx="1945005" cy="16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Current 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Events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5800" y="16764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Western Digital Announces Joint Venture with China-based technology company </a:t>
            </a:r>
            <a:r>
              <a:rPr lang="en-US" b="1" dirty="0" err="1"/>
              <a:t>Unisplendour</a:t>
            </a:r>
            <a:r>
              <a:rPr lang="en-US" b="1" dirty="0"/>
              <a:t> Corp. Limited.  -  11/9/2015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Selling 15% of their shares allowing for one them to have one member on Western Digitals Board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0"/>
            <a:r>
              <a:rPr lang="en-US" b="1" dirty="0" smtClean="0"/>
              <a:t>Western Digital Announces Financial Results For The First Quarter Fiscal 2016  -  10/26/2015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(Presented in the excel sheet)</a:t>
            </a:r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b="1" dirty="0"/>
              <a:t>Western Digital Announces Acquisition Of SanDisk for 19 Billion  -  </a:t>
            </a:r>
            <a:r>
              <a:rPr lang="en-US" b="1" dirty="0" smtClean="0"/>
              <a:t>10/21/2015</a:t>
            </a:r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r>
              <a:rPr lang="en-US" b="1" dirty="0"/>
              <a:t>SanDisk Shares jump on late-stage acquisition talk report  -  10/19/2015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84352A9DD44782AAE30CCB053054" ma:contentTypeVersion="3" ma:contentTypeDescription="Create a new document." ma:contentTypeScope="" ma:versionID="4af07afffe989817c7d9e0f3d5944535">
  <xsd:schema xmlns:xsd="http://www.w3.org/2001/XMLSchema" xmlns:xs="http://www.w3.org/2001/XMLSchema" xmlns:p="http://schemas.microsoft.com/office/2006/metadata/properties" xmlns:ns2="faf8ab08-df85-4b45-9a25-4853a5308fc4" targetNamespace="http://schemas.microsoft.com/office/2006/metadata/properties" ma:root="true" ma:fieldsID="a3e24726ebf187f996c2857b7fdaaed8" ns2:_="">
    <xsd:import namespace="faf8ab08-df85-4b45-9a25-4853a5308f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8ab08-df85-4b45-9a25-4853a5308f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haredWithUsers xmlns="faf8ab08-df85-4b45-9a25-4853a5308fc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E2F79B3-4E44-49B1-BADE-EC8DE51EE9BC}"/>
</file>

<file path=customXml/itemProps2.xml><?xml version="1.0" encoding="utf-8"?>
<ds:datastoreItem xmlns:ds="http://schemas.openxmlformats.org/officeDocument/2006/customXml" ds:itemID="{760ABFC3-2CF1-4DB3-B0EC-80553B1FE7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5DF15-6E1A-4FF8-9592-006FA5B7688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af8ab08-df85-4b45-9a25-4853a5308fc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923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College of Business</dc:creator>
  <cp:lastModifiedBy>AHastings756@gmail.com</cp:lastModifiedBy>
  <cp:revision>70</cp:revision>
  <dcterms:created xsi:type="dcterms:W3CDTF">2012-02-23T06:48:21Z</dcterms:created>
  <dcterms:modified xsi:type="dcterms:W3CDTF">2015-11-13T10:07:29Z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0x01010007E084352A9DD44782AAE30CCB053054</vt:lpwstr>
  </property>
</Properties>
</file>