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4018F-D515-473A-A861-E4758264C529}">
  <a:tblStyle styleId="{50F4018F-D515-473A-A861-E4758264C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4682"/>
  </p:normalViewPr>
  <p:slideViewPr>
    <p:cSldViewPr snapToGrid="0">
      <p:cViewPr varScale="1">
        <p:scale>
          <a:sx n="82" d="100"/>
          <a:sy n="82" d="100"/>
        </p:scale>
        <p:origin x="787" y="58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9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286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01">
  <p:cSld name="내용_0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공백">
  <p:cSld name="공백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ra.or.kr/main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opinet.co.kr/" TargetMode="External"/><Relationship Id="rId4" Type="http://schemas.openxmlformats.org/officeDocument/2006/relationships/hyperlink" Target="https://kbig.kr/port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380588" y="2544791"/>
            <a:ext cx="6766078" cy="176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50" b="1" u="sng">
                <a:solidFill>
                  <a:srgbClr val="262626"/>
                </a:solidFill>
              </a:rPr>
              <a:t>O</a:t>
            </a:r>
            <a:r>
              <a:rPr lang="ko-KR" altLang="en-US" sz="1850" b="1" u="sng">
                <a:solidFill>
                  <a:srgbClr val="262626"/>
                </a:solidFill>
              </a:rPr>
              <a:t>조 </a:t>
            </a:r>
            <a:r>
              <a:rPr lang="en-US" altLang="ko-KR" sz="1850" b="1" u="sng">
                <a:solidFill>
                  <a:srgbClr val="262626"/>
                </a:solidFill>
              </a:rPr>
              <a:t>OOO</a:t>
            </a:r>
            <a:r>
              <a:rPr lang="ko-KR" altLang="en-US" sz="1850" b="1" u="sng">
                <a:solidFill>
                  <a:srgbClr val="262626"/>
                </a:solidFill>
              </a:rPr>
              <a:t>팀</a:t>
            </a:r>
            <a:endParaRPr sz="1850" b="1" i="0" u="sng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995">
                <a:solidFill>
                  <a:srgbClr val="262626"/>
                </a:solidFill>
              </a:rPr>
              <a:t>OOO</a:t>
            </a: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4995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sz="4995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995">
              <a:solidFill>
                <a:srgbClr val="262626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00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4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315760" y="2354050"/>
            <a:ext cx="522617" cy="3187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4"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426506" y="2202199"/>
            <a:ext cx="6530294" cy="3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4"/>
              <a:buFont typeface="+mj-lt"/>
              <a:buAutoNum type="arabicPeriod"/>
            </a:pPr>
            <a:r>
              <a:rPr lang="ko-KR" sz="190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sz="1904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OOO을 목적으로 합니다.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551472" y="1633434"/>
            <a:ext cx="8663268" cy="4935547"/>
            <a:chOff x="1551400" y="1784066"/>
            <a:chExt cx="8663268" cy="4921275"/>
          </a:xfrm>
        </p:grpSpPr>
        <p:sp>
          <p:nvSpPr>
            <p:cNvPr id="116" name="Google Shape;116;p20"/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20" descr="ar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106020" y="3895749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/>
            <p:nvPr/>
          </p:nvSpPr>
          <p:spPr>
            <a:xfrm>
              <a:off x="1551475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200" dirty="0">
                  <a:solidFill>
                    <a:schemeClr val="dk1"/>
                  </a:solidFill>
                </a:rPr>
                <a:t>건강보험비용에 대한 지출이 증가함에 따라, 이에 필요한 데이터 분석을 통한 접근성 조사 필요</a:t>
              </a:r>
              <a:endParaRPr sz="1200" dirty="0"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200" dirty="0">
                  <a:solidFill>
                    <a:schemeClr val="dk1"/>
                  </a:solidFill>
                </a:rPr>
                <a:t>연령대, 성별 진료내역에 따라 </a:t>
              </a:r>
              <a:r>
                <a:rPr lang="ko-KR" sz="1200" dirty="0" err="1">
                  <a:solidFill>
                    <a:schemeClr val="dk1"/>
                  </a:solidFill>
                </a:rPr>
                <a:t>심사결정요양급여비용이</a:t>
              </a:r>
              <a:r>
                <a:rPr lang="ko-KR" sz="1200" dirty="0">
                  <a:solidFill>
                    <a:schemeClr val="dk1"/>
                  </a:solidFill>
                </a:rPr>
                <a:t> 달라짐</a:t>
              </a:r>
              <a:endParaRPr sz="1200" dirty="0">
                <a:solidFill>
                  <a:schemeClr val="dk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▪"/>
              </a:pPr>
              <a:r>
                <a:rPr lang="ko-KR" sz="1200" dirty="0">
                  <a:solidFill>
                    <a:schemeClr val="dk1"/>
                  </a:solidFill>
                </a:rPr>
                <a:t>과잉진료의 가능성이 있는 </a:t>
              </a:r>
              <a:r>
                <a:rPr lang="ko-KR" sz="1200" dirty="0" err="1">
                  <a:solidFill>
                    <a:schemeClr val="dk1"/>
                  </a:solidFill>
                </a:rPr>
                <a:t>상벽내역</a:t>
              </a:r>
              <a:r>
                <a:rPr lang="ko-KR" sz="1200" dirty="0">
                  <a:solidFill>
                    <a:schemeClr val="dk1"/>
                  </a:solidFill>
                </a:rPr>
                <a:t> 존재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551468" y="2314434"/>
              <a:ext cx="3878400" cy="3603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1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51400" y="4280954"/>
              <a:ext cx="3878400" cy="836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서울시 내 구별, 회사별 유가 가격이 상이함</a:t>
              </a:r>
              <a:endParaRPr/>
            </a:p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유가 변동이 날짜별로 주어짐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551468" y="3951894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2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551475" y="5656841"/>
              <a:ext cx="38781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같은 도시 다른 날씨</a:t>
              </a:r>
              <a:endParaRPr/>
            </a:p>
            <a:p>
              <a:pPr marL="176213" marR="0" lvl="0" indent="-176213" algn="l" rtl="0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최근 계절별 날씨의 체감온도가 유독 더 덥고 더 춥다.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551468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3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336200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2" marR="0" lvl="0" indent="-176212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 </a:t>
              </a:r>
              <a:r>
                <a:rPr lang="ko-KR" sz="1200">
                  <a:solidFill>
                    <a:schemeClr val="dk1"/>
                  </a:solidFill>
                </a:rPr>
                <a:t>건강보험심사평가원 데이터를 분석하여 연령대별, 시도별, 연도별로 유의미한 차이가 있는지 조사</a:t>
              </a:r>
              <a:endParaRPr sz="1200">
                <a:solidFill>
                  <a:schemeClr val="dk1"/>
                </a:solidFill>
              </a:endParaRPr>
            </a:p>
            <a:p>
              <a:pPr marL="176212" marR="0" lvl="0" indent="-163512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진료내역 데이터 조사를 통해심사결정요양급여비용 부담금 비율 조사</a:t>
              </a:r>
              <a:endParaRPr sz="1200">
                <a:solidFill>
                  <a:schemeClr val="dk1"/>
                </a:solidFill>
              </a:endParaRPr>
            </a:p>
            <a:p>
              <a:pPr marL="176212" marR="0" lvl="0" indent="-163512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상병코드와 청구진료과목코드를 비교하여 과잉진료의 여부를 파악해본다.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336193" y="2291345"/>
              <a:ext cx="3878262" cy="360363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1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336268" y="4148721"/>
              <a:ext cx="38784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구별, 회사별 유가 가격 비교 </a:t>
              </a:r>
              <a:endParaRPr/>
            </a:p>
            <a:p>
              <a:pPr marL="176213" marR="0" lvl="0" indent="-176213" algn="l" rtl="0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유가 예상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336193" y="3865507"/>
              <a:ext cx="3878400" cy="3588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2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6336200" y="5656841"/>
              <a:ext cx="3878400" cy="1048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5700" rIns="90000" bIns="45700" anchor="ctr" anchorCtr="0">
              <a:noAutofit/>
            </a:bodyPr>
            <a:lstStyle/>
            <a:p>
              <a:pPr marL="176213" marR="0" lvl="0" indent="-176213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같은 도시인데도 구/군별로 날씨가 다른것을 확인하여 특징 파악</a:t>
              </a:r>
              <a:endParaRPr/>
            </a:p>
            <a:p>
              <a:pPr marL="176213" marR="0" lvl="0" indent="-176213" algn="l" rtl="0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연도별로 해당 계절의 온도변화를 파악하여 현재 및 앞으로의 온도가 어떠한지 파악.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336193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3</a:t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>
            <a:off x="7229286" y="1109151"/>
            <a:ext cx="3627900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0000.00.00 ~ 0000.00.00 </a:t>
            </a: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주)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390468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79425" y="874770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 dirty="0"/>
              <a:t>건강보험심사평가원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데이터와 </a:t>
            </a:r>
            <a:r>
              <a:rPr lang="ko-KR" dirty="0"/>
              <a:t>유가, 온실가스, 날씨 관련 데이터까지 입니다. 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79425" y="3085100"/>
            <a:ext cx="1920300" cy="81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건강보험심사평가원</a:t>
            </a:r>
            <a:r>
              <a:rPr lang="ko-KR" sz="1100">
                <a:solidFill>
                  <a:schemeClr val="dk1"/>
                </a:solidFill>
              </a:rPr>
              <a:t>    </a:t>
            </a:r>
            <a:r>
              <a:rPr lang="ko-KR" sz="1100" u="sng">
                <a:solidFill>
                  <a:schemeClr val="hlink"/>
                </a:solidFill>
                <a:hlinkClick r:id="rId3"/>
              </a:rPr>
              <a:t>https://www.hira.or.kr/main.do</a:t>
            </a:r>
            <a:endParaRPr sz="1100" u="sng">
              <a:solidFill>
                <a:schemeClr val="hlink"/>
              </a:solidFill>
              <a:hlinkClick r:id="rId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79425" y="2376575"/>
            <a:ext cx="1920300" cy="54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K-ICT 빅데이터센터          </a:t>
            </a:r>
            <a:r>
              <a:rPr lang="ko-KR" sz="1200" b="1" u="sng">
                <a:solidFill>
                  <a:schemeClr val="hlink"/>
                </a:solidFill>
                <a:hlinkClick r:id="rId4"/>
              </a:rPr>
              <a:t>https://kbig.kr/portal/</a:t>
            </a:r>
            <a:r>
              <a:rPr lang="ko-KR" sz="1200" b="1">
                <a:solidFill>
                  <a:schemeClr val="dk1"/>
                </a:solidFill>
              </a:rPr>
              <a:t>kbig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536624" y="2346200"/>
            <a:ext cx="1725000" cy="4626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기간별기상데이터</a:t>
            </a:r>
            <a:endParaRPr sz="12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(100만건)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536624" y="2959737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명세서일반내역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1200" b="1">
                <a:solidFill>
                  <a:schemeClr val="dk1"/>
                </a:solidFill>
              </a:rPr>
              <a:t>000만건</a:t>
            </a: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536624" y="3447640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진료내역,</a:t>
            </a:r>
            <a:r>
              <a:rPr lang="ko-KR" sz="1200" b="1">
                <a:solidFill>
                  <a:schemeClr val="dk1"/>
                </a:solidFill>
              </a:rPr>
              <a:t>상병내역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ko-KR" sz="1200" b="1">
                <a:solidFill>
                  <a:schemeClr val="dk1"/>
                </a:solidFill>
              </a:rPr>
              <a:t> </a:t>
            </a: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(600만건)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536624" y="4615105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유가정보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1200" b="1">
                <a:solidFill>
                  <a:schemeClr val="dk1"/>
                </a:solidFill>
              </a:rPr>
              <a:t>100만건</a:t>
            </a: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481495" y="2245060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21"/>
          <p:cNvSpPr/>
          <p:nvPr/>
        </p:nvSpPr>
        <p:spPr>
          <a:xfrm>
            <a:off x="5245066" y="2361523"/>
            <a:ext cx="2872596" cy="362170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b="1">
                <a:solidFill>
                  <a:schemeClr val="dk1"/>
                </a:solidFill>
              </a:rPr>
              <a:t>건강보험심사평가원 데이터 </a:t>
            </a:r>
            <a:endParaRPr b="1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b="1">
                <a:solidFill>
                  <a:schemeClr val="dk1"/>
                </a:solidFill>
              </a:rPr>
              <a:t>건강보험심사평가원        </a:t>
            </a:r>
            <a:r>
              <a:rPr lang="ko-KR">
                <a:solidFill>
                  <a:schemeClr val="dk1"/>
                </a:solidFill>
              </a:rPr>
              <a:t>https://www.hira.or.kr/main.do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b="1">
                <a:solidFill>
                  <a:schemeClr val="dk1"/>
                </a:solidFill>
              </a:rPr>
              <a:t>유가 관련 데이터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100">
                <a:solidFill>
                  <a:schemeClr val="dk1"/>
                </a:solidFill>
              </a:rPr>
              <a:t>오피넷                      	</a:t>
            </a:r>
            <a:r>
              <a:rPr lang="ko-KR" sz="1100" u="sng">
                <a:solidFill>
                  <a:schemeClr val="hlink"/>
                </a:solidFill>
                <a:hlinkClick r:id="rId5"/>
              </a:rPr>
              <a:t>https://www.opinet.co.kr</a:t>
            </a:r>
            <a:endParaRPr b="1">
              <a:solidFill>
                <a:schemeClr val="dk1"/>
              </a:solidFill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b="1">
                <a:solidFill>
                  <a:schemeClr val="dk1"/>
                </a:solidFill>
              </a:rPr>
              <a:t>온실가스 관련 데이터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b="1">
                <a:solidFill>
                  <a:schemeClr val="dk1"/>
                </a:solidFill>
              </a:rPr>
              <a:t>날씨 기상 관련 데이터 </a:t>
            </a:r>
            <a:endParaRPr/>
          </a:p>
          <a:p>
            <a: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200" b="1" u="sng">
                <a:solidFill>
                  <a:schemeClr val="hlink"/>
                </a:solidFill>
                <a:hlinkClick r:id="rId4"/>
              </a:rPr>
              <a:t>https://kbig.kr/portal/</a:t>
            </a:r>
            <a:r>
              <a:rPr lang="ko-KR" sz="1200" b="1">
                <a:solidFill>
                  <a:schemeClr val="dk1"/>
                </a:solidFill>
              </a:rPr>
              <a:t>kbig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5448346" y="2245060"/>
            <a:ext cx="217148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1"/>
          <p:cNvSpPr/>
          <p:nvPr/>
        </p:nvSpPr>
        <p:spPr>
          <a:xfrm>
            <a:off x="5812681" y="1596566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79425" y="5168770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79425" y="5694982"/>
            <a:ext cx="3829166" cy="455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 descr="ar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281170" y="3904256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8644262" y="1784583"/>
            <a:ext cx="2700634" cy="49688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기대 효과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8644894" y="2361524"/>
            <a:ext cx="2700001" cy="37891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1</a:t>
            </a:r>
            <a:endParaRPr/>
          </a:p>
          <a:p>
            <a:pPr marL="182563" marR="0" lvl="0" indent="-106363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182563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2</a:t>
            </a:r>
            <a:endParaRPr/>
          </a:p>
          <a:p>
            <a:pPr marL="182562" marR="0" lvl="0" indent="-106362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None/>
            </a:pPr>
            <a:r>
              <a:rPr lang="ko-KR" sz="1200" b="1">
                <a:solidFill>
                  <a:schemeClr val="dk1"/>
                </a:solidFill>
              </a:rPr>
              <a:t>-서울시 내 구별 유가 차이를 보고 저렴한 주유소를 이용할 수 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563" marR="0" lvl="0" indent="-182563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3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79425" y="4639400"/>
            <a:ext cx="19203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   유가 관련 데이터 </a:t>
            </a:r>
            <a:r>
              <a:rPr lang="ko-KR" sz="1100">
                <a:solidFill>
                  <a:schemeClr val="dk1"/>
                </a:solidFill>
              </a:rPr>
              <a:t>    </a:t>
            </a:r>
            <a:endParaRPr sz="1100" u="sng">
              <a:solidFill>
                <a:schemeClr val="hlink"/>
              </a:solidFill>
              <a:hlinkClick r:id="rId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79425" y="4017400"/>
            <a:ext cx="1920300" cy="49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온실가스 / 날씨기상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데이터 </a:t>
            </a:r>
            <a:r>
              <a:rPr lang="ko-KR" sz="1100">
                <a:solidFill>
                  <a:schemeClr val="dk1"/>
                </a:solidFill>
              </a:rPr>
              <a:t> 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536624" y="4081705"/>
            <a:ext cx="1725000" cy="4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유가정보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1200" b="1">
                <a:solidFill>
                  <a:schemeClr val="dk1"/>
                </a:solidFill>
              </a:rPr>
              <a:t>100만건</a:t>
            </a:r>
            <a:r>
              <a:rPr lang="ko-K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OOO 방법론을 사용하며, 각 단계별 산출물 작업으로 원활한 </a:t>
            </a:r>
            <a:r>
              <a:rPr lang="ko-KR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커뮤니테이션을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이루도록 할 것입니다.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 이해 및 진행계획 수립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 수립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 구성 사업환경 준비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환경의 이해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세부일정 계획 수립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" marR="0" lvl="0" indent="-72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Kick-off</a:t>
            </a:r>
            <a:endParaRPr sz="1000" b="1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요구사항을 정의하고 환경에 대한 분석과 시스템 설계를 진행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항목에 대한 요구사항 정의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요구사항별 목적 정의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 업무 프로세스 분석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및 데이터 환경에 대한 분석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UI개발 및 운영환경에 대한 분석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구조 설계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엔티티 설계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ERD설계 및 테이블 설계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화면 설계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논리/물리모델링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로딩 프로세스/흐름설계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권한설계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구조 및 화면 개발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모델링 구현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 구축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적재(마스터, 트랜잭션)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 구축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View 구축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분석화면 설계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 화면 개발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개별 화면 개발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 화면 연계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 및 구축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폼 개발</a:t>
            </a:r>
            <a:endParaRPr sz="100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구현된 화면 결과에 대한 통합 테스트(데이터 검증) 진행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환경 준비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운영환경이관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데이터 적재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 수립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 작성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시니라오 작성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진행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 중심 테스트 진행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 반영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 작성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결과서 작성</a:t>
            </a:r>
            <a:endParaRPr sz="100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정리 및 완료보고서 작성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결과에 대한 리뷰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 작성</a:t>
            </a:r>
            <a:endParaRPr sz="100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name="adj" fmla="val 20674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Biz.Blueprint</a:t>
            </a:r>
            <a:endParaRPr sz="14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name="adj" fmla="val 2904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Realization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name="adj" fmla="val 13686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Go-Live &amp; Support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name="adj" fmla="val 16571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Final Preparation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name="adj" fmla="val 18995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계획서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816787" y="4961352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정의서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분석서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테이블설계서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흐름 설계서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데이터 모델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화면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분석보고서 폼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</a:t>
            </a:r>
            <a:endParaRPr b="1" dirty="0"/>
          </a:p>
        </p:txBody>
      </p:sp>
      <p:sp>
        <p:nvSpPr>
          <p:cNvPr id="181" name="Google Shape;181;p22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테스트시나리오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-KR" altLang="en-US" dirty="0"/>
              <a:t>박병준 조장</a:t>
            </a:r>
            <a:r>
              <a:rPr lang="en-US" altLang="ko-KR" dirty="0"/>
              <a:t>(PM)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중심으로 </a:t>
            </a:r>
            <a:r>
              <a:rPr lang="en-US" altLang="ko-KR" dirty="0"/>
              <a:t>OOOOOOOOO</a:t>
            </a:r>
            <a:r>
              <a:rPr lang="ko-KR" altLang="en-US"/>
              <a:t> 수행하며</a:t>
            </a:r>
            <a:r>
              <a:rPr lang="en-US" altLang="ko-KR" dirty="0"/>
              <a:t>, </a:t>
            </a:r>
            <a:r>
              <a:rPr lang="ko-KR" altLang="en-US" dirty="0"/>
              <a:t>업무분장은 다음과 같습니다</a:t>
            </a:r>
            <a:r>
              <a:rPr lang="en-US" altLang="ko-KR" dirty="0"/>
              <a:t>.</a:t>
            </a:r>
            <a:endParaRPr lang="ko-KR" altLang="en-US" b="0" dirty="0"/>
          </a:p>
        </p:txBody>
      </p:sp>
      <p:cxnSp>
        <p:nvCxnSpPr>
          <p:cNvPr id="188" name="Google Shape;188;p23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3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3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498676" y="2286079"/>
            <a:ext cx="5118939" cy="3697118"/>
            <a:chOff x="479425" y="2487332"/>
            <a:chExt cx="5888576" cy="2147614"/>
          </a:xfrm>
        </p:grpSpPr>
        <p:sp>
          <p:nvSpPr>
            <p:cNvPr id="195" name="Google Shape;195;p23" descr="강-4단"/>
            <p:cNvSpPr/>
            <p:nvPr/>
          </p:nvSpPr>
          <p:spPr>
            <a:xfrm>
              <a:off x="2704422" y="2487332"/>
              <a:ext cx="1671405" cy="288925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관리자(PM)</a:t>
              </a:r>
              <a:endParaRPr dirty="0"/>
            </a:p>
          </p:txBody>
        </p:sp>
        <p:cxnSp>
          <p:nvCxnSpPr>
            <p:cNvPr id="196" name="Google Shape;196;p23"/>
            <p:cNvCxnSpPr>
              <a:cxnSpLocks/>
              <a:endCxn id="197" idx="0"/>
            </p:cNvCxnSpPr>
            <p:nvPr/>
          </p:nvCxnSpPr>
          <p:spPr>
            <a:xfrm rot="-5400000" flipH="1">
              <a:off x="3530251" y="3244343"/>
              <a:ext cx="652200" cy="6336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8" name="Google Shape;198;p23"/>
            <p:cNvGrpSpPr/>
            <p:nvPr/>
          </p:nvGrpSpPr>
          <p:grpSpPr>
            <a:xfrm>
              <a:off x="479425" y="3887235"/>
              <a:ext cx="5888576" cy="747711"/>
              <a:chOff x="1236843" y="3887235"/>
              <a:chExt cx="6951602" cy="747711"/>
            </a:xfrm>
          </p:grpSpPr>
          <p:grpSp>
            <p:nvGrpSpPr>
              <p:cNvPr id="199" name="Google Shape;199;p23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0" name="Google Shape;200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1200" dirty="0"/>
                    <a:t>이재상</a:t>
                  </a:r>
                  <a:endParaRPr sz="1200" dirty="0"/>
                </a:p>
              </p:txBody>
            </p:sp>
            <p:sp>
              <p:nvSpPr>
                <p:cNvPr id="201" name="Google Shape;201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1200" dirty="0"/>
                    <a:t>Image</a:t>
                  </a:r>
                  <a:r>
                    <a:rPr lang="ko-KR" altLang="en-US" sz="1200" dirty="0"/>
                    <a:t> 데이터</a:t>
                  </a:r>
                  <a:r>
                    <a:rPr lang="ko-KR" sz="1200" dirty="0"/>
                    <a:t>    </a:t>
                  </a:r>
                  <a:endParaRPr sz="12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" name="Google Shape;202;p23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3" name="Google Shape;203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dirty="0"/>
                    <a:t>박병준</a:t>
                  </a:r>
                  <a:endParaRPr dirty="0"/>
                </a:p>
              </p:txBody>
            </p:sp>
            <p:sp>
              <p:nvSpPr>
                <p:cNvPr id="204" name="Google Shape;204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lvl="0" algn="ctr"/>
                  <a:r>
                    <a:rPr lang="en-US" altLang="ko-KR" sz="1200" dirty="0"/>
                    <a:t>Image</a:t>
                  </a:r>
                  <a:r>
                    <a:rPr lang="ko-KR" altLang="en-US" sz="1200" dirty="0"/>
                    <a:t> 데이터    </a:t>
                  </a:r>
                </a:p>
              </p:txBody>
            </p:sp>
          </p:grpSp>
          <p:grpSp>
            <p:nvGrpSpPr>
              <p:cNvPr id="205" name="Google Shape;205;p23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6" name="Google Shape;206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dirty="0"/>
                    <a:t>신민수</a:t>
                  </a:r>
                  <a:endParaRPr dirty="0"/>
                </a:p>
              </p:txBody>
            </p:sp>
            <p:sp>
              <p:nvSpPr>
                <p:cNvPr id="197" name="Google Shape;197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ko-KR" sz="1200" dirty="0"/>
                    <a:t>Text</a:t>
                  </a:r>
                  <a:r>
                    <a:rPr lang="ko-KR" altLang="en-US" sz="1200" dirty="0"/>
                    <a:t> 데이터</a:t>
                  </a:r>
                  <a:endParaRPr sz="12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" name="Google Shape;207;p23"/>
              <p:cNvGrpSpPr/>
              <p:nvPr/>
            </p:nvGrpSpPr>
            <p:grpSpPr>
              <a:xfrm>
                <a:off x="6517040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208" name="Google Shape;208;p23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dirty="0" err="1"/>
                    <a:t>허채범</a:t>
                  </a:r>
                  <a:endParaRPr dirty="0"/>
                </a:p>
              </p:txBody>
            </p:sp>
            <p:sp>
              <p:nvSpPr>
                <p:cNvPr id="209" name="Google Shape;209;p23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r>
                    <a:rPr lang="en-US" altLang="ko-KR" sz="1200" dirty="0"/>
                    <a:t>Text</a:t>
                  </a:r>
                  <a:r>
                    <a:rPr lang="ko-KR" altLang="en-US" sz="1200" dirty="0"/>
                    <a:t> 데이터</a:t>
                  </a:r>
                </a:p>
              </p:txBody>
            </p:sp>
          </p:grpSp>
        </p:grpSp>
        <p:cxnSp>
          <p:nvCxnSpPr>
            <p:cNvPr id="210" name="Google Shape;210;p23"/>
            <p:cNvCxnSpPr>
              <a:cxnSpLocks/>
              <a:endCxn id="209" idx="0"/>
            </p:cNvCxnSpPr>
            <p:nvPr/>
          </p:nvCxnSpPr>
          <p:spPr>
            <a:xfrm rot="-5400000" flipH="1">
              <a:off x="4273801" y="2500793"/>
              <a:ext cx="652200" cy="21207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3"/>
            <p:cNvCxnSpPr>
              <a:cxnSpLocks/>
              <a:endCxn id="201" idx="0"/>
            </p:cNvCxnSpPr>
            <p:nvPr/>
          </p:nvCxnSpPr>
          <p:spPr>
            <a:xfrm rot="5400000">
              <a:off x="2037301" y="2384993"/>
              <a:ext cx="652200" cy="23523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3"/>
            <p:cNvCxnSpPr>
              <a:cxnSpLocks/>
              <a:endCxn id="204" idx="0"/>
            </p:cNvCxnSpPr>
            <p:nvPr/>
          </p:nvCxnSpPr>
          <p:spPr>
            <a:xfrm rot="5400000">
              <a:off x="2768401" y="3116093"/>
              <a:ext cx="652200" cy="890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13" name="Google Shape;213;p23"/>
          <p:cNvGraphicFramePr/>
          <p:nvPr>
            <p:extLst>
              <p:ext uri="{D42A27DB-BD31-4B8C-83A1-F6EECF244321}">
                <p14:modId xmlns:p14="http://schemas.microsoft.com/office/powerpoint/2010/main" val="722377622"/>
              </p:ext>
            </p:extLst>
          </p:nvPr>
        </p:nvGraphicFramePr>
        <p:xfrm>
          <a:off x="5968731" y="2401333"/>
          <a:ext cx="5128425" cy="4181218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138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lvl="0" indent="-37782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수집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분석/설계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RDB</a:t>
                      </a: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Model/</a:t>
                      </a: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48514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</a:t>
                      </a:r>
                      <a:r>
                        <a:rPr lang="en-US" alt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Story</a:t>
                      </a: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Google Shape;206;p23">
            <a:extLst>
              <a:ext uri="{FF2B5EF4-FFF2-40B4-BE49-F238E27FC236}">
                <a16:creationId xmlns:a16="http://schemas.microsoft.com/office/drawing/2014/main" id="{44078961-03A7-4978-A507-C860090FBAE5}"/>
              </a:ext>
            </a:extLst>
          </p:cNvPr>
          <p:cNvSpPr/>
          <p:nvPr/>
        </p:nvSpPr>
        <p:spPr>
          <a:xfrm>
            <a:off x="2432866" y="2793908"/>
            <a:ext cx="1452952" cy="785058"/>
          </a:xfrm>
          <a:prstGeom prst="rect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박병준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dirty="0"/>
              <a:t>아래와 같이 프로젝트</a:t>
            </a:r>
            <a:r>
              <a:rPr lang="ko-KR" altLang="en-US" dirty="0"/>
              <a:t>는 </a:t>
            </a:r>
            <a:r>
              <a:rPr lang="en-US" altLang="ko-KR" dirty="0"/>
              <a:t>8.5</a:t>
            </a:r>
            <a:r>
              <a:rPr lang="ko-KR" altLang="en-US" dirty="0"/>
              <a:t>주간 진행됩니다</a:t>
            </a:r>
            <a:r>
              <a:rPr lang="en-US" altLang="ko-KR" dirty="0"/>
              <a:t>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8F9638-7748-4B7B-8AFE-DFF4F0261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98724"/>
              </p:ext>
            </p:extLst>
          </p:nvPr>
        </p:nvGraphicFramePr>
        <p:xfrm>
          <a:off x="313178" y="1520826"/>
          <a:ext cx="11583258" cy="4947201"/>
        </p:xfrm>
        <a:graphic>
          <a:graphicData uri="http://schemas.openxmlformats.org/drawingml/2006/table">
            <a:tbl>
              <a:tblPr/>
              <a:tblGrid>
                <a:gridCol w="459688">
                  <a:extLst>
                    <a:ext uri="{9D8B030D-6E8A-4147-A177-3AD203B41FA5}">
                      <a16:colId xmlns:a16="http://schemas.microsoft.com/office/drawing/2014/main" val="3604077547"/>
                    </a:ext>
                  </a:extLst>
                </a:gridCol>
                <a:gridCol w="2716908">
                  <a:extLst>
                    <a:ext uri="{9D8B030D-6E8A-4147-A177-3AD203B41FA5}">
                      <a16:colId xmlns:a16="http://schemas.microsoft.com/office/drawing/2014/main" val="3174066675"/>
                    </a:ext>
                  </a:extLst>
                </a:gridCol>
                <a:gridCol w="425065">
                  <a:extLst>
                    <a:ext uri="{9D8B030D-6E8A-4147-A177-3AD203B41FA5}">
                      <a16:colId xmlns:a16="http://schemas.microsoft.com/office/drawing/2014/main" val="3916977744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264664717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231145489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163153125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101431762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239067649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765543211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168582244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034214772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1024773131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1784316987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804926315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2965025564"/>
                    </a:ext>
                  </a:extLst>
                </a:gridCol>
                <a:gridCol w="421267">
                  <a:extLst>
                    <a:ext uri="{9D8B030D-6E8A-4147-A177-3AD203B41FA5}">
                      <a16:colId xmlns:a16="http://schemas.microsoft.com/office/drawing/2014/main" val="3656285718"/>
                    </a:ext>
                  </a:extLst>
                </a:gridCol>
                <a:gridCol w="288406">
                  <a:extLst>
                    <a:ext uri="{9D8B030D-6E8A-4147-A177-3AD203B41FA5}">
                      <a16:colId xmlns:a16="http://schemas.microsoft.com/office/drawing/2014/main" val="2795428026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1374895664"/>
                    </a:ext>
                  </a:extLst>
                </a:gridCol>
                <a:gridCol w="332510">
                  <a:extLst>
                    <a:ext uri="{9D8B030D-6E8A-4147-A177-3AD203B41FA5}">
                      <a16:colId xmlns:a16="http://schemas.microsoft.com/office/drawing/2014/main" val="3845649506"/>
                    </a:ext>
                  </a:extLst>
                </a:gridCol>
                <a:gridCol w="1533229">
                  <a:extLst>
                    <a:ext uri="{9D8B030D-6E8A-4147-A177-3AD203B41FA5}">
                      <a16:colId xmlns:a16="http://schemas.microsoft.com/office/drawing/2014/main" val="2363910250"/>
                    </a:ext>
                  </a:extLst>
                </a:gridCol>
              </a:tblGrid>
              <a:tr h="235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태스크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6896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분석기획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24002"/>
                  </a:ext>
                </a:extLst>
              </a:tr>
              <a:tr h="2355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이해 및 범위설정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요구사항정의서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012377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정의 및 계획설정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프로젝트수행계획서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,WBS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216651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위험계획 수립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위험목록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위험관리계획서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34625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데이터준비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Preparartion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88518"/>
                  </a:ext>
                </a:extLst>
              </a:tr>
              <a:tr h="2355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필요데이터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데이터정의서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획득계획서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05743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데이터스토어설계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스토어설계서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매핑정의서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98430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 및 정합성 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데이터 정합성검증보고서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364026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Analyzing)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4638"/>
                  </a:ext>
                </a:extLst>
              </a:tr>
              <a:tr h="235581"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분석용 데이터준비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분석용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51596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텍스트분석보고서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01775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데이터탐색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90512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모델링결과보고서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241313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모델평가 및 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모델평가보고서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06871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developing)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52899"/>
                  </a:ext>
                </a:extLst>
              </a:tr>
              <a:tr h="2355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구현시스템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882344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시스템테스트 및 운영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매뉴얼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68673"/>
                  </a:ext>
                </a:extLst>
              </a:tr>
              <a:tr h="2355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평가및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Deploying)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59436"/>
                  </a:ext>
                </a:extLst>
              </a:tr>
              <a:tr h="2355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모델발전계획 수립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발전계획서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55155"/>
                  </a:ext>
                </a:extLst>
              </a:tr>
              <a:tr h="23558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평가 및 보고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완료보고서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5377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8FCFE3C-5D31-4039-AB10-A4187ACA228D}"/>
              </a:ext>
            </a:extLst>
          </p:cNvPr>
          <p:cNvGrpSpPr/>
          <p:nvPr/>
        </p:nvGrpSpPr>
        <p:grpSpPr>
          <a:xfrm>
            <a:off x="3496934" y="2117453"/>
            <a:ext cx="6857039" cy="4227929"/>
            <a:chOff x="3496934" y="2117453"/>
            <a:chExt cx="6857039" cy="4350577"/>
          </a:xfrm>
        </p:grpSpPr>
        <p:cxnSp>
          <p:nvCxnSpPr>
            <p:cNvPr id="22" name="Google Shape;226;p24">
              <a:extLst>
                <a:ext uri="{FF2B5EF4-FFF2-40B4-BE49-F238E27FC236}">
                  <a16:creationId xmlns:a16="http://schemas.microsoft.com/office/drawing/2014/main" id="{BBC52B31-4D54-4C0A-AAD3-66898D8C548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934" y="2117453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5" name="Google Shape;226;p24">
              <a:extLst>
                <a:ext uri="{FF2B5EF4-FFF2-40B4-BE49-F238E27FC236}">
                  <a16:creationId xmlns:a16="http://schemas.microsoft.com/office/drawing/2014/main" id="{CFAE2952-B554-425D-9354-667F0CA5F80A}"/>
                </a:ext>
              </a:extLst>
            </p:cNvPr>
            <p:cNvCxnSpPr>
              <a:cxnSpLocks/>
            </p:cNvCxnSpPr>
            <p:nvPr/>
          </p:nvCxnSpPr>
          <p:spPr>
            <a:xfrm>
              <a:off x="3565158" y="2393421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6" name="Google Shape;226;p24">
              <a:extLst>
                <a:ext uri="{FF2B5EF4-FFF2-40B4-BE49-F238E27FC236}">
                  <a16:creationId xmlns:a16="http://schemas.microsoft.com/office/drawing/2014/main" id="{15BB0E63-7EDD-43A2-942F-FFADBBFA03AC}"/>
                </a:ext>
              </a:extLst>
            </p:cNvPr>
            <p:cNvCxnSpPr>
              <a:cxnSpLocks/>
            </p:cNvCxnSpPr>
            <p:nvPr/>
          </p:nvCxnSpPr>
          <p:spPr>
            <a:xfrm>
              <a:off x="4367371" y="3077162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7" name="Google Shape;226;p24">
              <a:extLst>
                <a:ext uri="{FF2B5EF4-FFF2-40B4-BE49-F238E27FC236}">
                  <a16:creationId xmlns:a16="http://schemas.microsoft.com/office/drawing/2014/main" id="{8A9DE824-70C7-47F5-BE5A-B8955A6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9721" y="4053229"/>
              <a:ext cx="2476715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8" name="Google Shape;226;p24">
              <a:extLst>
                <a:ext uri="{FF2B5EF4-FFF2-40B4-BE49-F238E27FC236}">
                  <a16:creationId xmlns:a16="http://schemas.microsoft.com/office/drawing/2014/main" id="{FA23C897-9028-4263-9355-9E28464E0C50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39" y="4284005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9" name="Google Shape;226;p24">
              <a:extLst>
                <a:ext uri="{FF2B5EF4-FFF2-40B4-BE49-F238E27FC236}">
                  <a16:creationId xmlns:a16="http://schemas.microsoft.com/office/drawing/2014/main" id="{6BE8F876-F79E-47C2-A498-987D6108B277}"/>
                </a:ext>
              </a:extLst>
            </p:cNvPr>
            <p:cNvCxnSpPr>
              <a:cxnSpLocks/>
            </p:cNvCxnSpPr>
            <p:nvPr/>
          </p:nvCxnSpPr>
          <p:spPr>
            <a:xfrm>
              <a:off x="4764586" y="4531459"/>
              <a:ext cx="3005129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0" name="Google Shape;226;p24">
              <a:extLst>
                <a:ext uri="{FF2B5EF4-FFF2-40B4-BE49-F238E27FC236}">
                  <a16:creationId xmlns:a16="http://schemas.microsoft.com/office/drawing/2014/main" id="{879933D7-BD4B-4E50-9427-5755B8101CE5}"/>
                </a:ext>
              </a:extLst>
            </p:cNvPr>
            <p:cNvCxnSpPr>
              <a:cxnSpLocks/>
            </p:cNvCxnSpPr>
            <p:nvPr/>
          </p:nvCxnSpPr>
          <p:spPr>
            <a:xfrm>
              <a:off x="5185727" y="4773210"/>
              <a:ext cx="3012516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1" name="Google Shape;226;p24">
              <a:extLst>
                <a:ext uri="{FF2B5EF4-FFF2-40B4-BE49-F238E27FC236}">
                  <a16:creationId xmlns:a16="http://schemas.microsoft.com/office/drawing/2014/main" id="{3DA84AFD-A0FB-4A5A-A386-EBE9A74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7769715" y="5494966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2" name="Google Shape;226;p24">
              <a:extLst>
                <a:ext uri="{FF2B5EF4-FFF2-40B4-BE49-F238E27FC236}">
                  <a16:creationId xmlns:a16="http://schemas.microsoft.com/office/drawing/2014/main" id="{555B0F0E-34B0-4297-B373-4BE40A46F23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289" y="5758577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3" name="Google Shape;226;p24">
              <a:extLst>
                <a:ext uri="{FF2B5EF4-FFF2-40B4-BE49-F238E27FC236}">
                  <a16:creationId xmlns:a16="http://schemas.microsoft.com/office/drawing/2014/main" id="{1D24FBCE-91F9-4FCB-9571-F86FA8687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95691" y="6219896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4" name="Google Shape;226;p24">
              <a:extLst>
                <a:ext uri="{FF2B5EF4-FFF2-40B4-BE49-F238E27FC236}">
                  <a16:creationId xmlns:a16="http://schemas.microsoft.com/office/drawing/2014/main" id="{D884F827-2873-49CA-9D36-309229E5F7E5}"/>
                </a:ext>
              </a:extLst>
            </p:cNvPr>
            <p:cNvCxnSpPr>
              <a:cxnSpLocks/>
            </p:cNvCxnSpPr>
            <p:nvPr/>
          </p:nvCxnSpPr>
          <p:spPr>
            <a:xfrm>
              <a:off x="9698182" y="6468030"/>
              <a:ext cx="65579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5" name="Google Shape;226;p24">
              <a:extLst>
                <a:ext uri="{FF2B5EF4-FFF2-40B4-BE49-F238E27FC236}">
                  <a16:creationId xmlns:a16="http://schemas.microsoft.com/office/drawing/2014/main" id="{03713F5B-9021-487D-A33B-C59D273DB4B4}"/>
                </a:ext>
              </a:extLst>
            </p:cNvPr>
            <p:cNvCxnSpPr>
              <a:cxnSpLocks/>
            </p:cNvCxnSpPr>
            <p:nvPr/>
          </p:nvCxnSpPr>
          <p:spPr>
            <a:xfrm>
              <a:off x="3918075" y="2591129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6" name="Google Shape;226;p24">
              <a:extLst>
                <a:ext uri="{FF2B5EF4-FFF2-40B4-BE49-F238E27FC236}">
                  <a16:creationId xmlns:a16="http://schemas.microsoft.com/office/drawing/2014/main" id="{76F0C173-B1BB-4C18-BE63-53F280C18399}"/>
                </a:ext>
              </a:extLst>
            </p:cNvPr>
            <p:cNvCxnSpPr>
              <a:cxnSpLocks/>
            </p:cNvCxnSpPr>
            <p:nvPr/>
          </p:nvCxnSpPr>
          <p:spPr>
            <a:xfrm>
              <a:off x="5234411" y="3565253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7" name="Google Shape;226;p24">
              <a:extLst>
                <a:ext uri="{FF2B5EF4-FFF2-40B4-BE49-F238E27FC236}">
                  <a16:creationId xmlns:a16="http://schemas.microsoft.com/office/drawing/2014/main" id="{9D4DF58F-7374-4D55-BDAF-7B038AEFA98B}"/>
                </a:ext>
              </a:extLst>
            </p:cNvPr>
            <p:cNvCxnSpPr>
              <a:cxnSpLocks/>
            </p:cNvCxnSpPr>
            <p:nvPr/>
          </p:nvCxnSpPr>
          <p:spPr>
            <a:xfrm>
              <a:off x="4764586" y="3322236"/>
              <a:ext cx="1267652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8" name="Google Shape;226;p24">
              <a:extLst>
                <a:ext uri="{FF2B5EF4-FFF2-40B4-BE49-F238E27FC236}">
                  <a16:creationId xmlns:a16="http://schemas.microsoft.com/office/drawing/2014/main" id="{EBE4909D-E982-4142-9DB8-99ECAF7380AC}"/>
                </a:ext>
              </a:extLst>
            </p:cNvPr>
            <p:cNvCxnSpPr>
              <a:cxnSpLocks/>
            </p:cNvCxnSpPr>
            <p:nvPr/>
          </p:nvCxnSpPr>
          <p:spPr>
            <a:xfrm>
              <a:off x="6032238" y="5020345"/>
              <a:ext cx="2534051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ko-KR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참조</a:t>
            </a:r>
            <a:r>
              <a:rPr lang="en-US" altLang="ko-KR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dirty="0"/>
              <a:t>세부 </a:t>
            </a:r>
            <a:r>
              <a:rPr lang="en-US" altLang="ko-KR" dirty="0"/>
              <a:t>WBS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22D5CB-819B-4D0B-9E29-130E87E5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8" y="1520825"/>
            <a:ext cx="11041844" cy="50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5"/>
          <p:cNvGraphicFramePr/>
          <p:nvPr/>
        </p:nvGraphicFramePr>
        <p:xfrm>
          <a:off x="698740" y="1892374"/>
          <a:ext cx="10696750" cy="3594875"/>
        </p:xfrm>
        <a:graphic>
          <a:graphicData uri="http://schemas.openxmlformats.org/drawingml/2006/table">
            <a:tbl>
              <a:tblPr>
                <a:noFill/>
                <a:tableStyleId>{50F4018F-D515-473A-A861-E4758264C529}</a:tableStyleId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요구사항 작성 시 주어진 데이터로 만들어 낼 수 있는 결과가 데이터별로 균등하게 분배되기에는 어려움이 있었다.   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상대적으로 많은 요구사항을 만들어 낼 수 있는 환자표본자료에서 최대한 많은 요구사항을 만들고 나머지 데이터의 결과를 최소화 시킨다.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2254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데이터의 양들이 방대하여 데이터를 적재하는 데에 상당한 </a:t>
                      </a:r>
                      <a:endParaRPr b="1"/>
                    </a:p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시간이 소요가 될 수 있음 </a:t>
                      </a:r>
                      <a:endParaRPr b="1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적재하는 양의 데이터를 나누어 조금씩 업데이트를 하는 것  </a:t>
                      </a:r>
                      <a:endParaRPr b="1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데이터의 종류가 많고 이에 따라 팀원 한명당 하나를 담당하는 형식이라 담당자 부재시 소통할 수가 없음.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팀 내에서 조금씩이라도 해당 데이터 프로젝트의 진행사항 공유가 필요함.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1256</Words>
  <Application>Microsoft Office PowerPoint</Application>
  <PresentationFormat>와이드스크린</PresentationFormat>
  <Paragraphs>606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Symbols</vt:lpstr>
      <vt:lpstr>맑은 고딕</vt:lpstr>
      <vt:lpstr>Arial</vt:lpstr>
      <vt:lpstr>Trebuchet MS</vt:lpstr>
      <vt:lpstr>Office 테마</vt:lpstr>
      <vt:lpstr>1_Office 테마</vt:lpstr>
      <vt:lpstr>PowerPoint 프레젠테이션</vt:lpstr>
      <vt:lpstr>PowerPoint 프레젠테이션</vt:lpstr>
      <vt:lpstr>1. 프로젝트 구축 개요</vt:lpstr>
      <vt:lpstr>2. 구축 범위</vt:lpstr>
      <vt:lpstr>3. 프로젝트 추진 방법론</vt:lpstr>
      <vt:lpstr>4. 프로젝트 조직 및 역할</vt:lpstr>
      <vt:lpstr>5. 프로젝트 일정</vt:lpstr>
      <vt:lpstr>(참조)</vt:lpstr>
      <vt:lpstr>6. 예상 이슈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ahasu</cp:lastModifiedBy>
  <cp:revision>24</cp:revision>
  <dcterms:modified xsi:type="dcterms:W3CDTF">2022-10-04T07:45:39Z</dcterms:modified>
</cp:coreProperties>
</file>