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63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A27C2-70E4-492E-8E6C-CEA4855AB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2C6845-63FB-480C-8831-4A9BA9425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C5D75-539C-4E48-A07B-9D922B08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264-1298-4723-9584-4377BEF8489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F7450-5DA5-40F6-9EF6-EFB2835B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76BD2-7340-4131-A719-9B18915D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F23-5D40-4D03-BEAB-8A89C5734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8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4B67B-BBAA-4EC8-AA21-7C1DE794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11BD59-BB00-4339-B84C-4F9FECFEC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527EA-C01D-453F-9DD0-526C9994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264-1298-4723-9584-4377BEF8489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F887F-889E-488E-BA82-42A63A40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79E5C-DE8F-4964-9489-F450A6B6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F23-5D40-4D03-BEAB-8A89C5734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42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D0A8D0-FBC3-42EC-B489-F744C5CE6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72F6F7-F4D2-40FD-A394-FFCA01052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41525-BFCC-4660-9220-A01EC31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264-1298-4723-9584-4377BEF8489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C20D5-3030-4B3E-84C3-7A959E04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7E312-9B19-4319-B69D-C14DF2E2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F23-5D40-4D03-BEAB-8A89C5734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9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2749F-3814-4741-B802-64A52753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B2DF1-7C60-4DA4-BF8B-9092D4BE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5BBE5-BDC3-4A4D-B757-3F521DC2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264-1298-4723-9584-4377BEF8489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D5932-BD54-463E-B4B9-1F216037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44BA2-7B03-4A3E-8ECE-7CC37EC7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F23-5D40-4D03-BEAB-8A89C5734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6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3DB-D384-482C-A905-CDF75237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04E84-B953-4EF9-AB83-CD38A4EE1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29A5F-38C8-46A1-895A-461BE4E1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264-1298-4723-9584-4377BEF8489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B2FCC-4C40-4E60-996F-5C0738DB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BD76F-9695-4410-9AE6-D7BE55F6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F23-5D40-4D03-BEAB-8A89C5734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8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3E311-AB32-4244-B774-9A3F4410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9E6B4-BA34-47C4-86F2-17FCAA5D2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5DD7E-2C30-40D5-B949-1D9D16BEF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638944-B6FE-4707-8C15-96FA41BD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264-1298-4723-9584-4377BEF8489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20A7A-30DC-46F4-9872-B86F8BF2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B687B-28B8-4069-9AA6-1E6261BB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F23-5D40-4D03-BEAB-8A89C5734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1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33004-88ED-47A4-A59A-9F860590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83F24-0685-4B94-9A0F-0DDEB2673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3116D-EB39-4AEF-BBAF-B372DD621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42B5BE-F3DB-4E6E-96B8-1F05996BF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96AB3E-C6D9-4CD0-86D0-336DDB81F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283353-7B7B-49CE-B48C-5B326DDA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264-1298-4723-9584-4377BEF8489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829675-2E23-4A8D-967D-34C2079D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158497-C928-42BF-9019-12CDEFDA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F23-5D40-4D03-BEAB-8A89C5734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2F8DF-7029-4793-992D-31E33610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D111E1-1222-4274-B47A-29FFDD45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264-1298-4723-9584-4377BEF8489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C3B6A5-501A-4442-93A4-FD86FDB4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1E265B-12A1-40BF-9A6C-CBB16440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F23-5D40-4D03-BEAB-8A89C5734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0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72E9A0-B24F-4595-AE83-4927DF43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264-1298-4723-9584-4377BEF8489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265CDA-E950-4CE8-81E4-30E52F1A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9CABE-3813-4AA2-875B-A7CE8B9A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F23-5D40-4D03-BEAB-8A89C5734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2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AF2C5-D7DB-4840-9723-9D2E8898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17EC9-295F-44F4-A467-27036A557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AE6483-DE34-4DA1-BE10-2BFF38CC9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76CF4-5F78-488D-A9A1-6647E268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264-1298-4723-9584-4377BEF8489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58342D-9BBA-493D-9B8C-DAAFA24E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08F14-B5E6-4CC1-AD2B-47F1DD54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F23-5D40-4D03-BEAB-8A89C5734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8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5EBDC-28B8-4C57-87FD-F042001A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537C76-85A4-4A2D-A115-0444C4CED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45F22F-62C4-468B-BFB4-3CDD1A854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D0CC0-D3FC-4A46-A82D-091EFDC6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264-1298-4723-9584-4377BEF8489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B708B-7275-4162-A674-9642E6BF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92DDF-1CFD-46A7-A0DE-A13A33EE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F23-5D40-4D03-BEAB-8A89C5734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9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3B4CE8-020E-4DCE-AD07-42E50440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68E0E-D5EB-4B99-841A-11496D4D2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7A0A6-3870-4C8D-A586-561D4124F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EB264-1298-4723-9584-4377BEF8489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489FE-8608-4D98-99FC-802D92916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161C7-B528-43BA-9E87-C1371E336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6F23-5D40-4D03-BEAB-8A89C5734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2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64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Netflix Intro Sound Effect">
            <a:hlinkClick r:id="" action="ppaction://media"/>
            <a:extLst>
              <a:ext uri="{FF2B5EF4-FFF2-40B4-BE49-F238E27FC236}">
                <a16:creationId xmlns:a16="http://schemas.microsoft.com/office/drawing/2014/main" id="{FA41D614-EC8C-4238-AF43-45231926C1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3620" y="7014258"/>
            <a:ext cx="442551" cy="442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 descr="다양한 넷플릭스 로고4 &amp;gt; 갤러리 | 4FLIX - 넷플릭스 한국 팬 커뮤니티 4(넷)플릭스">
            <a:extLst>
              <a:ext uri="{FF2B5EF4-FFF2-40B4-BE49-F238E27FC236}">
                <a16:creationId xmlns:a16="http://schemas.microsoft.com/office/drawing/2014/main" id="{4CE5FED3-0F5D-49CF-96A8-45DAC85D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932" y="2333051"/>
            <a:ext cx="6182135" cy="161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67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넷플릭스 로고 아이콘 AI 다운로드">
            <a:extLst>
              <a:ext uri="{FF2B5EF4-FFF2-40B4-BE49-F238E27FC236}">
                <a16:creationId xmlns:a16="http://schemas.microsoft.com/office/drawing/2014/main" id="{7F1B2071-E4AC-4D76-A4F1-5F3F2F734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0" t="26858" r="13734" b="31086"/>
          <a:stretch/>
        </p:blipFill>
        <p:spPr bwMode="auto">
          <a:xfrm>
            <a:off x="106680" y="76200"/>
            <a:ext cx="1224280" cy="40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협곡, 일몰이(가) 표시된 사진&#10;&#10;자동 생성된 설명">
            <a:extLst>
              <a:ext uri="{FF2B5EF4-FFF2-40B4-BE49-F238E27FC236}">
                <a16:creationId xmlns:a16="http://schemas.microsoft.com/office/drawing/2014/main" id="{533E76B5-2F6E-478F-916B-C14419EAC9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7"/>
          <a:stretch/>
        </p:blipFill>
        <p:spPr>
          <a:xfrm>
            <a:off x="0" y="571338"/>
            <a:ext cx="12192000" cy="57153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C668404-3A7C-45B6-8040-A464DBC6E052}"/>
              </a:ext>
            </a:extLst>
          </p:cNvPr>
          <p:cNvSpPr/>
          <p:nvPr/>
        </p:nvSpPr>
        <p:spPr>
          <a:xfrm>
            <a:off x="0" y="571338"/>
            <a:ext cx="12192000" cy="5715323"/>
          </a:xfrm>
          <a:prstGeom prst="rect">
            <a:avLst/>
          </a:prstGeom>
          <a:gradFill flip="none" rotWithShape="1">
            <a:gsLst>
              <a:gs pos="6000">
                <a:schemeClr val="tx1">
                  <a:alpha val="0"/>
                </a:schemeClr>
              </a:gs>
              <a:gs pos="88000">
                <a:schemeClr val="tx1"/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E475F70-0FC0-4BF0-8DEB-CDBAC5DAC956}"/>
              </a:ext>
            </a:extLst>
          </p:cNvPr>
          <p:cNvGrpSpPr/>
          <p:nvPr/>
        </p:nvGrpSpPr>
        <p:grpSpPr>
          <a:xfrm>
            <a:off x="465999" y="2029778"/>
            <a:ext cx="1258661" cy="512444"/>
            <a:chOff x="465999" y="1938338"/>
            <a:chExt cx="1258661" cy="512444"/>
          </a:xfrm>
        </p:grpSpPr>
        <p:pic>
          <p:nvPicPr>
            <p:cNvPr id="2060" name="Picture 12" descr="코로나로 넷플릭스 가입자 수 1577만명 늘었다 | jobsN : 네이버 포스트">
              <a:extLst>
                <a:ext uri="{FF2B5EF4-FFF2-40B4-BE49-F238E27FC236}">
                  <a16:creationId xmlns:a16="http://schemas.microsoft.com/office/drawing/2014/main" id="{11CE745E-69FA-4BF2-A6EF-45485DED4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999" y="1938338"/>
              <a:ext cx="505642" cy="512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08CDB1-AF21-4868-B083-96335FFA5DB3}"/>
                </a:ext>
              </a:extLst>
            </p:cNvPr>
            <p:cNvSpPr txBox="1"/>
            <p:nvPr/>
          </p:nvSpPr>
          <p:spPr>
            <a:xfrm>
              <a:off x="718820" y="2009894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시리즈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61DA03A-6824-4653-93F2-14709DC58425}"/>
              </a:ext>
            </a:extLst>
          </p:cNvPr>
          <p:cNvSpPr txBox="1"/>
          <p:nvPr/>
        </p:nvSpPr>
        <p:spPr>
          <a:xfrm>
            <a:off x="465999" y="2563701"/>
            <a:ext cx="11320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OTT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플랫폼 분석을 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통한 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OTT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 마케팅 </a:t>
            </a:r>
            <a:r>
              <a:rPr lang="ko-KR" altLang="en-US" sz="4400" b="1" dirty="0">
                <a:solidFill>
                  <a:prstClr val="whit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개선점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 방향 제시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D5FE0-2078-4BBD-A376-8AE9E2B4D743}"/>
              </a:ext>
            </a:extLst>
          </p:cNvPr>
          <p:cNvSpPr txBox="1"/>
          <p:nvPr/>
        </p:nvSpPr>
        <p:spPr>
          <a:xfrm>
            <a:off x="315177" y="4061423"/>
            <a:ext cx="1431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white">
                    <a:alpha val="75000"/>
                  </a:prst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2019~2022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5000"/>
                </a:prstClr>
              </a:solidFill>
              <a:effectLst/>
              <a:uLnTx/>
              <a:uFillTx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AFAFED-58FB-403F-AD38-8EBC17444B78}"/>
              </a:ext>
            </a:extLst>
          </p:cNvPr>
          <p:cNvSpPr txBox="1"/>
          <p:nvPr/>
        </p:nvSpPr>
        <p:spPr>
          <a:xfrm>
            <a:off x="1643746" y="4076812"/>
            <a:ext cx="1120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5000"/>
                  </a:prst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전체 관람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5000"/>
                </a:prstClr>
              </a:solidFill>
              <a:effectLst/>
              <a:uLnTx/>
              <a:uFillTx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E57DC7D-BD44-48C6-A0EB-8BDFFFAFDF14}"/>
              </a:ext>
            </a:extLst>
          </p:cNvPr>
          <p:cNvCxnSpPr>
            <a:cxnSpLocks/>
          </p:cNvCxnSpPr>
          <p:nvPr/>
        </p:nvCxnSpPr>
        <p:spPr>
          <a:xfrm>
            <a:off x="2764340" y="4117983"/>
            <a:ext cx="0" cy="281994"/>
          </a:xfrm>
          <a:prstGeom prst="line">
            <a:avLst/>
          </a:prstGeom>
          <a:ln w="317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CE3FDA-3449-410B-8DCD-498D6E4495EC}"/>
              </a:ext>
            </a:extLst>
          </p:cNvPr>
          <p:cNvSpPr txBox="1"/>
          <p:nvPr/>
        </p:nvSpPr>
        <p:spPr>
          <a:xfrm>
            <a:off x="2764340" y="4072218"/>
            <a:ext cx="1120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5000"/>
                  </a:prst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5000"/>
                  </a:prst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조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5000"/>
                </a:prstClr>
              </a:solidFill>
              <a:effectLst/>
              <a:uLnTx/>
              <a:uFillTx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58274E-8184-45A4-A6EA-BC3822263598}"/>
              </a:ext>
            </a:extLst>
          </p:cNvPr>
          <p:cNvSpPr txBox="1"/>
          <p:nvPr/>
        </p:nvSpPr>
        <p:spPr>
          <a:xfrm>
            <a:off x="405039" y="5578775"/>
            <a:ext cx="692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5000"/>
                </a:prstClr>
              </a:solidFill>
              <a:effectLst/>
              <a:uLnTx/>
              <a:uFillTx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5000"/>
                  </a:prst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김수아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5000"/>
                  </a:prst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5000"/>
                  </a:prst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김지윤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5000"/>
                  </a:prst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75000"/>
                  </a:prst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손병립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5000"/>
                  </a:prst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75000"/>
                  </a:prst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신상언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5000"/>
                  </a:prst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75000"/>
                  </a:prst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허채범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5000"/>
                </a:prstClr>
              </a:solidFill>
              <a:effectLst/>
              <a:uLnTx/>
              <a:uFillTx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B02833-53A7-426B-B8E7-59E0EBA2CBB4}"/>
              </a:ext>
            </a:extLst>
          </p:cNvPr>
          <p:cNvSpPr txBox="1"/>
          <p:nvPr/>
        </p:nvSpPr>
        <p:spPr>
          <a:xfrm>
            <a:off x="3782332" y="4061423"/>
            <a:ext cx="1120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75000"/>
                  </a:prstClr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rPr>
              <a:t>봐조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5000"/>
                </a:prstClr>
              </a:solidFill>
              <a:effectLst/>
              <a:uLnTx/>
              <a:uFillTx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+mn-cs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2C33EA8-2CAB-491D-959D-4FDC8596E62A}"/>
              </a:ext>
            </a:extLst>
          </p:cNvPr>
          <p:cNvCxnSpPr>
            <a:cxnSpLocks/>
          </p:cNvCxnSpPr>
          <p:nvPr/>
        </p:nvCxnSpPr>
        <p:spPr>
          <a:xfrm>
            <a:off x="3852235" y="4100498"/>
            <a:ext cx="0" cy="281994"/>
          </a:xfrm>
          <a:prstGeom prst="line">
            <a:avLst/>
          </a:prstGeom>
          <a:ln w="317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ED843A9-19ED-AA4F-9FED-97FC71D03CB1}"/>
              </a:ext>
            </a:extLst>
          </p:cNvPr>
          <p:cNvCxnSpPr>
            <a:cxnSpLocks/>
          </p:cNvCxnSpPr>
          <p:nvPr/>
        </p:nvCxnSpPr>
        <p:spPr>
          <a:xfrm>
            <a:off x="1643746" y="4117983"/>
            <a:ext cx="0" cy="281994"/>
          </a:xfrm>
          <a:prstGeom prst="line">
            <a:avLst/>
          </a:prstGeom>
          <a:ln w="317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8B2491-2166-8537-9014-8F26A5B24E95}"/>
              </a:ext>
            </a:extLst>
          </p:cNvPr>
          <p:cNvGrpSpPr/>
          <p:nvPr/>
        </p:nvGrpSpPr>
        <p:grpSpPr>
          <a:xfrm>
            <a:off x="465999" y="5319684"/>
            <a:ext cx="1374140" cy="399531"/>
            <a:chOff x="5128261" y="3606799"/>
            <a:chExt cx="1374140" cy="399531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2EFA9D3-5DA3-05FA-0C5C-B61BDF6B9C5E}"/>
                </a:ext>
              </a:extLst>
            </p:cNvPr>
            <p:cNvSpPr/>
            <p:nvPr/>
          </p:nvSpPr>
          <p:spPr>
            <a:xfrm>
              <a:off x="5128261" y="3606799"/>
              <a:ext cx="1374140" cy="399531"/>
            </a:xfrm>
            <a:prstGeom prst="roundRect">
              <a:avLst>
                <a:gd name="adj" fmla="val 63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D2B26C30-1CAB-7646-E418-3243C48DFE22}"/>
                </a:ext>
              </a:extLst>
            </p:cNvPr>
            <p:cNvSpPr/>
            <p:nvPr/>
          </p:nvSpPr>
          <p:spPr>
            <a:xfrm rot="5400000">
              <a:off x="5405120" y="3712427"/>
              <a:ext cx="177800" cy="2082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2C8B3E-258E-1A7F-724A-6AF25954E7BD}"/>
                </a:ext>
              </a:extLst>
            </p:cNvPr>
            <p:cNvSpPr txBox="1"/>
            <p:nvPr/>
          </p:nvSpPr>
          <p:spPr>
            <a:xfrm>
              <a:off x="5554345" y="3666706"/>
              <a:ext cx="869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+mn-cs"/>
                </a:rPr>
                <a:t>재생</a:t>
              </a:r>
              <a:endPara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EF3CEE-88AE-95D4-6677-E86281E22298}"/>
              </a:ext>
            </a:extLst>
          </p:cNvPr>
          <p:cNvGrpSpPr/>
          <p:nvPr/>
        </p:nvGrpSpPr>
        <p:grpSpPr>
          <a:xfrm>
            <a:off x="2101758" y="5329686"/>
            <a:ext cx="1374140" cy="399531"/>
            <a:chOff x="4721860" y="4378959"/>
            <a:chExt cx="1374140" cy="399531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DDAB76D-B3C9-3976-A82A-DCDAB0EDFCDA}"/>
                </a:ext>
              </a:extLst>
            </p:cNvPr>
            <p:cNvSpPr/>
            <p:nvPr/>
          </p:nvSpPr>
          <p:spPr>
            <a:xfrm>
              <a:off x="4721860" y="4378959"/>
              <a:ext cx="1374140" cy="399531"/>
            </a:xfrm>
            <a:prstGeom prst="roundRect">
              <a:avLst>
                <a:gd name="adj" fmla="val 6301"/>
              </a:avLst>
            </a:prstGeom>
            <a:solidFill>
              <a:schemeClr val="tx1">
                <a:lumMod val="65000"/>
                <a:lumOff val="3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180FB5-413B-412A-7350-3ABCE8CA479E}"/>
                </a:ext>
              </a:extLst>
            </p:cNvPr>
            <p:cNvSpPr txBox="1"/>
            <p:nvPr/>
          </p:nvSpPr>
          <p:spPr>
            <a:xfrm>
              <a:off x="4777422" y="4424835"/>
              <a:ext cx="1263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+mn-cs"/>
                </a:rPr>
                <a:t>상세 정보</a:t>
              </a:r>
              <a:endPara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84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넷플릭스 로고 아이콘 AI 다운로드">
            <a:extLst>
              <a:ext uri="{FF2B5EF4-FFF2-40B4-BE49-F238E27FC236}">
                <a16:creationId xmlns:a16="http://schemas.microsoft.com/office/drawing/2014/main" id="{7F1B2071-E4AC-4D76-A4F1-5F3F2F734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0" t="26858" r="13734" b="31086"/>
          <a:stretch/>
        </p:blipFill>
        <p:spPr bwMode="auto">
          <a:xfrm>
            <a:off x="106680" y="116840"/>
            <a:ext cx="1224280" cy="40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F5C4E5-3442-4E7F-85C5-78E7FE879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64" y="142408"/>
            <a:ext cx="325903" cy="325903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EBA627E-076A-482D-AAC4-40DDEEBCF3AC}"/>
              </a:ext>
            </a:extLst>
          </p:cNvPr>
          <p:cNvSpPr/>
          <p:nvPr/>
        </p:nvSpPr>
        <p:spPr>
          <a:xfrm>
            <a:off x="11548110" y="116839"/>
            <a:ext cx="389890" cy="383466"/>
          </a:xfrm>
          <a:prstGeom prst="roundRect">
            <a:avLst>
              <a:gd name="adj" fmla="val 7022"/>
            </a:avLst>
          </a:prstGeom>
          <a:solidFill>
            <a:srgbClr val="097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 descr="옅은, 실루엣이(가) 표시된 사진&#10;&#10;자동 생성된 설명">
            <a:extLst>
              <a:ext uri="{FF2B5EF4-FFF2-40B4-BE49-F238E27FC236}">
                <a16:creationId xmlns:a16="http://schemas.microsoft.com/office/drawing/2014/main" id="{948B359F-6D1D-47EE-8A51-1EBA31641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736" y="127558"/>
            <a:ext cx="325904" cy="32590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D34BD1F-DE00-464A-A2A2-7325C23A32E6}"/>
              </a:ext>
            </a:extLst>
          </p:cNvPr>
          <p:cNvSpPr txBox="1"/>
          <p:nvPr/>
        </p:nvSpPr>
        <p:spPr>
          <a:xfrm>
            <a:off x="393509" y="777398"/>
            <a:ext cx="3462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kumimoji="0" lang="ko-KR" altLang="en-US" sz="4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카페24 고운밤" pitchFamily="2" charset="-127"/>
                <a:ea typeface="카페24 고운밤" pitchFamily="2" charset="-127"/>
              </a:rPr>
              <a:t>개요</a:t>
            </a:r>
            <a:endParaRPr kumimoji="0" lang="en-US" altLang="ko-KR" sz="44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카페24 고운밤" pitchFamily="2" charset="-127"/>
              <a:ea typeface="카페24 고운밤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FF41AC5-8F92-45A0-B1AF-7FFF80BE18EE}"/>
              </a:ext>
            </a:extLst>
          </p:cNvPr>
          <p:cNvCxnSpPr>
            <a:cxnSpLocks/>
          </p:cNvCxnSpPr>
          <p:nvPr/>
        </p:nvCxnSpPr>
        <p:spPr>
          <a:xfrm>
            <a:off x="393508" y="1546839"/>
            <a:ext cx="5031932" cy="0"/>
          </a:xfrm>
          <a:prstGeom prst="line">
            <a:avLst/>
          </a:prstGeom>
          <a:ln w="25400" cap="rnd">
            <a:solidFill>
              <a:schemeClr val="bg1">
                <a:alpha val="7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38A16E6-1882-4D03-8126-57B796872E4E}"/>
              </a:ext>
            </a:extLst>
          </p:cNvPr>
          <p:cNvSpPr txBox="1"/>
          <p:nvPr/>
        </p:nvSpPr>
        <p:spPr>
          <a:xfrm>
            <a:off x="250929" y="1805294"/>
            <a:ext cx="5174512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데이터 출처</a:t>
            </a:r>
            <a:r>
              <a:rPr lang="en-US" altLang="ko-KR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_</a:t>
            </a: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네이버 데이터 랩</a:t>
            </a:r>
            <a:r>
              <a:rPr lang="en-US" altLang="ko-KR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블랙키위</a:t>
            </a:r>
            <a:endParaRPr lang="en-US" altLang="ko-KR" sz="2400" b="1" dirty="0">
              <a:solidFill>
                <a:prstClr val="white">
                  <a:lumMod val="95000"/>
                </a:prstClr>
              </a:solidFill>
              <a:latin typeface="카페24 고운밤" pitchFamily="2" charset="-127"/>
              <a:ea typeface="카페24 고운밤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white">
                  <a:lumMod val="95000"/>
                </a:prstClr>
              </a:solidFill>
              <a:latin typeface="카페24 고운밤" pitchFamily="2" charset="-127"/>
              <a:ea typeface="카페24 고운밤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카페24 고운밤" pitchFamily="2" charset="-127"/>
                <a:ea typeface="카페24 고운밤" pitchFamily="2" charset="-127"/>
              </a:rPr>
              <a:t>기간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카페24 고운밤" pitchFamily="2" charset="-127"/>
                <a:ea typeface="카페24 고운밤" pitchFamily="2" charset="-127"/>
              </a:rPr>
              <a:t>_ 2019-01 ~ 2022-06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카페24 고운밤" pitchFamily="2" charset="-127"/>
              <a:ea typeface="카페24 고운밤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장르</a:t>
            </a:r>
            <a:r>
              <a:rPr lang="en-US" altLang="ko-KR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_</a:t>
            </a: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영화</a:t>
            </a:r>
            <a:r>
              <a:rPr lang="en-US" altLang="ko-KR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드라마</a:t>
            </a:r>
            <a:r>
              <a:rPr lang="en-US" altLang="ko-KR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애니메이션</a:t>
            </a:r>
            <a:r>
              <a:rPr lang="en-US" altLang="ko-KR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예능</a:t>
            </a:r>
            <a:endParaRPr lang="en-US" altLang="ko-KR" sz="2400" b="1" dirty="0">
              <a:solidFill>
                <a:prstClr val="white">
                  <a:lumMod val="95000"/>
                </a:prstClr>
              </a:solidFill>
              <a:latin typeface="카페24 고운밤" pitchFamily="2" charset="-127"/>
              <a:ea typeface="카페24 고운밤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카페24 고운밤" pitchFamily="2" charset="-127"/>
              <a:ea typeface="카페24 고운밤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성별</a:t>
            </a:r>
            <a:r>
              <a:rPr lang="en-US" altLang="ko-KR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_ </a:t>
            </a: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남성</a:t>
            </a:r>
            <a:r>
              <a:rPr lang="en-US" altLang="ko-KR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여성</a:t>
            </a:r>
            <a:endParaRPr lang="en-US" altLang="ko-KR" sz="2400" b="1" dirty="0">
              <a:solidFill>
                <a:prstClr val="white">
                  <a:lumMod val="95000"/>
                </a:prstClr>
              </a:solidFill>
              <a:latin typeface="카페24 고운밤" pitchFamily="2" charset="-127"/>
              <a:ea typeface="카페24 고운밤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카페24 고운밤" pitchFamily="2" charset="-127"/>
              <a:ea typeface="카페24 고운밤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연령대</a:t>
            </a:r>
            <a:r>
              <a:rPr lang="en-US" altLang="ko-KR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_18</a:t>
            </a: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세 이하</a:t>
            </a:r>
            <a:r>
              <a:rPr lang="en-US" altLang="ko-KR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, 20</a:t>
            </a: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대</a:t>
            </a:r>
            <a:r>
              <a:rPr lang="en-US" altLang="ko-KR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, 30</a:t>
            </a: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대</a:t>
            </a:r>
            <a:r>
              <a:rPr lang="en-US" altLang="ko-KR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, 40</a:t>
            </a: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대</a:t>
            </a:r>
            <a:r>
              <a:rPr lang="en-US" altLang="ko-KR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, 50</a:t>
            </a: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대</a:t>
            </a:r>
            <a:r>
              <a:rPr lang="en-US" altLang="ko-KR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            60</a:t>
            </a:r>
            <a:r>
              <a:rPr lang="ko-KR" altLang="en-US" sz="24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세 이상</a:t>
            </a:r>
            <a:endParaRPr lang="en-US" altLang="ko-KR" sz="2400" b="1" dirty="0">
              <a:solidFill>
                <a:prstClr val="white">
                  <a:lumMod val="95000"/>
                </a:prstClr>
              </a:solidFill>
              <a:latin typeface="카페24 고운밤" pitchFamily="2" charset="-127"/>
              <a:ea typeface="카페24 고운밤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카페24 고운밤" pitchFamily="2" charset="-127"/>
              <a:ea typeface="카페24 고운밤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3C3F16A-0766-4E6E-95BA-BCC83AAC0F23}"/>
              </a:ext>
            </a:extLst>
          </p:cNvPr>
          <p:cNvSpPr/>
          <p:nvPr/>
        </p:nvSpPr>
        <p:spPr>
          <a:xfrm>
            <a:off x="10569348" y="-420132"/>
            <a:ext cx="397111" cy="390568"/>
          </a:xfrm>
          <a:prstGeom prst="roundRect">
            <a:avLst>
              <a:gd name="adj" fmla="val 7022"/>
            </a:avLst>
          </a:prstGeom>
          <a:solidFill>
            <a:srgbClr val="E50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C5A7B7F-653C-4864-BE69-536C487863F0}"/>
              </a:ext>
            </a:extLst>
          </p:cNvPr>
          <p:cNvSpPr/>
          <p:nvPr/>
        </p:nvSpPr>
        <p:spPr>
          <a:xfrm>
            <a:off x="11061025" y="-420132"/>
            <a:ext cx="389890" cy="383466"/>
          </a:xfrm>
          <a:prstGeom prst="roundRect">
            <a:avLst>
              <a:gd name="adj" fmla="val 7022"/>
            </a:avLst>
          </a:prstGeom>
          <a:solidFill>
            <a:srgbClr val="E6B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82D653F-861A-4BF9-8147-3EF02534EE61}"/>
              </a:ext>
            </a:extLst>
          </p:cNvPr>
          <p:cNvSpPr/>
          <p:nvPr/>
        </p:nvSpPr>
        <p:spPr>
          <a:xfrm>
            <a:off x="11545481" y="-420132"/>
            <a:ext cx="392519" cy="386052"/>
          </a:xfrm>
          <a:prstGeom prst="roundRect">
            <a:avLst>
              <a:gd name="adj" fmla="val 7022"/>
            </a:avLst>
          </a:prstGeom>
          <a:solidFill>
            <a:srgbClr val="0A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3C71AD6-E761-4117-8D3C-DE009B6EB7EF}"/>
              </a:ext>
            </a:extLst>
          </p:cNvPr>
          <p:cNvSpPr/>
          <p:nvPr/>
        </p:nvSpPr>
        <p:spPr>
          <a:xfrm>
            <a:off x="10084892" y="-420132"/>
            <a:ext cx="389890" cy="383466"/>
          </a:xfrm>
          <a:prstGeom prst="roundRect">
            <a:avLst>
              <a:gd name="adj" fmla="val 7022"/>
            </a:avLst>
          </a:prstGeom>
          <a:solidFill>
            <a:srgbClr val="097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608C81-FC61-8EA9-7C34-13B29DD774AC}"/>
              </a:ext>
            </a:extLst>
          </p:cNvPr>
          <p:cNvSpPr txBox="1"/>
          <p:nvPr/>
        </p:nvSpPr>
        <p:spPr>
          <a:xfrm>
            <a:off x="5798798" y="753607"/>
            <a:ext cx="3943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카페24 고운밤" pitchFamily="2" charset="-127"/>
                <a:ea typeface="카페24 고운밤" pitchFamily="2" charset="-127"/>
              </a:rPr>
              <a:t>- </a:t>
            </a:r>
            <a:r>
              <a:rPr kumimoji="0" lang="ko-KR" altLang="en-US" sz="4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카페24 고운밤" pitchFamily="2" charset="-127"/>
                <a:ea typeface="카페24 고운밤" pitchFamily="2" charset="-127"/>
              </a:rPr>
              <a:t>목적 </a:t>
            </a:r>
            <a:r>
              <a:rPr kumimoji="0" lang="en-US" altLang="ko-KR" sz="4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카페24 고운밤" pitchFamily="2" charset="-127"/>
                <a:ea typeface="카페24 고운밤" pitchFamily="2" charset="-127"/>
              </a:rPr>
              <a:t>&amp; </a:t>
            </a:r>
            <a:r>
              <a:rPr kumimoji="0" lang="ko-KR" altLang="en-US" sz="4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카페24 고운밤" pitchFamily="2" charset="-127"/>
                <a:ea typeface="카페24 고운밤" pitchFamily="2" charset="-127"/>
              </a:rPr>
              <a:t>결론</a:t>
            </a:r>
            <a:endParaRPr kumimoji="0" lang="en-US" altLang="ko-KR" sz="44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카페24 고운밤" pitchFamily="2" charset="-127"/>
              <a:ea typeface="카페24 고운밤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4D39101-D18E-555A-4186-81C3891348D0}"/>
              </a:ext>
            </a:extLst>
          </p:cNvPr>
          <p:cNvCxnSpPr>
            <a:cxnSpLocks/>
          </p:cNvCxnSpPr>
          <p:nvPr/>
        </p:nvCxnSpPr>
        <p:spPr>
          <a:xfrm>
            <a:off x="5798798" y="1536523"/>
            <a:ext cx="5470093" cy="0"/>
          </a:xfrm>
          <a:prstGeom prst="line">
            <a:avLst/>
          </a:prstGeom>
          <a:ln w="25400" cap="rnd">
            <a:solidFill>
              <a:schemeClr val="bg1">
                <a:alpha val="7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80C276-9AFA-F4DA-3580-73B8E88F54FD}"/>
              </a:ext>
            </a:extLst>
          </p:cNvPr>
          <p:cNvSpPr txBox="1"/>
          <p:nvPr/>
        </p:nvSpPr>
        <p:spPr>
          <a:xfrm>
            <a:off x="5707357" y="1867665"/>
            <a:ext cx="664737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카페24 고운밤" pitchFamily="2" charset="-127"/>
                <a:ea typeface="카페24 고운밤" pitchFamily="2" charset="-127"/>
              </a:rPr>
              <a:t>목적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카페24 고운밤" pitchFamily="2" charset="-127"/>
                <a:ea typeface="카페24 고운밤" pitchFamily="2" charset="-127"/>
              </a:rPr>
              <a:t>_</a:t>
            </a:r>
            <a:r>
              <a:rPr lang="en-US" altLang="ko-KR" sz="20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OTT</a:t>
            </a:r>
            <a:r>
              <a:rPr lang="ko-KR" altLang="en-US" sz="20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 플랫폼 별 트렌드를 분석해 각 상황에  따라   </a:t>
            </a:r>
            <a:endParaRPr lang="en-US" altLang="ko-KR" sz="2000" b="1" dirty="0">
              <a:solidFill>
                <a:prstClr val="white">
                  <a:lumMod val="95000"/>
                </a:prstClr>
              </a:solidFill>
              <a:latin typeface="카페24 고운밤" pitchFamily="2" charset="-127"/>
              <a:ea typeface="카페24 고운밤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       </a:t>
            </a:r>
            <a:r>
              <a:rPr lang="ko-KR" altLang="en-US" sz="2000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 활용할 수 있는 전략을 도출해 앞으로의 마케팅 방향을 제시</a:t>
            </a:r>
            <a:endParaRPr lang="en-US" altLang="ko-KR" sz="2000" b="1" dirty="0">
              <a:solidFill>
                <a:prstClr val="white">
                  <a:lumMod val="95000"/>
                </a:prstClr>
              </a:solidFill>
              <a:latin typeface="카페24 고운밤" pitchFamily="2" charset="-127"/>
              <a:ea typeface="카페24 고운밤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카페24 고운밤" pitchFamily="2" charset="-127"/>
              <a:ea typeface="카페24 고운밤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>
                  <a:lumMod val="95000"/>
                </a:prstClr>
              </a:solidFill>
              <a:latin typeface="카페24 고운밤" pitchFamily="2" charset="-127"/>
              <a:ea typeface="카페24 고운밤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카페24 고운밤" pitchFamily="2" charset="-127"/>
              <a:ea typeface="카페24 고운밤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카페24 고운밤" pitchFamily="2" charset="-127"/>
              <a:ea typeface="카페24 고운밤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결론</a:t>
            </a:r>
            <a:r>
              <a:rPr lang="en-US" altLang="ko-KR" b="1" noProof="0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_1) </a:t>
            </a:r>
            <a:r>
              <a:rPr lang="ko-KR" altLang="en-US" b="1" noProof="0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휴가철</a:t>
            </a:r>
            <a:r>
              <a:rPr lang="en-US" altLang="ko-KR" b="1" noProof="0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b="1" noProof="0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방학 기간</a:t>
            </a:r>
            <a:r>
              <a:rPr lang="en-US" altLang="ko-KR" b="1" noProof="0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 공휴일 등 날짜의 영향을 많이 받음</a:t>
            </a:r>
            <a:endParaRPr lang="en-US" altLang="ko-KR" b="1" dirty="0">
              <a:solidFill>
                <a:prstClr val="white">
                  <a:lumMod val="95000"/>
                </a:prstClr>
              </a:solidFill>
              <a:latin typeface="카페24 고운밤" pitchFamily="2" charset="-127"/>
              <a:ea typeface="카페24 고운밤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            -&gt;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이 기간 외에 단기간 프로모션 진행을 통한 고객 유치</a:t>
            </a:r>
            <a:endParaRPr lang="en-US" altLang="ko-KR" b="1" dirty="0">
              <a:solidFill>
                <a:prstClr val="white">
                  <a:lumMod val="95000"/>
                </a:prstClr>
              </a:solidFill>
              <a:latin typeface="카페24 고운밤" pitchFamily="2" charset="-127"/>
              <a:ea typeface="카페24 고운밤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카페24 고운밤" pitchFamily="2" charset="-127"/>
                <a:ea typeface="카페24 고운밤" pitchFamily="2" charset="-127"/>
              </a:rPr>
              <a:t>       _2)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카페24 고운밤" pitchFamily="2" charset="-127"/>
                <a:ea typeface="카페24 고운밤" pitchFamily="2" charset="-127"/>
              </a:rPr>
              <a:t>구매력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카페24 고운밤" pitchFamily="2" charset="-127"/>
                <a:ea typeface="카페24 고운밤" pitchFamily="2" charset="-127"/>
              </a:rPr>
              <a:t>충성도가 높은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카페24 고운밤" pitchFamily="2" charset="-127"/>
                <a:ea typeface="카페24 고운밤" pitchFamily="2" charset="-127"/>
              </a:rPr>
              <a:t>A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카페24 고운밤" pitchFamily="2" charset="-127"/>
                <a:ea typeface="카페24 고운밤" pitchFamily="2" charset="-127"/>
              </a:rPr>
              <a:t>세대 확보를 위한 컨텐츠 정비가 필요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카페24 고운밤" pitchFamily="2" charset="-127"/>
              <a:ea typeface="카페24 고운밤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       _3)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여성보다 남성의 관심 저조</a:t>
            </a: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-&gt;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남성들의 관심분야 조사해 관련 컨텐츠  </a:t>
            </a:r>
            <a:endParaRPr lang="en-US" altLang="ko-KR" b="1" dirty="0">
              <a:solidFill>
                <a:prstClr val="white">
                  <a:lumMod val="95000"/>
                </a:prstClr>
              </a:solidFill>
              <a:latin typeface="카페24 고운밤" pitchFamily="2" charset="-127"/>
              <a:ea typeface="카페24 고운밤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            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  <a:latin typeface="카페24 고운밤" pitchFamily="2" charset="-127"/>
                <a:ea typeface="카페24 고운밤" pitchFamily="2" charset="-127"/>
              </a:rPr>
              <a:t>확보가 필요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카페24 고운밤" pitchFamily="2" charset="-127"/>
              <a:ea typeface="카페24 고운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29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넷플릭스 로고 아이콘 AI 다운로드">
            <a:extLst>
              <a:ext uri="{FF2B5EF4-FFF2-40B4-BE49-F238E27FC236}">
                <a16:creationId xmlns:a16="http://schemas.microsoft.com/office/drawing/2014/main" id="{F63B62C3-765D-4F2A-B436-FDB345709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0" t="26858" r="13734" b="31086"/>
          <a:stretch/>
        </p:blipFill>
        <p:spPr bwMode="auto">
          <a:xfrm>
            <a:off x="106680" y="76200"/>
            <a:ext cx="1224280" cy="40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51A5DF-79AA-45DD-9114-EF4328D78087}"/>
              </a:ext>
            </a:extLst>
          </p:cNvPr>
          <p:cNvSpPr txBox="1"/>
          <p:nvPr/>
        </p:nvSpPr>
        <p:spPr>
          <a:xfrm>
            <a:off x="1330960" y="847010"/>
            <a:ext cx="944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카페24 고운밤" pitchFamily="2" charset="-127"/>
                <a:ea typeface="카페24 고운밤" pitchFamily="2" charset="-127"/>
              </a:rPr>
              <a:t>분석할 </a:t>
            </a: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카페24 고운밤" pitchFamily="2" charset="-127"/>
                <a:ea typeface="카페24 고운밤" pitchFamily="2" charset="-127"/>
              </a:rPr>
              <a:t>OTT </a:t>
            </a:r>
            <a:r>
              <a: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카페24 고운밤" pitchFamily="2" charset="-127"/>
                <a:ea typeface="카페24 고운밤" pitchFamily="2" charset="-127"/>
              </a:rPr>
              <a:t>플랫폼 </a:t>
            </a:r>
            <a:endParaRPr kumimoji="0" lang="en-US" altLang="ko-K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9D4BC07-DEB5-47C1-B6DD-6E05F950A725}"/>
              </a:ext>
            </a:extLst>
          </p:cNvPr>
          <p:cNvSpPr/>
          <p:nvPr/>
        </p:nvSpPr>
        <p:spPr>
          <a:xfrm>
            <a:off x="106680" y="2324403"/>
            <a:ext cx="1857981" cy="1880343"/>
          </a:xfrm>
          <a:prstGeom prst="roundRect">
            <a:avLst>
              <a:gd name="adj" fmla="val 7022"/>
            </a:avLst>
          </a:prstGeom>
          <a:solidFill>
            <a:srgbClr val="097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4C47789-1ED4-4C9D-8FE2-3A61EC03624C}"/>
              </a:ext>
            </a:extLst>
          </p:cNvPr>
          <p:cNvSpPr/>
          <p:nvPr/>
        </p:nvSpPr>
        <p:spPr>
          <a:xfrm>
            <a:off x="2706440" y="2324403"/>
            <a:ext cx="1857981" cy="1880343"/>
          </a:xfrm>
          <a:prstGeom prst="roundRect">
            <a:avLst>
              <a:gd name="adj" fmla="val 7022"/>
            </a:avLst>
          </a:prstGeom>
          <a:solidFill>
            <a:srgbClr val="E50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E986AE8-BDA2-4CC4-9F01-3CC5E39D9B04}"/>
              </a:ext>
            </a:extLst>
          </p:cNvPr>
          <p:cNvSpPr/>
          <p:nvPr/>
        </p:nvSpPr>
        <p:spPr>
          <a:xfrm>
            <a:off x="5219630" y="2324403"/>
            <a:ext cx="1857981" cy="1880343"/>
          </a:xfrm>
          <a:prstGeom prst="roundRect">
            <a:avLst>
              <a:gd name="adj" fmla="val 7022"/>
            </a:avLst>
          </a:prstGeom>
          <a:solidFill>
            <a:srgbClr val="E6B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C393055-DF85-4414-BEAB-D5D58C26D800}"/>
              </a:ext>
            </a:extLst>
          </p:cNvPr>
          <p:cNvSpPr/>
          <p:nvPr/>
        </p:nvSpPr>
        <p:spPr>
          <a:xfrm>
            <a:off x="7709890" y="2324403"/>
            <a:ext cx="1857981" cy="1880343"/>
          </a:xfrm>
          <a:prstGeom prst="roundRect">
            <a:avLst>
              <a:gd name="adj" fmla="val 70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B202111-FF9A-7C8A-A5B1-47C66180B31E}"/>
              </a:ext>
            </a:extLst>
          </p:cNvPr>
          <p:cNvSpPr/>
          <p:nvPr/>
        </p:nvSpPr>
        <p:spPr>
          <a:xfrm>
            <a:off x="10113583" y="2324403"/>
            <a:ext cx="1857981" cy="1880343"/>
          </a:xfrm>
          <a:prstGeom prst="roundRect">
            <a:avLst>
              <a:gd name="adj" fmla="val 7022"/>
            </a:avLst>
          </a:prstGeom>
          <a:solidFill>
            <a:srgbClr val="0A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wavve">
            <a:extLst>
              <a:ext uri="{FF2B5EF4-FFF2-40B4-BE49-F238E27FC236}">
                <a16:creationId xmlns:a16="http://schemas.microsoft.com/office/drawing/2014/main" id="{82B1E142-2D53-3713-B349-1E6FEB3CE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220" y="3033388"/>
            <a:ext cx="1792702" cy="46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flix Review | PCMag">
            <a:extLst>
              <a:ext uri="{FF2B5EF4-FFF2-40B4-BE49-F238E27FC236}">
                <a16:creationId xmlns:a16="http://schemas.microsoft.com/office/drawing/2014/main" id="{BAF4F6EB-6357-A030-505B-79AB9A74B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8" y="2817712"/>
            <a:ext cx="1595923" cy="89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J ENM 〈티빙〉, 전면 확대 개편한다 | CJ그룹">
            <a:extLst>
              <a:ext uri="{FF2B5EF4-FFF2-40B4-BE49-F238E27FC236}">
                <a16:creationId xmlns:a16="http://schemas.microsoft.com/office/drawing/2014/main" id="{5CF3A24E-A82E-5C8D-0989-AFB55E8D9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29" y="2567682"/>
            <a:ext cx="1393779" cy="139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디즈니플러스, 한국 서비스 개시…＂넷플릭스보다 싸다＂">
            <a:extLst>
              <a:ext uri="{FF2B5EF4-FFF2-40B4-BE49-F238E27FC236}">
                <a16:creationId xmlns:a16="http://schemas.microsoft.com/office/drawing/2014/main" id="{1B85BE4F-3799-B2FA-A7F5-AED5661D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652" y="2530777"/>
            <a:ext cx="1412452" cy="148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TT 왓챠, 영화·드라마 넘어 웹툰·음악까지 서비스‥&quot;플랫폼 확장&quot; - CoAR(코아르)">
            <a:extLst>
              <a:ext uri="{FF2B5EF4-FFF2-40B4-BE49-F238E27FC236}">
                <a16:creationId xmlns:a16="http://schemas.microsoft.com/office/drawing/2014/main" id="{AC7BCF2F-2834-38A1-F0C7-CB685AF9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24" y="2928801"/>
            <a:ext cx="1666896" cy="78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275CA4-781A-51D7-A83C-F50D2C23058A}"/>
              </a:ext>
            </a:extLst>
          </p:cNvPr>
          <p:cNvSpPr txBox="1"/>
          <p:nvPr/>
        </p:nvSpPr>
        <p:spPr>
          <a:xfrm>
            <a:off x="348342" y="4435643"/>
            <a:ext cx="121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김수아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6C9CD3-5BFE-92A5-A5A5-55BDCFBA8E87}"/>
              </a:ext>
            </a:extLst>
          </p:cNvPr>
          <p:cNvSpPr txBox="1"/>
          <p:nvPr/>
        </p:nvSpPr>
        <p:spPr>
          <a:xfrm>
            <a:off x="3030184" y="4435642"/>
            <a:ext cx="121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손병립</a:t>
            </a:r>
            <a:endParaRPr lang="ko-KR" altLang="en-US" sz="2400" b="1" dirty="0">
              <a:solidFill>
                <a:schemeClr val="bg1"/>
              </a:solidFill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09B7BE-4FAF-DE9C-F071-8510C7E2EE72}"/>
              </a:ext>
            </a:extLst>
          </p:cNvPr>
          <p:cNvSpPr txBox="1"/>
          <p:nvPr/>
        </p:nvSpPr>
        <p:spPr>
          <a:xfrm>
            <a:off x="5543372" y="4435641"/>
            <a:ext cx="121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허채범</a:t>
            </a:r>
            <a:endParaRPr lang="ko-KR" altLang="en-US" sz="2400" b="1" dirty="0">
              <a:solidFill>
                <a:schemeClr val="bg1"/>
              </a:solidFill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98914B-F86F-21D7-E1BE-2AA00CF105BB}"/>
              </a:ext>
            </a:extLst>
          </p:cNvPr>
          <p:cNvSpPr txBox="1"/>
          <p:nvPr/>
        </p:nvSpPr>
        <p:spPr>
          <a:xfrm>
            <a:off x="8032993" y="4435641"/>
            <a:ext cx="121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신상언</a:t>
            </a:r>
            <a:endParaRPr lang="ko-KR" altLang="en-US" sz="2400" b="1" dirty="0">
              <a:solidFill>
                <a:schemeClr val="bg1"/>
              </a:solidFill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EE490D-8DF4-1938-D6F8-7EA097453ED5}"/>
              </a:ext>
            </a:extLst>
          </p:cNvPr>
          <p:cNvSpPr txBox="1"/>
          <p:nvPr/>
        </p:nvSpPr>
        <p:spPr>
          <a:xfrm>
            <a:off x="10437325" y="4435640"/>
            <a:ext cx="121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카페24 고운밤" pitchFamily="2" charset="-127"/>
                <a:ea typeface="카페24 고운밤" pitchFamily="2" charset="-127"/>
              </a:rPr>
              <a:t>김지윤</a:t>
            </a:r>
          </a:p>
        </p:txBody>
      </p:sp>
    </p:spTree>
    <p:extLst>
      <p:ext uri="{BB962C8B-B14F-4D97-AF65-F5344CB8AC3E}">
        <p14:creationId xmlns:p14="http://schemas.microsoft.com/office/powerpoint/2010/main" val="60171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169</Words>
  <Application>Microsoft Office PowerPoint</Application>
  <PresentationFormat>와이드스크린</PresentationFormat>
  <Paragraphs>40</Paragraphs>
  <Slides>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에스코어 드림 7 ExtraBold</vt:lpstr>
      <vt:lpstr>카페24 고운밤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minji</dc:creator>
  <cp:lastModifiedBy>kim jiyun</cp:lastModifiedBy>
  <cp:revision>9</cp:revision>
  <dcterms:created xsi:type="dcterms:W3CDTF">2021-10-13T15:01:55Z</dcterms:created>
  <dcterms:modified xsi:type="dcterms:W3CDTF">2022-07-12T04:13:30Z</dcterms:modified>
</cp:coreProperties>
</file>