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2" r:id="rId6"/>
    <p:sldId id="261" r:id="rId7"/>
    <p:sldId id="263" r:id="rId8"/>
    <p:sldId id="268" r:id="rId9"/>
    <p:sldId id="269" r:id="rId10"/>
    <p:sldId id="266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이사만루체 Light" panose="00000300000000000000" pitchFamily="2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4EE4-9212-4382-3096-1ECCF9C37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9F40D-CBE1-CC47-5409-B1CBD78DC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AD00E-3CAA-D416-A963-C2416540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2D3AD-A21C-9C2D-49CD-974C0156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41C7B-7277-5B1E-9609-CDD00CDF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84171-E499-8FB7-4569-766D6B13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79EC3A-970D-82DA-B355-A25F4F56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5F7A4-02AD-00A3-B33A-07AD1198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1EABE-CFA3-5381-7F24-06B82BD0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D85E0-CFE2-3E97-1545-2AF54980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DB4734-CEB7-269B-8553-22B2FDB8A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2E2BE-9DD7-F6A6-E1F3-962358B4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6CB53-B6D9-FDC5-F3F1-13099EC2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9DABF-DBF1-C8D7-7281-A1C8C904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88306-CB81-5962-A7A5-53BA2EEA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0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65FDF-171F-5125-83DE-0D8528C1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0A85B-4B6D-5614-C395-D9C2356F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79BC4-F598-F090-8E5E-B0974EB2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5345B-0F7F-9186-B29B-65BC82AE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538AE-AA14-9EE9-433B-E08298CB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72265-2FCB-FF78-9056-4D08E2C7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617A6-CA8F-2306-B24C-5C7DABED5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AD9E5-49C5-FB3D-DA85-9F6E94E3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7BC32-C267-17CA-702D-A43F2F82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F280C-7928-F6DA-F8CA-B7BD6A44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9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A62A-A536-EAE1-6DCE-33EA8E53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26FA7-CF99-3E6D-FCCD-E46949B64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B5C92-AFAD-1D98-646E-C8E7D250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FBE09-1B6E-5260-D45B-AE73F035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68D5F-7877-F425-6C18-4B692C2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816C2-C0C4-6293-FB89-2A72D5B0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38DF8-26B6-9CDB-D59A-1BF829D6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46C26-22FF-F1B5-B12B-3B81FA07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C5158-ECB6-FE2E-F54B-11CE444D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0970DC-594C-107F-E3DB-D59EA3ACA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A69EEC-C851-B5D6-B5F5-F8567BFC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5C3B7-9E05-7560-8B6D-8CD43BE4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F1DD3-B6F4-0870-B271-E49AD3C7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CDAEE1-528F-D727-1310-67C9A8D3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9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4B3CE-8995-660A-56B1-864BB2C4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7A062-54ED-4AED-33FD-51934A75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5FEC5E-E7B8-0A7E-DCFE-C323B7F1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FA4E9E-CAF4-8291-DAB8-9BBDD92B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833F3D-088E-F704-1767-383F8FE3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B03090-7226-C628-59C1-C354548B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19E02-7AB9-F302-D483-51A70B4D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86221-7D78-53CD-2C23-92C35FC6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C0CC-230E-3665-0B71-A5910C17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99302-651B-A4DB-BB49-25D291DC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CB265-F1D9-201A-2DFF-A993CDA3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71442-3A02-5057-837E-0DB36C3D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C9835-2937-A045-6D32-A848AF5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1A8E9-D215-7C82-02CB-CE25263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989C7-DA0E-B68C-BFAD-A13830283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4E964-1AA3-F33F-87BF-4D87C80D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1FE3A-3754-A019-1EC3-3A35F839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7F5DC-14D9-4F89-6A0E-7D3625FF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3288D-52F6-9C9E-C05D-BAD8A5C4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59557E-8485-1759-66A8-19CBA6CC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0C71-6FCF-9B37-D494-230CCEE9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D2B8-A904-5A17-D9CA-516F884E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D7D73-B931-484A-A8A2-8ACAB60E08A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868F2-3F0B-D861-AA54-6FC3CD9DC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D81D-72B2-669B-A9F0-57159EEF4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9650-4B4A-44E6-82C8-F494498F2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7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568415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A64096-21E9-B13F-6DC6-45EC202DD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" b="219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007EA-BC99-B775-327E-D21EC1F1CA02}"/>
              </a:ext>
            </a:extLst>
          </p:cNvPr>
          <p:cNvSpPr/>
          <p:nvPr/>
        </p:nvSpPr>
        <p:spPr>
          <a:xfrm>
            <a:off x="0" y="1628191"/>
            <a:ext cx="12192000" cy="360161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21A5C-FA9C-D357-C8F5-DF581C2AA3D5}"/>
              </a:ext>
            </a:extLst>
          </p:cNvPr>
          <p:cNvSpPr txBox="1"/>
          <p:nvPr/>
        </p:nvSpPr>
        <p:spPr>
          <a:xfrm>
            <a:off x="3490912" y="1875043"/>
            <a:ext cx="52101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고마 써 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en-US" altLang="ko-K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PAY)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</a:t>
            </a:r>
            <a:r>
              <a:rPr lang="ko-KR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나만의 가계부</a:t>
            </a: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74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" b="219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62F4DC3-7645-7A87-8E4D-2475359B449D}"/>
              </a:ext>
            </a:extLst>
          </p:cNvPr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B067E19-5F03-C9B3-BC13-8E406D4D4A70}"/>
              </a:ext>
            </a:extLst>
          </p:cNvPr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name="adj" fmla="val 12262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9518F-1109-134E-23A8-BE66D21CCD16}"/>
              </a:ext>
            </a:extLst>
          </p:cNvPr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 PAY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9F23A-A181-D37D-D1A2-D546155DE94E}"/>
              </a:ext>
            </a:extLst>
          </p:cNvPr>
          <p:cNvSpPr txBox="1"/>
          <p:nvPr/>
        </p:nvSpPr>
        <p:spPr>
          <a:xfrm>
            <a:off x="359972" y="341311"/>
            <a:ext cx="2967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4000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Q &amp; 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2">
            <a:extLst>
              <a:ext uri="{FF2B5EF4-FFF2-40B4-BE49-F238E27FC236}">
                <a16:creationId xmlns:a16="http://schemas.microsoft.com/office/drawing/2014/main" id="{40E7AD67-6ADB-B199-CC0F-CABD6F1F6DA2}"/>
              </a:ext>
            </a:extLst>
          </p:cNvPr>
          <p:cNvSpPr/>
          <p:nvPr/>
        </p:nvSpPr>
        <p:spPr>
          <a:xfrm>
            <a:off x="964504" y="1583650"/>
            <a:ext cx="10872277" cy="477987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EA4FD-7895-5903-18AC-290431DE1C70}"/>
              </a:ext>
            </a:extLst>
          </p:cNvPr>
          <p:cNvSpPr txBox="1"/>
          <p:nvPr/>
        </p:nvSpPr>
        <p:spPr>
          <a:xfrm>
            <a:off x="1600201" y="3004914"/>
            <a:ext cx="9858374" cy="194095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들어주셔서 감사합니다</a:t>
            </a:r>
            <a:r>
              <a:rPr lang="en-US" altLang="ko-KR" sz="7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!</a:t>
            </a:r>
            <a:r>
              <a:rPr lang="ko-KR" altLang="en-US" sz="7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8958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A3DDB5-A56B-E1E2-5D32-5F8D4833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" b="219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631BB8-5112-01E6-4AFA-93C14EDEB50E}"/>
              </a:ext>
            </a:extLst>
          </p:cNvPr>
          <p:cNvSpPr/>
          <p:nvPr/>
        </p:nvSpPr>
        <p:spPr>
          <a:xfrm>
            <a:off x="4043362" y="-642938"/>
            <a:ext cx="4105275" cy="8143875"/>
          </a:xfrm>
          <a:prstGeom prst="roundRect">
            <a:avLst>
              <a:gd name="adj" fmla="val 0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5BD09-FF73-5112-2E5E-921B23A4C180}"/>
              </a:ext>
            </a:extLst>
          </p:cNvPr>
          <p:cNvSpPr txBox="1"/>
          <p:nvPr/>
        </p:nvSpPr>
        <p:spPr>
          <a:xfrm>
            <a:off x="5307804" y="375673"/>
            <a:ext cx="157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목  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7AD66-0CBC-76DF-F9B2-BAA231D38BA4}"/>
              </a:ext>
            </a:extLst>
          </p:cNvPr>
          <p:cNvSpPr txBox="1"/>
          <p:nvPr/>
        </p:nvSpPr>
        <p:spPr>
          <a:xfrm>
            <a:off x="4276723" y="1183176"/>
            <a:ext cx="38719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팀 소개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프로젝트 개요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프로그램 소개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무분장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QnA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00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" b="219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62F4DC3-7645-7A87-8E4D-2475359B449D}"/>
              </a:ext>
            </a:extLst>
          </p:cNvPr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B067E19-5F03-C9B3-BC13-8E406D4D4A70}"/>
              </a:ext>
            </a:extLst>
          </p:cNvPr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name="adj" fmla="val 12262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9518F-1109-134E-23A8-BE66D21CCD16}"/>
              </a:ext>
            </a:extLst>
          </p:cNvPr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 PAY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9F23A-A181-D37D-D1A2-D546155DE94E}"/>
              </a:ext>
            </a:extLst>
          </p:cNvPr>
          <p:cNvSpPr txBox="1"/>
          <p:nvPr/>
        </p:nvSpPr>
        <p:spPr>
          <a:xfrm>
            <a:off x="359972" y="341311"/>
            <a:ext cx="2967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4000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팀 소개</a:t>
            </a:r>
          </a:p>
        </p:txBody>
      </p:sp>
      <p:sp>
        <p:nvSpPr>
          <p:cNvPr id="12" name="사각형: 둥근 모서리 12">
            <a:extLst>
              <a:ext uri="{FF2B5EF4-FFF2-40B4-BE49-F238E27FC236}">
                <a16:creationId xmlns:a16="http://schemas.microsoft.com/office/drawing/2014/main" id="{40E7AD67-6ADB-B199-CC0F-CABD6F1F6DA2}"/>
              </a:ext>
            </a:extLst>
          </p:cNvPr>
          <p:cNvSpPr/>
          <p:nvPr/>
        </p:nvSpPr>
        <p:spPr>
          <a:xfrm>
            <a:off x="964504" y="1583650"/>
            <a:ext cx="10872277" cy="477987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EA4FD-7895-5903-18AC-290431DE1C70}"/>
              </a:ext>
            </a:extLst>
          </p:cNvPr>
          <p:cNvSpPr txBox="1"/>
          <p:nvPr/>
        </p:nvSpPr>
        <p:spPr>
          <a:xfrm>
            <a:off x="2667000" y="2553978"/>
            <a:ext cx="7162800" cy="194095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상  부  삼</a:t>
            </a:r>
            <a:r>
              <a:rPr lang="en-US" altLang="ko-KR" sz="7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(3)  </a:t>
            </a:r>
            <a:r>
              <a:rPr lang="ko-KR" altLang="en-US" sz="7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조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EA4FD-7895-5903-18AC-290431DE1C70}"/>
              </a:ext>
            </a:extLst>
          </p:cNvPr>
          <p:cNvSpPr txBox="1"/>
          <p:nvPr/>
        </p:nvSpPr>
        <p:spPr>
          <a:xfrm>
            <a:off x="1336994" y="5003579"/>
            <a:ext cx="10127295" cy="85129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7200" b="1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sz="3200" dirty="0" err="1"/>
              <a:t>허채범</a:t>
            </a:r>
            <a:r>
              <a:rPr lang="en-US" altLang="ko-KR" sz="3200" dirty="0"/>
              <a:t>  </a:t>
            </a:r>
            <a:r>
              <a:rPr lang="ko-KR" altLang="en-US" sz="3200" dirty="0" err="1"/>
              <a:t>신상언</a:t>
            </a:r>
            <a:r>
              <a:rPr lang="en-US" altLang="ko-KR" sz="3200" dirty="0"/>
              <a:t>  </a:t>
            </a:r>
            <a:r>
              <a:rPr lang="ko-KR" altLang="en-US" sz="3200" dirty="0"/>
              <a:t>신민수</a:t>
            </a:r>
            <a:r>
              <a:rPr lang="en-US" altLang="ko-KR" sz="3200" dirty="0"/>
              <a:t>  </a:t>
            </a:r>
            <a:r>
              <a:rPr lang="ko-KR" altLang="en-US" sz="3200" dirty="0"/>
              <a:t>이재상</a:t>
            </a:r>
            <a:r>
              <a:rPr lang="en-US" altLang="ko-KR" sz="3200" dirty="0"/>
              <a:t>  </a:t>
            </a:r>
            <a:r>
              <a:rPr lang="ko-KR" altLang="en-US" sz="3200" dirty="0" err="1"/>
              <a:t>곽성화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84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2194"/>
          <a:stretch/>
        </p:blipFill>
        <p:spPr bwMode="auto">
          <a:xfrm>
            <a:off x="0" y="-25391"/>
            <a:ext cx="12192000" cy="68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37D558-F559-F699-492A-A42E6C587135}"/>
              </a:ext>
            </a:extLst>
          </p:cNvPr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F1CDD86-A2FC-64AC-7B5C-22E81138A4D3}"/>
              </a:ext>
            </a:extLst>
          </p:cNvPr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name="adj" fmla="val 12262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940D1-B212-47AA-F854-376DB7B46BBD}"/>
              </a:ext>
            </a:extLst>
          </p:cNvPr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 PAY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032BB-FCAF-D74B-2D6C-A8BE18E492DC}"/>
              </a:ext>
            </a:extLst>
          </p:cNvPr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4000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업무 분장 </a:t>
            </a:r>
            <a:r>
              <a:rPr lang="ko-KR" altLang="en-US" b="1">
                <a:solidFill>
                  <a:schemeClr val="bg1"/>
                </a:solidFill>
              </a:rPr>
              <a:t>및 기능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5B0D67-4D4F-F1A0-3D9B-CE33AC5467F4}"/>
              </a:ext>
            </a:extLst>
          </p:cNvPr>
          <p:cNvSpPr/>
          <p:nvPr/>
        </p:nvSpPr>
        <p:spPr>
          <a:xfrm>
            <a:off x="454040" y="1536325"/>
            <a:ext cx="11271220" cy="904541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88220-E227-8AB5-8121-BA30C4FD22E8}"/>
              </a:ext>
            </a:extLst>
          </p:cNvPr>
          <p:cNvSpPr txBox="1"/>
          <p:nvPr/>
        </p:nvSpPr>
        <p:spPr>
          <a:xfrm>
            <a:off x="454040" y="1599985"/>
            <a:ext cx="11461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en-US" altLang="ko-KR" sz="32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GUI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활용한 재정 상태 및 목표달성 시각화 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3200" b="1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허채범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사각형: 둥근 모서리 10">
            <a:extLst>
              <a:ext uri="{FF2B5EF4-FFF2-40B4-BE49-F238E27FC236}">
                <a16:creationId xmlns:a16="http://schemas.microsoft.com/office/drawing/2014/main" id="{DA5B0D67-4D4F-F1A0-3D9B-CE33AC5467F4}"/>
              </a:ext>
            </a:extLst>
          </p:cNvPr>
          <p:cNvSpPr/>
          <p:nvPr/>
        </p:nvSpPr>
        <p:spPr>
          <a:xfrm>
            <a:off x="463560" y="2603127"/>
            <a:ext cx="11271220" cy="904541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8220-E227-8AB5-8121-BA30C4FD22E8}"/>
              </a:ext>
            </a:extLst>
          </p:cNvPr>
          <p:cNvSpPr txBox="1"/>
          <p:nvPr/>
        </p:nvSpPr>
        <p:spPr>
          <a:xfrm>
            <a:off x="463560" y="2666787"/>
            <a:ext cx="11461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Function </a:t>
            </a:r>
            <a:r>
              <a:rPr lang="ko-KR" altLang="en-US" sz="32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정의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통한 기간별 조회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재정 상태 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3200" b="1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신상언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5" name="사각형: 둥근 모서리 10">
            <a:extLst>
              <a:ext uri="{FF2B5EF4-FFF2-40B4-BE49-F238E27FC236}">
                <a16:creationId xmlns:a16="http://schemas.microsoft.com/office/drawing/2014/main" id="{DA5B0D67-4D4F-F1A0-3D9B-CE33AC5467F4}"/>
              </a:ext>
            </a:extLst>
          </p:cNvPr>
          <p:cNvSpPr/>
          <p:nvPr/>
        </p:nvSpPr>
        <p:spPr>
          <a:xfrm>
            <a:off x="463563" y="3688980"/>
            <a:ext cx="11271220" cy="904541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88220-E227-8AB5-8121-BA30C4FD22E8}"/>
              </a:ext>
            </a:extLst>
          </p:cNvPr>
          <p:cNvSpPr txBox="1"/>
          <p:nvPr/>
        </p:nvSpPr>
        <p:spPr>
          <a:xfrm>
            <a:off x="463563" y="3752640"/>
            <a:ext cx="11461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en-US" altLang="ko-KR" sz="3200" b="1" i="0" dirty="0">
                <a:solidFill>
                  <a:srgbClr val="FF0000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C</a:t>
            </a:r>
            <a:r>
              <a:rPr lang="en-US" altLang="ko-KR" sz="32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lass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로 설정하여 월별 및 </a:t>
            </a:r>
            <a:r>
              <a:rPr lang="ko-KR" altLang="en-US" sz="32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일자별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조회 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3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신민수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7" name="사각형: 둥근 모서리 10">
            <a:extLst>
              <a:ext uri="{FF2B5EF4-FFF2-40B4-BE49-F238E27FC236}">
                <a16:creationId xmlns:a16="http://schemas.microsoft.com/office/drawing/2014/main" id="{DA5B0D67-4D4F-F1A0-3D9B-CE33AC5467F4}"/>
              </a:ext>
            </a:extLst>
          </p:cNvPr>
          <p:cNvSpPr/>
          <p:nvPr/>
        </p:nvSpPr>
        <p:spPr>
          <a:xfrm>
            <a:off x="463562" y="4774837"/>
            <a:ext cx="11271220" cy="904541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488220-E227-8AB5-8121-BA30C4FD22E8}"/>
              </a:ext>
            </a:extLst>
          </p:cNvPr>
          <p:cNvSpPr txBox="1"/>
          <p:nvPr/>
        </p:nvSpPr>
        <p:spPr>
          <a:xfrm>
            <a:off x="463562" y="4838497"/>
            <a:ext cx="11461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Matplotlib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활용한 결과 시각화 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3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이재상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1" name="사각형: 둥근 모서리 10">
            <a:extLst>
              <a:ext uri="{FF2B5EF4-FFF2-40B4-BE49-F238E27FC236}">
                <a16:creationId xmlns:a16="http://schemas.microsoft.com/office/drawing/2014/main" id="{DA5B0D67-4D4F-F1A0-3D9B-CE33AC5467F4}"/>
              </a:ext>
            </a:extLst>
          </p:cNvPr>
          <p:cNvSpPr/>
          <p:nvPr/>
        </p:nvSpPr>
        <p:spPr>
          <a:xfrm>
            <a:off x="463562" y="5846393"/>
            <a:ext cx="11271220" cy="904541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88220-E227-8AB5-8121-BA30C4FD22E8}"/>
              </a:ext>
            </a:extLst>
          </p:cNvPr>
          <p:cNvSpPr txBox="1"/>
          <p:nvPr/>
        </p:nvSpPr>
        <p:spPr>
          <a:xfrm>
            <a:off x="463562" y="5910053"/>
            <a:ext cx="11461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en-US" altLang="ko-KR" sz="32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GUI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활용한 자료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수입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저축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altLang="en-US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입력 </a:t>
            </a:r>
            <a:r>
              <a:rPr lang="en-US" altLang="ko-KR" sz="3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- </a:t>
            </a:r>
            <a:r>
              <a:rPr lang="ko-KR" altLang="en-US" sz="3200" b="1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곽성화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5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" b="219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27F429-4CD6-992B-BCEA-1B614191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0" y="1350869"/>
            <a:ext cx="7200000" cy="1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944ED2-A51B-3D4F-8641-46855248E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4" y="3927235"/>
            <a:ext cx="7200000" cy="1588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3399B-40B8-6EBD-16AC-928F2632E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364" y="2724797"/>
            <a:ext cx="7200000" cy="1671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42EB47-5B66-8AFC-0830-3802D6B64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200" y="5215515"/>
            <a:ext cx="7200000" cy="16101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29CFFA-3554-BB3A-C08F-D83076EC79C9}"/>
              </a:ext>
            </a:extLst>
          </p:cNvPr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E6195B-AA6D-BE9B-41EE-DA1E1D0E546A}"/>
              </a:ext>
            </a:extLst>
          </p:cNvPr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name="adj" fmla="val 12262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AEAF2-8A77-8B65-B571-DD11C002D831}"/>
              </a:ext>
            </a:extLst>
          </p:cNvPr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 PAY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8DFC1-5078-ABAB-64E1-A0B554667541}"/>
              </a:ext>
            </a:extLst>
          </p:cNvPr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4000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프로젝트 추진 배경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914089-9077-AF0E-D127-D527F8854E1C}"/>
              </a:ext>
            </a:extLst>
          </p:cNvPr>
          <p:cNvSpPr/>
          <p:nvPr/>
        </p:nvSpPr>
        <p:spPr>
          <a:xfrm>
            <a:off x="901700" y="1739900"/>
            <a:ext cx="1092200" cy="413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A71C7F-BC9B-8CFB-D9BE-9EEFD239211A}"/>
              </a:ext>
            </a:extLst>
          </p:cNvPr>
          <p:cNvSpPr/>
          <p:nvPr/>
        </p:nvSpPr>
        <p:spPr>
          <a:xfrm>
            <a:off x="3492500" y="4321105"/>
            <a:ext cx="1092200" cy="413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8F4350-DB68-156C-8F38-C8AB0F5D88B0}"/>
              </a:ext>
            </a:extLst>
          </p:cNvPr>
          <p:cNvSpPr/>
          <p:nvPr/>
        </p:nvSpPr>
        <p:spPr>
          <a:xfrm>
            <a:off x="5558151" y="3560780"/>
            <a:ext cx="855349" cy="366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C9022A-8766-9666-432F-35A2228FBE07}"/>
              </a:ext>
            </a:extLst>
          </p:cNvPr>
          <p:cNvSpPr/>
          <p:nvPr/>
        </p:nvSpPr>
        <p:spPr>
          <a:xfrm>
            <a:off x="8936351" y="6045978"/>
            <a:ext cx="855349" cy="366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1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" b="219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E7AD67-6ADB-B199-CC0F-CABD6F1F6DA2}"/>
              </a:ext>
            </a:extLst>
          </p:cNvPr>
          <p:cNvSpPr/>
          <p:nvPr/>
        </p:nvSpPr>
        <p:spPr>
          <a:xfrm>
            <a:off x="6104251" y="1583650"/>
            <a:ext cx="5732530" cy="477987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8F836-BA0C-CECA-500D-EC9839811D3E}"/>
              </a:ext>
            </a:extLst>
          </p:cNvPr>
          <p:cNvSpPr txBox="1"/>
          <p:nvPr/>
        </p:nvSpPr>
        <p:spPr>
          <a:xfrm>
            <a:off x="6224727" y="1747975"/>
            <a:ext cx="5612054" cy="445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30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 후반</a:t>
            </a: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40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 초반까지 조기 은퇴하겠다는 목표로</a:t>
            </a: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회사 생활하는 </a:t>
            </a: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20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대부터 </a:t>
            </a:r>
            <a:r>
              <a:rPr lang="ko-KR" altLang="en-US" sz="2200" b="1" i="0" dirty="0">
                <a:solidFill>
                  <a:srgbClr val="FF0000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소비를 극단적으로 줄이며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은퇴 자금을 마련하는 이들을 가리킴</a:t>
            </a:r>
            <a:endParaRPr lang="en-US" altLang="ko-KR" sz="2200" i="0" dirty="0"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2008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년 금융위기 이후 미국의 젊은 고학력</a:t>
            </a: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고소득 계층을 중심으로 ‘</a:t>
            </a:r>
            <a:r>
              <a:rPr lang="ko-KR" altLang="en-US" sz="2200" b="1" i="0" dirty="0">
                <a:solidFill>
                  <a:srgbClr val="FF0000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조기 </a:t>
            </a:r>
            <a:r>
              <a:rPr lang="ko-KR" altLang="en-US" sz="2200" b="1" i="0" dirty="0" err="1">
                <a:solidFill>
                  <a:srgbClr val="FF0000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퇴사</a:t>
            </a:r>
            <a:r>
              <a:rPr lang="ko-KR" altLang="en-US" sz="2200" i="0" dirty="0" err="1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’를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목표로 수입의 </a:t>
            </a: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70〜80%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넘는 액수를 </a:t>
            </a:r>
            <a:r>
              <a:rPr lang="ko-KR" altLang="en-US" sz="2200" b="1" i="0" dirty="0">
                <a:solidFill>
                  <a:srgbClr val="FF0000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저축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하는 등 극단적 </a:t>
            </a:r>
            <a:r>
              <a:rPr lang="ko-KR" altLang="en-US" sz="2200" b="1" i="0" dirty="0">
                <a:solidFill>
                  <a:srgbClr val="FF0000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절약</a:t>
            </a:r>
            <a:r>
              <a:rPr lang="ko-KR" altLang="en-US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실천한다</a:t>
            </a:r>
            <a:r>
              <a:rPr lang="en-US" altLang="ko-KR" sz="2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출처 </a:t>
            </a:r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en-US" altLang="ko-KR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[</a:t>
            </a:r>
            <a:r>
              <a:rPr lang="ko-KR" altLang="en-US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네이버 지식백과</a:t>
            </a:r>
            <a:r>
              <a:rPr lang="en-US" altLang="ko-KR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]</a:t>
            </a:r>
            <a:r>
              <a:rPr lang="ko-KR" altLang="en-US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 </a:t>
            </a:r>
            <a:r>
              <a:rPr lang="ko-KR" altLang="en-US" sz="1400" i="0" u="none" strike="noStrike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파이어족</a:t>
            </a:r>
            <a:r>
              <a:rPr lang="ko-KR" altLang="en-US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 </a:t>
            </a:r>
            <a:r>
              <a:rPr lang="en-US" altLang="ko-KR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시사상식사전</a:t>
            </a:r>
            <a:r>
              <a:rPr lang="en-US" altLang="ko-KR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en-US" altLang="ko-KR" sz="1400" i="0" dirty="0" err="1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pmg</a:t>
            </a:r>
            <a:r>
              <a:rPr lang="en-US" altLang="ko-KR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지식엔진연구소</a:t>
            </a:r>
            <a:r>
              <a:rPr lang="en-US" altLang="ko-KR" sz="14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FA6846-F33B-FD9D-11E6-7E54A85F55AC}"/>
              </a:ext>
            </a:extLst>
          </p:cNvPr>
          <p:cNvSpPr/>
          <p:nvPr/>
        </p:nvSpPr>
        <p:spPr>
          <a:xfrm>
            <a:off x="185861" y="1583650"/>
            <a:ext cx="5732530" cy="477987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EA4FD-7895-5903-18AC-290431DE1C70}"/>
              </a:ext>
            </a:extLst>
          </p:cNvPr>
          <p:cNvSpPr txBox="1"/>
          <p:nvPr/>
        </p:nvSpPr>
        <p:spPr>
          <a:xfrm>
            <a:off x="185861" y="1103391"/>
            <a:ext cx="6541242" cy="550363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F</a:t>
            </a:r>
            <a:r>
              <a:rPr lang="en-US" altLang="ko-KR" sz="5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5400" b="1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inancial</a:t>
            </a:r>
            <a:endParaRPr lang="en-US" altLang="ko-KR" sz="5400" b="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I</a:t>
            </a:r>
            <a:r>
              <a:rPr lang="en-US" altLang="ko-KR" sz="5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 </a:t>
            </a:r>
            <a:r>
              <a:rPr lang="en-US" altLang="ko-KR" sz="5400" b="1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ndependence</a:t>
            </a:r>
            <a:endParaRPr lang="en-US" altLang="ko-KR" sz="5400" b="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R</a:t>
            </a:r>
            <a:r>
              <a:rPr lang="en-US" altLang="ko-KR" sz="5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5400" b="1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etire</a:t>
            </a:r>
            <a:endParaRPr lang="en-US" altLang="ko-KR" sz="5400" b="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E</a:t>
            </a:r>
            <a:r>
              <a:rPr lang="en-US" altLang="ko-KR" sz="5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5400" b="1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arly</a:t>
            </a:r>
            <a:endParaRPr lang="ko-KR" altLang="en-US" sz="5400" b="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FFDE92-71EC-ECD7-8136-9283A40EFB1C}"/>
              </a:ext>
            </a:extLst>
          </p:cNvPr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4C09F7-8A5D-9819-6866-2553B4CA3F84}"/>
              </a:ext>
            </a:extLst>
          </p:cNvPr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name="adj" fmla="val 12262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A09E0-FF4B-20BD-5BC1-2B2F75315AA2}"/>
              </a:ext>
            </a:extLst>
          </p:cNvPr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 PAY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39B09-ABFD-3111-7BD9-468AF1860588}"/>
              </a:ext>
            </a:extLst>
          </p:cNvPr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4000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프로젝트 추진 배경</a:t>
            </a:r>
          </a:p>
        </p:txBody>
      </p:sp>
    </p:spTree>
    <p:extLst>
      <p:ext uri="{BB962C8B-B14F-4D97-AF65-F5344CB8AC3E}">
        <p14:creationId xmlns:p14="http://schemas.microsoft.com/office/powerpoint/2010/main" val="335297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2194"/>
          <a:stretch/>
        </p:blipFill>
        <p:spPr bwMode="auto">
          <a:xfrm>
            <a:off x="0" y="-25391"/>
            <a:ext cx="12192000" cy="68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37D558-F559-F699-492A-A42E6C587135}"/>
              </a:ext>
            </a:extLst>
          </p:cNvPr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F1CDD86-A2FC-64AC-7B5C-22E81138A4D3}"/>
              </a:ext>
            </a:extLst>
          </p:cNvPr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name="adj" fmla="val 12262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940D1-B212-47AA-F854-376DB7B46BBD}"/>
              </a:ext>
            </a:extLst>
          </p:cNvPr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 PAY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032BB-FCAF-D74B-2D6C-A8BE18E492DC}"/>
              </a:ext>
            </a:extLst>
          </p:cNvPr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4000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프로젝트 목적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5B0D67-4D4F-F1A0-3D9B-CE33AC5467F4}"/>
              </a:ext>
            </a:extLst>
          </p:cNvPr>
          <p:cNvSpPr/>
          <p:nvPr/>
        </p:nvSpPr>
        <p:spPr>
          <a:xfrm>
            <a:off x="454040" y="1422035"/>
            <a:ext cx="11271220" cy="114124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88220-E227-8AB5-8121-BA30C4FD22E8}"/>
              </a:ext>
            </a:extLst>
          </p:cNvPr>
          <p:cNvSpPr txBox="1"/>
          <p:nvPr/>
        </p:nvSpPr>
        <p:spPr>
          <a:xfrm>
            <a:off x="454040" y="1526357"/>
            <a:ext cx="114617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0" dirty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가계부 작성을 통해 </a:t>
            </a:r>
            <a:r>
              <a:rPr lang="ko-KR" altLang="en-US" sz="32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개인의 </a:t>
            </a:r>
            <a:r>
              <a:rPr lang="ko-KR" altLang="en-US" sz="3200" b="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재정 흐름</a:t>
            </a:r>
            <a:r>
              <a:rPr lang="ko-KR" altLang="ko-KR" sz="32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</a:t>
            </a:r>
            <a:r>
              <a:rPr lang="en-US" altLang="ko-KR" sz="32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32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파악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830CD52-EEF3-16B3-EC5A-9F4C892D53FF}"/>
              </a:ext>
            </a:extLst>
          </p:cNvPr>
          <p:cNvSpPr/>
          <p:nvPr/>
        </p:nvSpPr>
        <p:spPr>
          <a:xfrm>
            <a:off x="454040" y="2755071"/>
            <a:ext cx="11271220" cy="114124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2BC7D-74DC-6AA8-B276-D0918E783BCE}"/>
              </a:ext>
            </a:extLst>
          </p:cNvPr>
          <p:cNvSpPr txBox="1"/>
          <p:nvPr/>
        </p:nvSpPr>
        <p:spPr>
          <a:xfrm>
            <a:off x="477848" y="2912754"/>
            <a:ext cx="1124741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 i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en-US" altLang="ko-KR" dirty="0"/>
              <a:t>· </a:t>
            </a:r>
            <a:r>
              <a:rPr lang="ko-KR" altLang="ko-KR" dirty="0"/>
              <a:t>지출 항목별 </a:t>
            </a:r>
            <a:r>
              <a:rPr lang="ko-KR" altLang="ko-KR" b="1" dirty="0">
                <a:solidFill>
                  <a:srgbClr val="FF0000"/>
                </a:solidFill>
              </a:rPr>
              <a:t>총 비용을 확인</a:t>
            </a:r>
            <a:r>
              <a:rPr lang="ko-KR" altLang="ko-KR" dirty="0"/>
              <a:t>하여 </a:t>
            </a:r>
            <a:r>
              <a:rPr lang="ko-KR" altLang="en-US" dirty="0"/>
              <a:t>과소비 등 문제점을 발견</a:t>
            </a:r>
            <a:endParaRPr lang="ko-KR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C384A7D-2FFB-8723-2F99-7274E968247B}"/>
              </a:ext>
            </a:extLst>
          </p:cNvPr>
          <p:cNvSpPr/>
          <p:nvPr/>
        </p:nvSpPr>
        <p:spPr>
          <a:xfrm>
            <a:off x="454040" y="4173833"/>
            <a:ext cx="11271220" cy="114124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E066C-0DF5-EABD-E7DC-3DB23B385604}"/>
              </a:ext>
            </a:extLst>
          </p:cNvPr>
          <p:cNvSpPr txBox="1"/>
          <p:nvPr/>
        </p:nvSpPr>
        <p:spPr>
          <a:xfrm>
            <a:off x="428423" y="4331516"/>
            <a:ext cx="1129683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 i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en-US" altLang="ko-KR" dirty="0"/>
              <a:t>· </a:t>
            </a:r>
            <a:r>
              <a:rPr lang="ko-KR" altLang="en-US" dirty="0"/>
              <a:t>합리적인 소비를 통해 </a:t>
            </a:r>
            <a:r>
              <a:rPr lang="ko-KR" altLang="en-US" b="1" dirty="0">
                <a:solidFill>
                  <a:srgbClr val="FF0000"/>
                </a:solidFill>
              </a:rPr>
              <a:t>지출 최소화 </a:t>
            </a:r>
            <a:r>
              <a:rPr lang="ko-KR" altLang="en-US" dirty="0"/>
              <a:t>및 소비 습관 개선</a:t>
            </a:r>
            <a:endParaRPr lang="ko-KR" altLang="ko-KR" dirty="0"/>
          </a:p>
        </p:txBody>
      </p:sp>
      <p:sp>
        <p:nvSpPr>
          <p:cNvPr id="13" name="사각형: 둥근 모서리 21">
            <a:extLst>
              <a:ext uri="{FF2B5EF4-FFF2-40B4-BE49-F238E27FC236}">
                <a16:creationId xmlns:a16="http://schemas.microsoft.com/office/drawing/2014/main" id="{0C384A7D-2FFB-8723-2F99-7274E968247B}"/>
              </a:ext>
            </a:extLst>
          </p:cNvPr>
          <p:cNvSpPr/>
          <p:nvPr/>
        </p:nvSpPr>
        <p:spPr>
          <a:xfrm>
            <a:off x="477848" y="5526397"/>
            <a:ext cx="11271220" cy="114124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E066C-0DF5-EABD-E7DC-3DB23B385604}"/>
              </a:ext>
            </a:extLst>
          </p:cNvPr>
          <p:cNvSpPr txBox="1"/>
          <p:nvPr/>
        </p:nvSpPr>
        <p:spPr>
          <a:xfrm>
            <a:off x="454040" y="5684080"/>
            <a:ext cx="112949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 i="0"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en-US" altLang="ko-KR" dirty="0"/>
              <a:t>· </a:t>
            </a:r>
            <a:r>
              <a:rPr lang="ko-KR" altLang="en-US" dirty="0"/>
              <a:t>배운 내용을 최대한 활용하여 스스로 학습 내용을 점검</a:t>
            </a:r>
            <a:r>
              <a:rPr lang="en-US" altLang="ko-KR" dirty="0"/>
              <a:t>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576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2194"/>
          <a:stretch/>
        </p:blipFill>
        <p:spPr bwMode="auto">
          <a:xfrm>
            <a:off x="0" y="-25391"/>
            <a:ext cx="12192000" cy="68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37D558-F559-F699-492A-A42E6C587135}"/>
              </a:ext>
            </a:extLst>
          </p:cNvPr>
          <p:cNvSpPr/>
          <p:nvPr/>
        </p:nvSpPr>
        <p:spPr>
          <a:xfrm>
            <a:off x="0" y="0"/>
            <a:ext cx="12192000" cy="117659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F1CDD86-A2FC-64AC-7B5C-22E81138A4D3}"/>
              </a:ext>
            </a:extLst>
          </p:cNvPr>
          <p:cNvSpPr/>
          <p:nvPr/>
        </p:nvSpPr>
        <p:spPr>
          <a:xfrm>
            <a:off x="146080" y="243205"/>
            <a:ext cx="11916343" cy="847288"/>
          </a:xfrm>
          <a:prstGeom prst="roundRect">
            <a:avLst>
              <a:gd name="adj" fmla="val 12262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940D1-B212-47AA-F854-376DB7B46BBD}"/>
              </a:ext>
            </a:extLst>
          </p:cNvPr>
          <p:cNvSpPr txBox="1"/>
          <p:nvPr/>
        </p:nvSpPr>
        <p:spPr>
          <a:xfrm>
            <a:off x="146080" y="-25391"/>
            <a:ext cx="1225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STOP PAY</a:t>
            </a:r>
            <a:endParaRPr lang="ko-KR" altLang="en-US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032BB-FCAF-D74B-2D6C-A8BE18E492DC}"/>
              </a:ext>
            </a:extLst>
          </p:cNvPr>
          <p:cNvSpPr txBox="1"/>
          <p:nvPr/>
        </p:nvSpPr>
        <p:spPr>
          <a:xfrm>
            <a:off x="359972" y="341311"/>
            <a:ext cx="57360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4000">
                <a:latin typeface="이사만루체 Light" panose="00000300000000000000" pitchFamily="2" charset="-127"/>
                <a:ea typeface="이사만루체 Light" panose="00000300000000000000" pitchFamily="2" charset="-127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프로그램 순서도</a:t>
            </a:r>
          </a:p>
        </p:txBody>
      </p:sp>
      <p:sp>
        <p:nvSpPr>
          <p:cNvPr id="87" name="순서도: 수행의 시작/종료 86">
            <a:extLst>
              <a:ext uri="{FF2B5EF4-FFF2-40B4-BE49-F238E27FC236}">
                <a16:creationId xmlns:a16="http://schemas.microsoft.com/office/drawing/2014/main" id="{CC11224E-6F8E-28D5-D8D3-5C6FAE1F6FB2}"/>
              </a:ext>
            </a:extLst>
          </p:cNvPr>
          <p:cNvSpPr/>
          <p:nvPr/>
        </p:nvSpPr>
        <p:spPr>
          <a:xfrm>
            <a:off x="4508204" y="1234902"/>
            <a:ext cx="2300375" cy="60384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프로그램 시작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1D76669-2C8A-B658-A844-49A1E1D7A258}"/>
              </a:ext>
            </a:extLst>
          </p:cNvPr>
          <p:cNvCxnSpPr>
            <a:cxnSpLocks/>
          </p:cNvCxnSpPr>
          <p:nvPr/>
        </p:nvCxnSpPr>
        <p:spPr>
          <a:xfrm>
            <a:off x="5629240" y="1825601"/>
            <a:ext cx="0" cy="29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526AF35D-F00C-0E0D-0654-C8FA2C05414A}"/>
              </a:ext>
            </a:extLst>
          </p:cNvPr>
          <p:cNvSpPr/>
          <p:nvPr/>
        </p:nvSpPr>
        <p:spPr>
          <a:xfrm>
            <a:off x="4109186" y="2142469"/>
            <a:ext cx="3048000" cy="8866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69574B-91B9-BE58-CA97-12C9AA18A1D3}"/>
              </a:ext>
            </a:extLst>
          </p:cNvPr>
          <p:cNvSpPr txBox="1"/>
          <p:nvPr/>
        </p:nvSpPr>
        <p:spPr>
          <a:xfrm>
            <a:off x="5064282" y="2439477"/>
            <a:ext cx="1195841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메뉴 선택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D601E2D-86A6-568F-4301-8B42F5A6885A}"/>
              </a:ext>
            </a:extLst>
          </p:cNvPr>
          <p:cNvCxnSpPr>
            <a:cxnSpLocks/>
          </p:cNvCxnSpPr>
          <p:nvPr/>
        </p:nvCxnSpPr>
        <p:spPr>
          <a:xfrm flipH="1">
            <a:off x="5629240" y="3029198"/>
            <a:ext cx="4837" cy="78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9A202E2-7173-52E8-7856-38D636CDD98A}"/>
              </a:ext>
            </a:extLst>
          </p:cNvPr>
          <p:cNvCxnSpPr/>
          <p:nvPr/>
        </p:nvCxnSpPr>
        <p:spPr>
          <a:xfrm>
            <a:off x="1327175" y="3267101"/>
            <a:ext cx="8319077" cy="244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A2D9B28-218B-5D8C-1DAD-B0DF98D85032}"/>
              </a:ext>
            </a:extLst>
          </p:cNvPr>
          <p:cNvCxnSpPr>
            <a:cxnSpLocks/>
          </p:cNvCxnSpPr>
          <p:nvPr/>
        </p:nvCxnSpPr>
        <p:spPr>
          <a:xfrm flipH="1">
            <a:off x="9636252" y="3282383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8D44CE-D26A-11DD-E446-E158E2E83E62}"/>
              </a:ext>
            </a:extLst>
          </p:cNvPr>
          <p:cNvCxnSpPr>
            <a:cxnSpLocks/>
          </p:cNvCxnSpPr>
          <p:nvPr/>
        </p:nvCxnSpPr>
        <p:spPr>
          <a:xfrm flipH="1">
            <a:off x="7631931" y="3282383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64C2B2-A972-9496-0D8B-8D92A6E6BD1E}"/>
              </a:ext>
            </a:extLst>
          </p:cNvPr>
          <p:cNvCxnSpPr>
            <a:cxnSpLocks/>
          </p:cNvCxnSpPr>
          <p:nvPr/>
        </p:nvCxnSpPr>
        <p:spPr>
          <a:xfrm flipH="1">
            <a:off x="1325893" y="3271800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E40D37-4D52-2C97-263A-07C1EE5E0625}"/>
              </a:ext>
            </a:extLst>
          </p:cNvPr>
          <p:cNvCxnSpPr>
            <a:cxnSpLocks/>
          </p:cNvCxnSpPr>
          <p:nvPr/>
        </p:nvCxnSpPr>
        <p:spPr>
          <a:xfrm flipH="1">
            <a:off x="3446628" y="3271798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0A4A7E1-0388-0CA2-B07D-62420BEAB85E}"/>
              </a:ext>
            </a:extLst>
          </p:cNvPr>
          <p:cNvCxnSpPr>
            <a:cxnSpLocks/>
          </p:cNvCxnSpPr>
          <p:nvPr/>
        </p:nvCxnSpPr>
        <p:spPr>
          <a:xfrm>
            <a:off x="10915159" y="2582483"/>
            <a:ext cx="5746" cy="358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A551077-C5E3-0B14-9952-11D15A5F7C7F}"/>
              </a:ext>
            </a:extLst>
          </p:cNvPr>
          <p:cNvCxnSpPr>
            <a:cxnSpLocks/>
          </p:cNvCxnSpPr>
          <p:nvPr/>
        </p:nvCxnSpPr>
        <p:spPr>
          <a:xfrm>
            <a:off x="7158592" y="2577931"/>
            <a:ext cx="3757661" cy="32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수행의 시작/종료 98">
            <a:extLst>
              <a:ext uri="{FF2B5EF4-FFF2-40B4-BE49-F238E27FC236}">
                <a16:creationId xmlns:a16="http://schemas.microsoft.com/office/drawing/2014/main" id="{3124C6C2-11AB-71B2-7C72-1FD8C3027F0E}"/>
              </a:ext>
            </a:extLst>
          </p:cNvPr>
          <p:cNvSpPr/>
          <p:nvPr/>
        </p:nvSpPr>
        <p:spPr>
          <a:xfrm>
            <a:off x="9762048" y="6195840"/>
            <a:ext cx="2300375" cy="60384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프로그램 종료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59A4A41-CDE7-D89B-1D20-95BBE2DF9AAA}"/>
              </a:ext>
            </a:extLst>
          </p:cNvPr>
          <p:cNvSpPr/>
          <p:nvPr/>
        </p:nvSpPr>
        <p:spPr>
          <a:xfrm>
            <a:off x="449277" y="3832918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수입 내역 입력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01" name="순서도: 문서 100">
            <a:extLst>
              <a:ext uri="{FF2B5EF4-FFF2-40B4-BE49-F238E27FC236}">
                <a16:creationId xmlns:a16="http://schemas.microsoft.com/office/drawing/2014/main" id="{BCBB6FAF-E8C6-FFAF-F3BB-9118997A9624}"/>
              </a:ext>
            </a:extLst>
          </p:cNvPr>
          <p:cNvSpPr/>
          <p:nvPr/>
        </p:nvSpPr>
        <p:spPr>
          <a:xfrm>
            <a:off x="454568" y="5068585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2BC1E8-E408-DAA8-310D-AB107BEE7C24}"/>
              </a:ext>
            </a:extLst>
          </p:cNvPr>
          <p:cNvSpPr txBox="1"/>
          <p:nvPr/>
        </p:nvSpPr>
        <p:spPr>
          <a:xfrm>
            <a:off x="550877" y="5172768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파일에 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저장</a:t>
            </a:r>
            <a:endParaRPr 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445CC24-EC77-08E5-26DF-B213C0D1D94C}"/>
              </a:ext>
            </a:extLst>
          </p:cNvPr>
          <p:cNvCxnSpPr>
            <a:cxnSpLocks/>
          </p:cNvCxnSpPr>
          <p:nvPr/>
        </p:nvCxnSpPr>
        <p:spPr>
          <a:xfrm flipH="1">
            <a:off x="1315309" y="4531216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B957C3-C85B-8CCB-BFEA-816C2EF9C69B}"/>
              </a:ext>
            </a:extLst>
          </p:cNvPr>
          <p:cNvSpPr/>
          <p:nvPr/>
        </p:nvSpPr>
        <p:spPr>
          <a:xfrm>
            <a:off x="2587110" y="3811751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lt"/>
              </a:rPr>
              <a:t>지출 내역 입력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05" name="순서도: 문서 104">
            <a:extLst>
              <a:ext uri="{FF2B5EF4-FFF2-40B4-BE49-F238E27FC236}">
                <a16:creationId xmlns:a16="http://schemas.microsoft.com/office/drawing/2014/main" id="{CC48D014-9E3C-A342-0DF3-29385AFB9F20}"/>
              </a:ext>
            </a:extLst>
          </p:cNvPr>
          <p:cNvSpPr/>
          <p:nvPr/>
        </p:nvSpPr>
        <p:spPr>
          <a:xfrm>
            <a:off x="2592401" y="5047418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44FB12-4A3B-649A-0123-A727A8E95E55}"/>
              </a:ext>
            </a:extLst>
          </p:cNvPr>
          <p:cNvSpPr txBox="1"/>
          <p:nvPr/>
        </p:nvSpPr>
        <p:spPr>
          <a:xfrm>
            <a:off x="2688710" y="5151601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파일에 </a:t>
            </a:r>
            <a:endParaRPr lang="en-US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저장</a:t>
            </a:r>
            <a:endParaRPr lang="ko-KR" alt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9382C39-DF30-645B-62BF-1E6A1B0F6850}"/>
              </a:ext>
            </a:extLst>
          </p:cNvPr>
          <p:cNvCxnSpPr>
            <a:cxnSpLocks/>
          </p:cNvCxnSpPr>
          <p:nvPr/>
        </p:nvCxnSpPr>
        <p:spPr>
          <a:xfrm flipH="1">
            <a:off x="3453142" y="4510049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81DA4F-31EC-ABB7-4CB4-C934DA5AA0BB}"/>
              </a:ext>
            </a:extLst>
          </p:cNvPr>
          <p:cNvSpPr/>
          <p:nvPr/>
        </p:nvSpPr>
        <p:spPr>
          <a:xfrm>
            <a:off x="4777859" y="3832917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lt"/>
              </a:rPr>
              <a:t>일일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 요청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09" name="순서도: 문서 108">
            <a:extLst>
              <a:ext uri="{FF2B5EF4-FFF2-40B4-BE49-F238E27FC236}">
                <a16:creationId xmlns:a16="http://schemas.microsoft.com/office/drawing/2014/main" id="{F937BB7F-0BC6-95FE-FCF4-FCA422982DAE}"/>
              </a:ext>
            </a:extLst>
          </p:cNvPr>
          <p:cNvSpPr/>
          <p:nvPr/>
        </p:nvSpPr>
        <p:spPr>
          <a:xfrm>
            <a:off x="4783150" y="5068585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460710-3FFE-5BEC-8816-B88BA3344380}"/>
              </a:ext>
            </a:extLst>
          </p:cNvPr>
          <p:cNvSpPr txBox="1"/>
          <p:nvPr/>
        </p:nvSpPr>
        <p:spPr>
          <a:xfrm>
            <a:off x="4879459" y="5172767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일일</a:t>
            </a:r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 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</a:t>
            </a:r>
            <a:endParaRPr 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CB7B632-961B-9F10-744F-381C2069CEAC}"/>
              </a:ext>
            </a:extLst>
          </p:cNvPr>
          <p:cNvCxnSpPr>
            <a:cxnSpLocks/>
          </p:cNvCxnSpPr>
          <p:nvPr/>
        </p:nvCxnSpPr>
        <p:spPr>
          <a:xfrm flipH="1">
            <a:off x="5643892" y="4531216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BECCA9-B955-0860-2C51-427296106CEC}"/>
              </a:ext>
            </a:extLst>
          </p:cNvPr>
          <p:cNvSpPr/>
          <p:nvPr/>
        </p:nvSpPr>
        <p:spPr>
          <a:xfrm>
            <a:off x="6767526" y="3832917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월간</a:t>
            </a:r>
            <a:r>
              <a:rPr lang="ko-KR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 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 요청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13" name="순서도: 문서 112">
            <a:extLst>
              <a:ext uri="{FF2B5EF4-FFF2-40B4-BE49-F238E27FC236}">
                <a16:creationId xmlns:a16="http://schemas.microsoft.com/office/drawing/2014/main" id="{1F345D20-7810-41FF-AAAA-CEFF854A04F0}"/>
              </a:ext>
            </a:extLst>
          </p:cNvPr>
          <p:cNvSpPr/>
          <p:nvPr/>
        </p:nvSpPr>
        <p:spPr>
          <a:xfrm>
            <a:off x="6772817" y="5068584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60BC1C-5A26-2BDF-5D30-A92477478346}"/>
              </a:ext>
            </a:extLst>
          </p:cNvPr>
          <p:cNvSpPr txBox="1"/>
          <p:nvPr/>
        </p:nvSpPr>
        <p:spPr>
          <a:xfrm>
            <a:off x="6869126" y="5172767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  <a:cs typeface="+mn-lt"/>
              </a:rPr>
              <a:t>월간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</a:t>
            </a:r>
            <a:endParaRPr 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87E797F-8B2F-7F4B-57F8-8ADD9EB1DA2E}"/>
              </a:ext>
            </a:extLst>
          </p:cNvPr>
          <p:cNvCxnSpPr>
            <a:cxnSpLocks/>
          </p:cNvCxnSpPr>
          <p:nvPr/>
        </p:nvCxnSpPr>
        <p:spPr>
          <a:xfrm flipH="1">
            <a:off x="7633558" y="4531215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F16557-A117-60F5-C83C-3B789A62BD55}"/>
              </a:ext>
            </a:extLst>
          </p:cNvPr>
          <p:cNvSpPr/>
          <p:nvPr/>
        </p:nvSpPr>
        <p:spPr>
          <a:xfrm>
            <a:off x="8773067" y="3832917"/>
            <a:ext cx="1746249" cy="69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cs typeface="+mn-lt"/>
              </a:rPr>
              <a:t>기간별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 요청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</p:txBody>
      </p:sp>
      <p:sp>
        <p:nvSpPr>
          <p:cNvPr id="117" name="순서도: 문서 116">
            <a:extLst>
              <a:ext uri="{FF2B5EF4-FFF2-40B4-BE49-F238E27FC236}">
                <a16:creationId xmlns:a16="http://schemas.microsoft.com/office/drawing/2014/main" id="{91131D13-998C-1F23-96E5-A6AFFF33670F}"/>
              </a:ext>
            </a:extLst>
          </p:cNvPr>
          <p:cNvSpPr/>
          <p:nvPr/>
        </p:nvSpPr>
        <p:spPr>
          <a:xfrm>
            <a:off x="8778358" y="5068584"/>
            <a:ext cx="1746249" cy="8360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471B4A-718F-EF09-3A13-F27FE8158085}"/>
              </a:ext>
            </a:extLst>
          </p:cNvPr>
          <p:cNvSpPr txBox="1"/>
          <p:nvPr/>
        </p:nvSpPr>
        <p:spPr>
          <a:xfrm>
            <a:off x="8874667" y="5172767"/>
            <a:ext cx="1557867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기간</a:t>
            </a:r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별 </a:t>
            </a:r>
            <a:endParaRPr lang="ko-KR" sz="1400" dirty="0">
              <a:latin typeface="이사만루체 Light" panose="00000300000000000000" pitchFamily="2" charset="-127"/>
              <a:ea typeface="이사만루체 Light" panose="00000300000000000000" pitchFamily="2" charset="-127"/>
              <a:cs typeface="+mn-lt"/>
            </a:endParaRPr>
          </a:p>
          <a:p>
            <a:pPr algn="ctr"/>
            <a:r>
              <a:rPr lang="ko-KR" sz="1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지출내역 출력</a:t>
            </a:r>
            <a:endParaRPr lang="ko-KR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007763F-1691-B32E-5CBC-DA27EDE1B729}"/>
              </a:ext>
            </a:extLst>
          </p:cNvPr>
          <p:cNvCxnSpPr>
            <a:cxnSpLocks/>
          </p:cNvCxnSpPr>
          <p:nvPr/>
        </p:nvCxnSpPr>
        <p:spPr>
          <a:xfrm flipH="1">
            <a:off x="9639099" y="4531215"/>
            <a:ext cx="4837" cy="52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6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7E9BB13-B464-A94F-8CD4-FE00A1BC8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" b="219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2">
            <a:extLst>
              <a:ext uri="{FF2B5EF4-FFF2-40B4-BE49-F238E27FC236}">
                <a16:creationId xmlns:a16="http://schemas.microsoft.com/office/drawing/2014/main" id="{40E7AD67-6ADB-B199-CC0F-CABD6F1F6DA2}"/>
              </a:ext>
            </a:extLst>
          </p:cNvPr>
          <p:cNvSpPr/>
          <p:nvPr/>
        </p:nvSpPr>
        <p:spPr>
          <a:xfrm>
            <a:off x="659861" y="1673112"/>
            <a:ext cx="10872277" cy="3511775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EA4FD-7895-5903-18AC-290431DE1C70}"/>
              </a:ext>
            </a:extLst>
          </p:cNvPr>
          <p:cNvSpPr txBox="1"/>
          <p:nvPr/>
        </p:nvSpPr>
        <p:spPr>
          <a:xfrm>
            <a:off x="582366" y="2369399"/>
            <a:ext cx="11312495" cy="17877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프로그램 시연 및 코드 설명</a:t>
            </a:r>
          </a:p>
        </p:txBody>
      </p:sp>
    </p:spTree>
    <p:extLst>
      <p:ext uri="{BB962C8B-B14F-4D97-AF65-F5344CB8AC3E}">
        <p14:creationId xmlns:p14="http://schemas.microsoft.com/office/powerpoint/2010/main" val="183004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286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맑은 고딕</vt:lpstr>
      <vt:lpstr>이사만루체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이재상</cp:lastModifiedBy>
  <cp:revision>14</cp:revision>
  <dcterms:created xsi:type="dcterms:W3CDTF">2022-06-28T01:44:47Z</dcterms:created>
  <dcterms:modified xsi:type="dcterms:W3CDTF">2022-06-29T05:04:59Z</dcterms:modified>
</cp:coreProperties>
</file>