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0fd5090e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0fd5090e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0fd5090e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0fd5090e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0fd5090e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0fd5090e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fd5090e1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fd5090e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0fd5090e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0fd5090e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0fd5090e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0fd5090e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0fd5090e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0fd5090e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ecacf6137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ecacf613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0fd5090e1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0fd5090e1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0fd5090e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0fd5090e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ecacf613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ecacf613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dbd6e42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dbd6e42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fd5090e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fd5090e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ecacf613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ecacf613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0fd5090e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0fd5090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0fd5090e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0fd5090e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0fd5090e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0fd5090e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0fd5090e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0fd5090e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0fd5090e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0fd5090e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24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21.png"/><Relationship Id="rId8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6.png"/><Relationship Id="rId6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Relationship Id="rId7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3.png"/><Relationship Id="rId6" Type="http://schemas.openxmlformats.org/officeDocument/2006/relationships/image" Target="../media/image30.png"/><Relationship Id="rId7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0" Type="http://schemas.openxmlformats.org/officeDocument/2006/relationships/image" Target="../media/image32.png"/><Relationship Id="rId9" Type="http://schemas.openxmlformats.org/officeDocument/2006/relationships/image" Target="../media/image29.png"/><Relationship Id="rId5" Type="http://schemas.openxmlformats.org/officeDocument/2006/relationships/image" Target="../media/image23.png"/><Relationship Id="rId6" Type="http://schemas.openxmlformats.org/officeDocument/2006/relationships/image" Target="../media/image30.png"/><Relationship Id="rId7" Type="http://schemas.openxmlformats.org/officeDocument/2006/relationships/image" Target="../media/image27.png"/><Relationship Id="rId8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0" Type="http://schemas.openxmlformats.org/officeDocument/2006/relationships/hyperlink" Target="https://pages.mtu.edu/~shene/COURSES/cs3621/NOTES/spline/Bezier/bezier-der.html" TargetMode="External"/><Relationship Id="rId9" Type="http://schemas.openxmlformats.org/officeDocument/2006/relationships/hyperlink" Target="https://www.tutorialspoint.com/computer_graphics/computer_graphics_curves.htm" TargetMode="External"/><Relationship Id="rId5" Type="http://schemas.openxmlformats.org/officeDocument/2006/relationships/hyperlink" Target="https://www.autodesk.com/products/fusion-360/blog/sketch-control-point-splines-faq/" TargetMode="External"/><Relationship Id="rId6" Type="http://schemas.openxmlformats.org/officeDocument/2006/relationships/hyperlink" Target="http://web.mit.edu/hyperbook/Patrikalakis-Maekawa-Cho/node16.html#1115" TargetMode="External"/><Relationship Id="rId7" Type="http://schemas.openxmlformats.org/officeDocument/2006/relationships/hyperlink" Target="https://en.wikipedia.org/wiki/Convex_hull" TargetMode="External"/><Relationship Id="rId8" Type="http://schemas.openxmlformats.org/officeDocument/2006/relationships/hyperlink" Target="https://javascript.info/bezier-curv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0.gif"/><Relationship Id="rId6" Type="http://schemas.openxmlformats.org/officeDocument/2006/relationships/image" Target="../media/image7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0.gif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javascript.info/bezier-curve" TargetMode="External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javascript.info/bezier-curve" TargetMode="External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174A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Discussion-</a:t>
            </a:r>
            <a:r>
              <a:rPr lang="en"/>
              <a:t>Week 9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34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3/6/2020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700" y="273476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00" y="458575"/>
            <a:ext cx="1268500" cy="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Properties of Bezier Curves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2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311700" y="114477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hey are invariant under an affine transformation.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Bezier curves exhibit global control means moving a control point alters the shape of the whole curve.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Bezier curves are always tangent to the first and last edges of control polyline.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5">
            <a:alphaModFix/>
          </a:blip>
          <a:srcRect b="2600" l="0" r="0" t="-2600"/>
          <a:stretch/>
        </p:blipFill>
        <p:spPr>
          <a:xfrm>
            <a:off x="3344650" y="2456300"/>
            <a:ext cx="2454700" cy="25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Disadvantages of </a:t>
            </a:r>
            <a:r>
              <a:rPr lang="en"/>
              <a:t>Bezier Curves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3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311700" y="114477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number of control points fixes the order of the resulting polynomial which defines the curve.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large number of control points, it is computationally expensive.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value of the blending function is non-zero for all parameter values over the entire curve.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Local control over the segments of curve is not possible.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4650" y="3165450"/>
            <a:ext cx="5389825" cy="19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Hermite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4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311700" y="114477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Hermite splines, every blending function is cubic.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Hermite has guaranteed        continuity.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need 4 geometric constraints.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725" y="1716425"/>
            <a:ext cx="30575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4175" y="2852071"/>
            <a:ext cx="1924700" cy="2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55296" y="3172571"/>
            <a:ext cx="2124150" cy="1536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^{1}&#10;&#10;&#10;&#10;&#10;&#10;" id="186" name="Google Shape;186;p24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95825" y="1549875"/>
            <a:ext cx="38024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41838" y="2429675"/>
            <a:ext cx="233362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Catmull-Rom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25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311700" y="114477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lang="en">
                <a:solidFill>
                  <a:schemeClr val="dk1"/>
                </a:solidFill>
              </a:rPr>
              <a:t>Catmull-Rom</a:t>
            </a:r>
            <a:r>
              <a:rPr lang="en">
                <a:solidFill>
                  <a:schemeClr val="dk1"/>
                </a:solidFill>
              </a:rPr>
              <a:t>, every blending function is cubic and  the tangent at each point is calculated using the previous and next point on the spline.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Catmull-Rom </a:t>
            </a:r>
            <a:r>
              <a:rPr lang="en">
                <a:solidFill>
                  <a:schemeClr val="dk1"/>
                </a:solidFill>
              </a:rPr>
              <a:t>has guaranteed         continuity.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3075" y="2509525"/>
            <a:ext cx="541020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^{1}&#10;&#10;&#10;&#10;&#10;&#10;" id="199" name="Google Shape;199;p25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9975" y="1841700"/>
            <a:ext cx="380240" cy="3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/>
          <p:nvPr/>
        </p:nvSpPr>
        <p:spPr>
          <a:xfrm>
            <a:off x="2271575" y="3917375"/>
            <a:ext cx="4936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i="1" lang="en" sz="2200">
                <a:solidFill>
                  <a:srgbClr val="FF3300"/>
                </a:solidFill>
              </a:rPr>
              <a:t>Define tangents  </a:t>
            </a:r>
            <a:r>
              <a:rPr b="1" lang="en" sz="2200">
                <a:solidFill>
                  <a:srgbClr val="FF3300"/>
                </a:solidFill>
              </a:rPr>
              <a:t>r</a:t>
            </a:r>
            <a:r>
              <a:rPr baseline="-25000" lang="en" sz="3700">
                <a:solidFill>
                  <a:srgbClr val="FF3300"/>
                </a:solidFill>
              </a:rPr>
              <a:t>i</a:t>
            </a:r>
            <a:r>
              <a:rPr lang="en" sz="2200">
                <a:solidFill>
                  <a:srgbClr val="FF3300"/>
                </a:solidFill>
              </a:rPr>
              <a:t> </a:t>
            </a:r>
            <a:r>
              <a:rPr b="1" i="1" lang="en" sz="2200">
                <a:solidFill>
                  <a:srgbClr val="FF3300"/>
                </a:solidFill>
              </a:rPr>
              <a:t>= </a:t>
            </a:r>
            <a:r>
              <a:rPr lang="en" sz="2200">
                <a:solidFill>
                  <a:srgbClr val="FF3300"/>
                </a:solidFill>
              </a:rPr>
              <a:t>s</a:t>
            </a:r>
            <a:r>
              <a:rPr b="1" lang="en" sz="2200">
                <a:solidFill>
                  <a:srgbClr val="FF3300"/>
                </a:solidFill>
              </a:rPr>
              <a:t> </a:t>
            </a:r>
            <a:r>
              <a:rPr b="1" i="1" lang="en" sz="2200">
                <a:solidFill>
                  <a:srgbClr val="FF3300"/>
                </a:solidFill>
              </a:rPr>
              <a:t>(</a:t>
            </a:r>
            <a:r>
              <a:rPr b="1" lang="en" sz="2200">
                <a:solidFill>
                  <a:srgbClr val="FF3300"/>
                </a:solidFill>
              </a:rPr>
              <a:t>p</a:t>
            </a:r>
            <a:r>
              <a:rPr baseline="-25000" lang="en" sz="3700">
                <a:solidFill>
                  <a:srgbClr val="FF3300"/>
                </a:solidFill>
              </a:rPr>
              <a:t>i+1</a:t>
            </a:r>
            <a:r>
              <a:rPr lang="en" sz="2200">
                <a:solidFill>
                  <a:srgbClr val="FF3300"/>
                </a:solidFill>
              </a:rPr>
              <a:t> </a:t>
            </a:r>
            <a:r>
              <a:rPr b="1" i="1" lang="en" sz="2200">
                <a:solidFill>
                  <a:srgbClr val="FF3300"/>
                </a:solidFill>
              </a:rPr>
              <a:t>–</a:t>
            </a:r>
            <a:r>
              <a:rPr lang="en" sz="2200">
                <a:solidFill>
                  <a:srgbClr val="FF3300"/>
                </a:solidFill>
              </a:rPr>
              <a:t> </a:t>
            </a:r>
            <a:r>
              <a:rPr b="1" lang="en" sz="2200">
                <a:solidFill>
                  <a:srgbClr val="FF3300"/>
                </a:solidFill>
              </a:rPr>
              <a:t>p</a:t>
            </a:r>
            <a:r>
              <a:rPr baseline="-25000" lang="en" sz="3700">
                <a:solidFill>
                  <a:srgbClr val="FF3300"/>
                </a:solidFill>
              </a:rPr>
              <a:t>i-1</a:t>
            </a:r>
            <a:r>
              <a:rPr b="1" i="1" lang="en" sz="2200">
                <a:solidFill>
                  <a:srgbClr val="FF3300"/>
                </a:solidFill>
              </a:rPr>
              <a:t>)</a:t>
            </a:r>
            <a:endParaRPr b="1" i="1" sz="220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B-Splines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6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311700" y="114477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B-splines curve allow more </a:t>
            </a:r>
            <a:r>
              <a:rPr lang="en">
                <a:solidFill>
                  <a:schemeClr val="dk1"/>
                </a:solidFill>
              </a:rPr>
              <a:t>flexibility</a:t>
            </a:r>
            <a:r>
              <a:rPr lang="en">
                <a:solidFill>
                  <a:schemeClr val="dk1"/>
                </a:solidFill>
              </a:rPr>
              <a:t> and local control for creating complex shapes.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5188" y="1668225"/>
            <a:ext cx="4560575" cy="30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B-Splines</a:t>
            </a:r>
            <a:endParaRPr/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27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311700" y="114477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 order k B-spline curve is defined by joining several pieces of polynomials of degree k-1 according 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Here P_i are control points. 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N_i,k are normalized B-spline blending functions (k&gt;1):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             Base: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5000" y="2162500"/>
            <a:ext cx="677227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51700" y="3769800"/>
            <a:ext cx="52197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9788" y="4514850"/>
            <a:ext cx="2604437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Properties of </a:t>
            </a:r>
            <a:r>
              <a:rPr lang="en"/>
              <a:t>B-Splines</a:t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28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311700" y="114477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 invariance under  perspective transformation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C2 continuous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sum of the B-spline basis functions for any parameter value is 1.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basis function is positive or zero for all parameter values.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degree of B-spline polynomial is independent on the number of vertices of defining polygon.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B-spline allows the local control over the curve surface because each vertex affects the shape of a curve only over a range of parameter values where its associated basis function is nonzero.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curve line within the convex hull of its defining polygon.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 Questions</a:t>
            </a:r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29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Under what condition can we expect a       continuity for two joined cubic Bezier curves, given points p0, p1, p2, p3 and q0, q1, q2, q3 ? (note that the order of points in each segment is from left to right as written in the above.)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Hint: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p3 − p2 = q1 − q0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p3 − p2 = q3 − q2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p3 − p0 = q1 − q0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p3 − p0 = q3 − q0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C^{1}&#10;&#10;&#10;&#10;&#10;&#10;" id="245" name="Google Shape;245;p2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9550" y="1338400"/>
            <a:ext cx="38024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1660" y="2312048"/>
            <a:ext cx="2102264" cy="6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41657" y="2347463"/>
            <a:ext cx="412946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 Questions</a:t>
            </a:r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" name="Google Shape;256;p30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Under what condition can we expect a       continuity for two joined cubic Bezier curves, given points p0, p1, p2, p3 and q0, q1, q2, q3 ? (note that the order of points in each segment is from left to right as written in the above.)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Hint: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Answer:  The derivative at endpoints are: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                 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C^{1}&#10;&#10;&#10;&#10;&#10;&#10;" id="258" name="Google Shape;258;p3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9550" y="1338400"/>
            <a:ext cx="38024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1660" y="2312048"/>
            <a:ext cx="2102264" cy="6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41657" y="2347463"/>
            <a:ext cx="412946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69788" y="3285188"/>
            <a:ext cx="23431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31638" y="3285188"/>
            <a:ext cx="250507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_{3}-p_{2}=q_{1}-q_{0}&#10;&#10;&#10;&#10;&#10;&#10;" id="263" name="Google Shape;263;p30" title="MathEquation,#0000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94725" y="4456575"/>
            <a:ext cx="2490196" cy="3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References &amp; Interesting Resources</a:t>
            </a:r>
            <a:endParaRPr/>
          </a:p>
        </p:txBody>
      </p:sp>
      <p:sp>
        <p:nvSpPr>
          <p:cNvPr id="269" name="Google Shape;269;p31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0" name="Google Shape;2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31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31"/>
          <p:cNvSpPr txBox="1"/>
          <p:nvPr>
            <p:ph idx="1" type="body"/>
          </p:nvPr>
        </p:nvSpPr>
        <p:spPr>
          <a:xfrm>
            <a:off x="311700" y="114477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https://www.autodesk.com/products/fusion-360/blog/sketch-control-point-splines-faq/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http://web.mit.edu/hyperbook/Patrikalakis-Maekawa-Cho/node16.html#1115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https://en.wikipedia.org/wiki/Convex_hull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https://javascript.info/bezier-curve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https://www.tutorialspoint.com/computer_graphics/computer_graphics_curves.htm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hlinkClick r:id="rId10"/>
              </a:rPr>
              <a:t>https://pages.mtu.edu/~shene/COURSES/cs3621/NOTES/spline/Bezier/bezier-der.html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35500" y="1272900"/>
            <a:ext cx="8520600" cy="16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Curves</a:t>
            </a:r>
            <a:endParaRPr sz="4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700" y="273476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00" y="458575"/>
            <a:ext cx="1268500" cy="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311700" y="1272900"/>
            <a:ext cx="8520600" cy="16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  <p:pic>
        <p:nvPicPr>
          <p:cNvPr id="279" name="Google Shape;2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700" y="273476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00" y="458575"/>
            <a:ext cx="1268500" cy="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Curves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4477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you identify Bezier curves and B-splines in the following? </a:t>
            </a:r>
            <a:r>
              <a:rPr lang="en">
                <a:solidFill>
                  <a:schemeClr val="dk1"/>
                </a:solidFill>
              </a:rPr>
              <a:t>    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625" y="2049363"/>
            <a:ext cx="3714701" cy="2476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6">
            <a:alphaModFix/>
          </a:blip>
          <a:srcRect b="0" l="2950" r="0" t="0"/>
          <a:stretch/>
        </p:blipFill>
        <p:spPr>
          <a:xfrm>
            <a:off x="5117600" y="1939025"/>
            <a:ext cx="3714700" cy="258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Bezier Curves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6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4477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Bezier</a:t>
            </a:r>
            <a:r>
              <a:rPr lang="en">
                <a:solidFill>
                  <a:schemeClr val="dk1"/>
                </a:solidFill>
              </a:rPr>
              <a:t> curves allow for </a:t>
            </a:r>
            <a:r>
              <a:rPr lang="en">
                <a:solidFill>
                  <a:schemeClr val="dk1"/>
                </a:solidFill>
              </a:rPr>
              <a:t>smooth</a:t>
            </a:r>
            <a:r>
              <a:rPr lang="en">
                <a:solidFill>
                  <a:schemeClr val="dk1"/>
                </a:solidFill>
              </a:rPr>
              <a:t> splines with incredible </a:t>
            </a:r>
            <a:r>
              <a:rPr lang="en">
                <a:solidFill>
                  <a:schemeClr val="dk1"/>
                </a:solidFill>
              </a:rPr>
              <a:t>flexibility via control points that determine the shape of graph between different poses.  </a:t>
            </a:r>
            <a:r>
              <a:rPr lang="en">
                <a:solidFill>
                  <a:schemeClr val="dk1"/>
                </a:solidFill>
              </a:rPr>
              <a:t>  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0150" y="1983950"/>
            <a:ext cx="4354750" cy="29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1325" y="2235625"/>
            <a:ext cx="19431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Bezier Curves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7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4477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lang="en">
                <a:solidFill>
                  <a:schemeClr val="dk1"/>
                </a:solidFill>
              </a:rPr>
              <a:t>Bezier curve is a parametric curve which employs Bernstein polynomials as basis and can be formally defined according 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5">
            <a:alphaModFix/>
          </a:blip>
          <a:srcRect b="52987" l="0" r="0" t="0"/>
          <a:stretch/>
        </p:blipFill>
        <p:spPr>
          <a:xfrm>
            <a:off x="3491100" y="1858688"/>
            <a:ext cx="2763475" cy="14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6603" y="3414225"/>
            <a:ext cx="5601373" cy="17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Bezier Curves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8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14477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do you even a Bezier curve ? Let’s discuss… (De Casteljau algorithm)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https://javascript.info/bezier-curve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 rotWithShape="1">
          <a:blip r:embed="rId6">
            <a:alphaModFix/>
          </a:blip>
          <a:srcRect b="0" l="0" r="0" t="3679"/>
          <a:stretch/>
        </p:blipFill>
        <p:spPr>
          <a:xfrm>
            <a:off x="1358200" y="1690700"/>
            <a:ext cx="6763250" cy="30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Continuity of Curves 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14477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Here the notion of </a:t>
            </a:r>
            <a:r>
              <a:rPr lang="en">
                <a:solidFill>
                  <a:schemeClr val="dk1"/>
                </a:solidFill>
              </a:rPr>
              <a:t>parametric</a:t>
            </a:r>
            <a:r>
              <a:rPr lang="en">
                <a:solidFill>
                  <a:schemeClr val="dk1"/>
                </a:solidFill>
              </a:rPr>
              <a:t> continuity         implies that: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Each coordinate function of the curve is differentiable k times.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And each is continuous through the kth derivative.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Hermite has </a:t>
            </a:r>
            <a:r>
              <a:rPr lang="en">
                <a:solidFill>
                  <a:schemeClr val="dk1"/>
                </a:solidFill>
              </a:rPr>
              <a:t>guaranteed</a:t>
            </a:r>
            <a:r>
              <a:rPr lang="en">
                <a:solidFill>
                  <a:schemeClr val="dk1"/>
                </a:solidFill>
              </a:rPr>
              <a:t>        </a:t>
            </a:r>
            <a:r>
              <a:rPr lang="en">
                <a:solidFill>
                  <a:schemeClr val="dk1"/>
                </a:solidFill>
              </a:rPr>
              <a:t>continuity.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Catmull-Rom has guaranteed       continuity.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B-spline has guaranteed </a:t>
            </a:r>
            <a:r>
              <a:rPr lang="en">
                <a:solidFill>
                  <a:schemeClr val="dk1"/>
                </a:solidFill>
              </a:rPr>
              <a:t>      </a:t>
            </a:r>
            <a:r>
              <a:rPr lang="en">
                <a:solidFill>
                  <a:schemeClr val="dk1"/>
                </a:solidFill>
              </a:rPr>
              <a:t>continuity.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C^{k}&#10;&#10;&#10;&#10;&#10;&#10;" id="122" name="Google Shape;122;p1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4375" y="1144775"/>
            <a:ext cx="436052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^{2}&#10;&#10;&#10;&#10;&#10;&#10;" id="123" name="Google Shape;123;p19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5825" y="3910450"/>
            <a:ext cx="38024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^{1}&#10;&#10;&#10;&#10;&#10;&#10;" id="124" name="Google Shape;124;p19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95825" y="3231200"/>
            <a:ext cx="38024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^{1}&#10;&#10;&#10;&#10;&#10;&#10;" id="125" name="Google Shape;125;p19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0075" y="3592950"/>
            <a:ext cx="38024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50550" y="2123988"/>
            <a:ext cx="47148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Bezier Curves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0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14477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Let’s talk about math. Here, P1,P2 and P3 represents the </a:t>
            </a:r>
            <a:r>
              <a:rPr lang="en">
                <a:solidFill>
                  <a:schemeClr val="dk1"/>
                </a:solidFill>
              </a:rPr>
              <a:t>coordinates</a:t>
            </a:r>
            <a:r>
              <a:rPr lang="en">
                <a:solidFill>
                  <a:schemeClr val="dk1"/>
                </a:solidFill>
              </a:rPr>
              <a:t> of the desired control points.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a 2-point curve: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a 3-point curve: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4 control points: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https://javascript.info/bezier-curve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P = (1-t)P_{1} + tP_{2}&#10;&#10;" id="137" name="Google Shape;137;p20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9025" y="2288475"/>
            <a:ext cx="2745946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 = (1−t)^{3}P_{1} + 3(1−t)^{2}tP_{2 }+3(1−t)t^{2}P_{3} + t^{3}P_{4}&#10;&#10;&#10;&#10;" id="138" name="Google Shape;138;p20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86275" y="4506125"/>
            <a:ext cx="6773334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 = (1−t)_{2}P_{1} + 2(1−t)tP_{2} + t_{2}P_{3}&#10;&#10;&#10;&#10;&#10;&#10;" id="139" name="Google Shape;139;p20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13925" y="3397300"/>
            <a:ext cx="491613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Properties of </a:t>
            </a:r>
            <a:r>
              <a:rPr lang="en"/>
              <a:t>Bezier Curves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1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1700" y="114477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Degree of </a:t>
            </a:r>
            <a:r>
              <a:rPr lang="en">
                <a:solidFill>
                  <a:schemeClr val="dk1"/>
                </a:solidFill>
              </a:rPr>
              <a:t>Bezier</a:t>
            </a:r>
            <a:r>
              <a:rPr lang="en">
                <a:solidFill>
                  <a:schemeClr val="dk1"/>
                </a:solidFill>
              </a:rPr>
              <a:t> curve</a:t>
            </a:r>
            <a:r>
              <a:rPr lang="en">
                <a:solidFill>
                  <a:schemeClr val="dk1"/>
                </a:solidFill>
              </a:rPr>
              <a:t> = number of control points-1.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curve is always inside the convex hull of control points.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points don’t have to be on the curve , except for the first and last curve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convex hull property for a Bezier curve enables the polynomial smoothly follows the control points ( This is important !)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5">
            <a:alphaModFix/>
          </a:blip>
          <a:srcRect b="0" l="6367" r="0" t="0"/>
          <a:stretch/>
        </p:blipFill>
        <p:spPr>
          <a:xfrm>
            <a:off x="3199400" y="2863000"/>
            <a:ext cx="3399374" cy="22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