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7" d="100"/>
          <a:sy n="87" d="100"/>
        </p:scale>
        <p:origin x="90"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C179-4093-4BB4-A03E-A3ABDB05AA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95FD41-E4E4-4E0C-9BEF-3F09333A43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73F872-15EA-4D5C-9E74-40E91D918413}"/>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5" name="Footer Placeholder 4">
            <a:extLst>
              <a:ext uri="{FF2B5EF4-FFF2-40B4-BE49-F238E27FC236}">
                <a16:creationId xmlns:a16="http://schemas.microsoft.com/office/drawing/2014/main" id="{DEC3B371-4F43-4E87-8486-CA7DDA9DF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5C575-5FBB-4DAF-B91C-84E430C4A143}"/>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225300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B6D6-C8B7-42CC-AFD0-BD2DC9E3C6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843B58-C8F3-4520-B41C-5D7C71F2C4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76FA2-C656-433F-9571-0CC388DBE898}"/>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5" name="Footer Placeholder 4">
            <a:extLst>
              <a:ext uri="{FF2B5EF4-FFF2-40B4-BE49-F238E27FC236}">
                <a16:creationId xmlns:a16="http://schemas.microsoft.com/office/drawing/2014/main" id="{3BB82295-C766-4A24-B086-4F155993D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209B2-FFDD-4DB5-BB18-923AA86AA90F}"/>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108905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239FE8-9CCF-4AE6-91D3-11D811B4FD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A77619-5235-4218-8241-3DDFD8E03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8F234-8191-4661-A891-FF7E312BF0E6}"/>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5" name="Footer Placeholder 4">
            <a:extLst>
              <a:ext uri="{FF2B5EF4-FFF2-40B4-BE49-F238E27FC236}">
                <a16:creationId xmlns:a16="http://schemas.microsoft.com/office/drawing/2014/main" id="{9B3D875F-1081-4E8C-A75B-5493BA8DB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D2310-A4C7-4FE0-8DEE-6ECB4DD169E4}"/>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9505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989E-E82E-430C-9457-933F03374B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1CB590-AA4E-493C-BF6F-7567D9177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5157D-B6AA-4D17-9E9C-053952D3FC60}"/>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5" name="Footer Placeholder 4">
            <a:extLst>
              <a:ext uri="{FF2B5EF4-FFF2-40B4-BE49-F238E27FC236}">
                <a16:creationId xmlns:a16="http://schemas.microsoft.com/office/drawing/2014/main" id="{374DED93-9EFC-453F-8C5E-044E3CFDA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B9E22-5566-4040-B6D8-2F3450927316}"/>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2902802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5E82-DA32-45EA-80D6-8DC126178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00122D-C459-437F-9C0F-7967FF190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FBF15E-EEFA-48DA-A80D-B18D1B257EB5}"/>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5" name="Footer Placeholder 4">
            <a:extLst>
              <a:ext uri="{FF2B5EF4-FFF2-40B4-BE49-F238E27FC236}">
                <a16:creationId xmlns:a16="http://schemas.microsoft.com/office/drawing/2014/main" id="{36669AC3-852F-4108-938E-D7C55FFFA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9A73F-092E-4B9F-8C2C-ADE74274BB48}"/>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244081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986E-6A74-401F-8D7C-5A862E45F7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013B73-A3F8-4F1D-AE98-FC98AE8BA5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39BA0-EEB5-45EB-A60E-A7D122EAC7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450951-2979-4B99-81B1-9FAB598D2815}"/>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6" name="Footer Placeholder 5">
            <a:extLst>
              <a:ext uri="{FF2B5EF4-FFF2-40B4-BE49-F238E27FC236}">
                <a16:creationId xmlns:a16="http://schemas.microsoft.com/office/drawing/2014/main" id="{4AC0F411-0417-4671-9E32-E4686EBF93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35C7DF-A021-4E7C-B6D2-8185650442AC}"/>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3843486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AD3D5-A57D-4076-BCB4-EAB81D97BB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22B7C6-A88D-431B-BB60-907CD5019A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024C93-83BD-4B77-9630-D28E32DCE2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209D65-23D5-442A-B7FD-5F4E548E6B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F3EFD-023D-486F-A73A-54107ED3F1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44899A-1C12-4DD7-A41E-782BB5AC85C6}"/>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8" name="Footer Placeholder 7">
            <a:extLst>
              <a:ext uri="{FF2B5EF4-FFF2-40B4-BE49-F238E27FC236}">
                <a16:creationId xmlns:a16="http://schemas.microsoft.com/office/drawing/2014/main" id="{1B3A8655-F162-4A44-B21A-EBF0854D7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4E9BFC-437E-44F7-95E3-F47CAD7CBC90}"/>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2535808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221C-4689-497B-9FE1-5F861D39BD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20CB46-0C01-488E-8B66-A25B051544D4}"/>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4" name="Footer Placeholder 3">
            <a:extLst>
              <a:ext uri="{FF2B5EF4-FFF2-40B4-BE49-F238E27FC236}">
                <a16:creationId xmlns:a16="http://schemas.microsoft.com/office/drawing/2014/main" id="{8E58D226-9245-4BC3-9EE9-9755BCA844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6C3E9B-39FC-4704-AB5A-4A26DABE58F9}"/>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59270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693520-743E-4DD6-B8EB-81340DEBB07D}"/>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3" name="Footer Placeholder 2">
            <a:extLst>
              <a:ext uri="{FF2B5EF4-FFF2-40B4-BE49-F238E27FC236}">
                <a16:creationId xmlns:a16="http://schemas.microsoft.com/office/drawing/2014/main" id="{44D9E5CA-BFE0-4F2D-854E-4C2E94072A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53A86-B958-4624-B4FF-542160F6F899}"/>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17712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F74D-4331-49B3-AFD2-96E1F933E3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87019E-4059-407C-8B23-8AD45AB9E1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993C0-9E84-4771-B358-4EBFBFB6E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19EC18-94D8-40CC-B12E-7E8A8A75767D}"/>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6" name="Footer Placeholder 5">
            <a:extLst>
              <a:ext uri="{FF2B5EF4-FFF2-40B4-BE49-F238E27FC236}">
                <a16:creationId xmlns:a16="http://schemas.microsoft.com/office/drawing/2014/main" id="{54F17AF3-7AA3-4EB6-A447-2D6FF9FD8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A4DA9-7BFF-4134-A65A-2749AAA3515B}"/>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270446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8BE67-00BA-484C-A769-9D2BB2A5B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8FF653-46D0-4C2D-B279-B23BD3BF9E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1CC4FA-D477-446E-BEB0-0633722BB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F9FE09-50B9-407E-951B-8550F6E44DDB}"/>
              </a:ext>
            </a:extLst>
          </p:cNvPr>
          <p:cNvSpPr>
            <a:spLocks noGrp="1"/>
          </p:cNvSpPr>
          <p:nvPr>
            <p:ph type="dt" sz="half" idx="10"/>
          </p:nvPr>
        </p:nvSpPr>
        <p:spPr/>
        <p:txBody>
          <a:bodyPr/>
          <a:lstStyle/>
          <a:p>
            <a:fld id="{89BB4306-058F-43A8-8267-997C33B17BF6}" type="datetimeFigureOut">
              <a:rPr lang="en-US" smtClean="0"/>
              <a:t>3/3/2021</a:t>
            </a:fld>
            <a:endParaRPr lang="en-US"/>
          </a:p>
        </p:txBody>
      </p:sp>
      <p:sp>
        <p:nvSpPr>
          <p:cNvPr id="6" name="Footer Placeholder 5">
            <a:extLst>
              <a:ext uri="{FF2B5EF4-FFF2-40B4-BE49-F238E27FC236}">
                <a16:creationId xmlns:a16="http://schemas.microsoft.com/office/drawing/2014/main" id="{49C396CF-EFAB-4237-85C9-C78457D7A4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FDB76-29E8-44E6-BD90-74D39D4A310A}"/>
              </a:ext>
            </a:extLst>
          </p:cNvPr>
          <p:cNvSpPr>
            <a:spLocks noGrp="1"/>
          </p:cNvSpPr>
          <p:nvPr>
            <p:ph type="sldNum" sz="quarter" idx="12"/>
          </p:nvPr>
        </p:nvSpPr>
        <p:spPr/>
        <p:txBody>
          <a:bodyPr/>
          <a:lstStyle/>
          <a:p>
            <a:fld id="{C659C011-DE32-4ABF-8334-EB3DD1749956}" type="slidenum">
              <a:rPr lang="en-US" smtClean="0"/>
              <a:t>‹#›</a:t>
            </a:fld>
            <a:endParaRPr lang="en-US"/>
          </a:p>
        </p:txBody>
      </p:sp>
    </p:spTree>
    <p:extLst>
      <p:ext uri="{BB962C8B-B14F-4D97-AF65-F5344CB8AC3E}">
        <p14:creationId xmlns:p14="http://schemas.microsoft.com/office/powerpoint/2010/main" val="638261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802242-0D98-4DB5-8E9F-2B90ACD72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A1A810-7522-4AD8-AB95-8FC31A3BB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FDF18-9957-4CD3-9481-CF36BF801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B4306-058F-43A8-8267-997C33B17BF6}" type="datetimeFigureOut">
              <a:rPr lang="en-US" smtClean="0"/>
              <a:t>3/3/2021</a:t>
            </a:fld>
            <a:endParaRPr lang="en-US"/>
          </a:p>
        </p:txBody>
      </p:sp>
      <p:sp>
        <p:nvSpPr>
          <p:cNvPr id="5" name="Footer Placeholder 4">
            <a:extLst>
              <a:ext uri="{FF2B5EF4-FFF2-40B4-BE49-F238E27FC236}">
                <a16:creationId xmlns:a16="http://schemas.microsoft.com/office/drawing/2014/main" id="{B6D0FCF4-8381-48C3-9608-928154D53F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93D5B6-17DA-415D-9F64-AE7EFF410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9C011-DE32-4ABF-8334-EB3DD1749956}" type="slidenum">
              <a:rPr lang="en-US" smtClean="0"/>
              <a:t>‹#›</a:t>
            </a:fld>
            <a:endParaRPr lang="en-US"/>
          </a:p>
        </p:txBody>
      </p:sp>
    </p:spTree>
    <p:extLst>
      <p:ext uri="{BB962C8B-B14F-4D97-AF65-F5344CB8AC3E}">
        <p14:creationId xmlns:p14="http://schemas.microsoft.com/office/powerpoint/2010/main" val="2842586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hatrainings/CoreJava/blob/main/StaticDemo.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ahatrainings/CoreJava/blob/main/ArrayDemo.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7EF9-8C97-43A1-B826-15F27EBEF50E}"/>
              </a:ext>
            </a:extLst>
          </p:cNvPr>
          <p:cNvSpPr>
            <a:spLocks noGrp="1"/>
          </p:cNvSpPr>
          <p:nvPr>
            <p:ph type="title"/>
          </p:nvPr>
        </p:nvSpPr>
        <p:spPr>
          <a:xfrm>
            <a:off x="239152" y="365125"/>
            <a:ext cx="11114648" cy="1325563"/>
          </a:xfrm>
        </p:spPr>
        <p:txBody>
          <a:bodyPr/>
          <a:lstStyle/>
          <a:p>
            <a:r>
              <a:rPr lang="en-US" dirty="0"/>
              <a:t>Static</a:t>
            </a:r>
          </a:p>
        </p:txBody>
      </p:sp>
      <p:sp>
        <p:nvSpPr>
          <p:cNvPr id="4" name="Rectangle 1">
            <a:extLst>
              <a:ext uri="{FF2B5EF4-FFF2-40B4-BE49-F238E27FC236}">
                <a16:creationId xmlns:a16="http://schemas.microsoft.com/office/drawing/2014/main" id="{C35EA32E-ECB8-46AE-A7A5-F8D900939730}"/>
              </a:ext>
            </a:extLst>
          </p:cNvPr>
          <p:cNvSpPr>
            <a:spLocks noGrp="1" noChangeArrowheads="1"/>
          </p:cNvSpPr>
          <p:nvPr>
            <p:ph idx="1"/>
          </p:nvPr>
        </p:nvSpPr>
        <p:spPr bwMode="auto">
          <a:xfrm>
            <a:off x="121186" y="1390195"/>
            <a:ext cx="9599590" cy="36625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The </a:t>
            </a:r>
            <a:r>
              <a:rPr kumimoji="0" lang="en-US" altLang="en-US" sz="2000" b="0" i="0" u="none" strike="noStrike" cap="none" normalizeH="0" baseline="0" dirty="0">
                <a:ln>
                  <a:noFill/>
                </a:ln>
                <a:effectLst/>
                <a:latin typeface="Verdana" panose="020B0604030504040204" pitchFamily="34" charset="0"/>
                <a:ea typeface="Verdana" panose="020B0604030504040204" pitchFamily="34" charset="0"/>
              </a:rPr>
              <a:t>static</a:t>
            </a:r>
            <a:r>
              <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rPr>
              <a:t> keyword is a non-access modifier used for methods and attributes. Static methods/variables can be accessed without creating an object of a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Verdana" panose="020B0604030504040204" pitchFamily="34" charset="0"/>
              <a:ea typeface="Verdana" panose="020B0604030504040204" pitchFamily="34" charset="0"/>
            </a:endParaRPr>
          </a:p>
          <a:p>
            <a:pPr marL="0" indent="0" eaLnBrk="0" fontAlgn="base" hangingPunct="0">
              <a:lnSpc>
                <a:spcPct val="100000"/>
              </a:lnSpc>
              <a:spcBef>
                <a:spcPct val="0"/>
              </a:spcBef>
              <a:spcAft>
                <a:spcPct val="0"/>
              </a:spcAft>
              <a:buNone/>
            </a:pPr>
            <a:r>
              <a:rPr lang="en-US" sz="2000" dirty="0">
                <a:solidFill>
                  <a:srgbClr val="000000"/>
                </a:solidFill>
                <a:latin typeface="Verdana" panose="020B0604030504040204" pitchFamily="34" charset="0"/>
                <a:ea typeface="Verdana" panose="020B0604030504040204" pitchFamily="34" charset="0"/>
              </a:rPr>
              <a:t>The static keyword in Java is used for memory management mainly. We can apply static keyword to variables, methods, blocks and nested classes. The static keyword belongs to the class than an instance of the class.</a:t>
            </a:r>
            <a:endParaRPr lang="en-US" altLang="en-US" sz="2000" dirty="0">
              <a:solidFill>
                <a:srgbClr val="000000"/>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Java example: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https://github.com/ahatrainings/CoreJava/blob/main/StaticDemo.java</a:t>
            </a:r>
            <a:br>
              <a:rPr kumimoji="0" lang="en-US" altLang="en-US" sz="1800" b="0" i="0" u="none" strike="noStrike" cap="none" normalizeH="0" baseline="0" dirty="0">
                <a:ln>
                  <a:noFill/>
                </a:ln>
                <a:solidFill>
                  <a:schemeClr val="tx1"/>
                </a:solidFill>
                <a:effectLst/>
                <a:latin typeface="Arial" panose="020B0604020202020204" pitchFamily="34" charset="0"/>
                <a:hlinkClick r:id="rId2"/>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8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FBB03-7FED-43E4-91C7-A8CA6796C9C7}"/>
              </a:ext>
            </a:extLst>
          </p:cNvPr>
          <p:cNvSpPr>
            <a:spLocks noGrp="1"/>
          </p:cNvSpPr>
          <p:nvPr>
            <p:ph type="title"/>
          </p:nvPr>
        </p:nvSpPr>
        <p:spPr/>
        <p:txBody>
          <a:bodyPr/>
          <a:lstStyle/>
          <a:p>
            <a:r>
              <a:rPr lang="en-US" dirty="0"/>
              <a:t>Static method example</a:t>
            </a:r>
          </a:p>
        </p:txBody>
      </p:sp>
      <p:sp>
        <p:nvSpPr>
          <p:cNvPr id="11" name="Content Placeholder 10">
            <a:extLst>
              <a:ext uri="{FF2B5EF4-FFF2-40B4-BE49-F238E27FC236}">
                <a16:creationId xmlns:a16="http://schemas.microsoft.com/office/drawing/2014/main" id="{5B58130E-F42F-42EA-88BF-DD736BB07151}"/>
              </a:ext>
            </a:extLst>
          </p:cNvPr>
          <p:cNvSpPr>
            <a:spLocks noGrp="1"/>
          </p:cNvSpPr>
          <p:nvPr>
            <p:ph idx="1"/>
          </p:nvPr>
        </p:nvSpPr>
        <p:spPr>
          <a:xfrm>
            <a:off x="187287" y="1266940"/>
            <a:ext cx="11166513" cy="5464366"/>
          </a:xfrm>
        </p:spPr>
        <p:txBody>
          <a:bodyPr>
            <a:normAutofit fontScale="92500" lnSpcReduction="20000"/>
          </a:bodyPr>
          <a:lstStyle/>
          <a:p>
            <a:pPr marL="0" indent="0">
              <a:buNone/>
            </a:pPr>
            <a:r>
              <a:rPr lang="en-US" sz="2000" b="1" dirty="0"/>
              <a:t>public class </a:t>
            </a:r>
            <a:r>
              <a:rPr lang="en-US" sz="2000" b="1" dirty="0" err="1"/>
              <a:t>StaticDemo</a:t>
            </a:r>
            <a:r>
              <a:rPr lang="en-US" sz="2000" b="1" dirty="0"/>
              <a:t> {</a:t>
            </a:r>
          </a:p>
          <a:p>
            <a:pPr marL="0" indent="0">
              <a:buNone/>
            </a:pPr>
            <a:r>
              <a:rPr lang="en-US" sz="2000" b="1" dirty="0">
                <a:solidFill>
                  <a:schemeClr val="accent1"/>
                </a:solidFill>
              </a:rPr>
              <a:t>       //static class variable</a:t>
            </a:r>
          </a:p>
          <a:p>
            <a:pPr marL="0" indent="0">
              <a:buNone/>
            </a:pPr>
            <a:r>
              <a:rPr lang="en-US" sz="2000" b="1" dirty="0"/>
              <a:t>       public static String name =“John”;</a:t>
            </a:r>
          </a:p>
          <a:p>
            <a:pPr marL="0" indent="0">
              <a:buNone/>
            </a:pPr>
            <a:r>
              <a:rPr lang="en-US" sz="2000" b="1" dirty="0">
                <a:solidFill>
                  <a:schemeClr val="accent1"/>
                </a:solidFill>
              </a:rPr>
              <a:t>      //non static method</a:t>
            </a:r>
          </a:p>
          <a:p>
            <a:pPr marL="0" indent="0">
              <a:buNone/>
            </a:pPr>
            <a:r>
              <a:rPr lang="en-US" sz="2000" b="1" dirty="0"/>
              <a:t>      public static String </a:t>
            </a:r>
            <a:r>
              <a:rPr lang="en-US" sz="2000" b="1" dirty="0" err="1"/>
              <a:t>getText</a:t>
            </a:r>
            <a:r>
              <a:rPr lang="en-US" sz="2000" b="1" dirty="0"/>
              <a:t>() {</a:t>
            </a:r>
          </a:p>
          <a:p>
            <a:pPr marL="0" indent="0">
              <a:buNone/>
            </a:pPr>
            <a:r>
              <a:rPr lang="en-US" sz="2000" b="1" dirty="0"/>
              <a:t>      return "some text";</a:t>
            </a:r>
          </a:p>
          <a:p>
            <a:pPr marL="0" indent="0">
              <a:buNone/>
            </a:pPr>
            <a:r>
              <a:rPr lang="en-US" sz="2000" b="1" dirty="0"/>
              <a:t>      }</a:t>
            </a:r>
          </a:p>
          <a:p>
            <a:pPr marL="0" indent="0">
              <a:buNone/>
            </a:pPr>
            <a:r>
              <a:rPr lang="en-US" sz="2000" b="1" dirty="0">
                <a:solidFill>
                  <a:schemeClr val="accent1"/>
                </a:solidFill>
              </a:rPr>
              <a:t>     //static method</a:t>
            </a:r>
          </a:p>
          <a:p>
            <a:pPr marL="0" indent="0">
              <a:buNone/>
            </a:pPr>
            <a:r>
              <a:rPr lang="en-US" sz="2000" b="1" dirty="0"/>
              <a:t>      public static int </a:t>
            </a:r>
            <a:r>
              <a:rPr lang="en-US" sz="2000" b="1" dirty="0" err="1"/>
              <a:t>getSum</a:t>
            </a:r>
            <a:r>
              <a:rPr lang="en-US" sz="2000" b="1" dirty="0"/>
              <a:t>(int a, int b) {</a:t>
            </a:r>
          </a:p>
          <a:p>
            <a:pPr marL="0" indent="0">
              <a:buNone/>
            </a:pPr>
            <a:r>
              <a:rPr lang="en-US" sz="2000" b="1" dirty="0"/>
              <a:t>      return a + b;</a:t>
            </a:r>
          </a:p>
          <a:p>
            <a:pPr marL="0" indent="0">
              <a:buNone/>
            </a:pPr>
            <a:r>
              <a:rPr lang="en-US" sz="2000" b="1" dirty="0"/>
              <a:t>     }</a:t>
            </a:r>
          </a:p>
          <a:p>
            <a:pPr marL="0" indent="0">
              <a:buNone/>
            </a:pPr>
            <a:r>
              <a:rPr lang="en-US" sz="2000" b="1" dirty="0"/>
              <a:t>    public static void main(String </a:t>
            </a:r>
            <a:r>
              <a:rPr lang="en-US" sz="2000" b="1" dirty="0" err="1"/>
              <a:t>args</a:t>
            </a:r>
            <a:r>
              <a:rPr lang="en-US" sz="2000" b="1" dirty="0"/>
              <a:t>[]){</a:t>
            </a:r>
          </a:p>
          <a:p>
            <a:pPr marL="0" indent="0">
              <a:buNone/>
            </a:pPr>
            <a:r>
              <a:rPr lang="en-US" sz="2000" b="1" dirty="0"/>
              <a:t>	</a:t>
            </a:r>
            <a:r>
              <a:rPr lang="en-US" sz="2000" b="1" dirty="0" err="1"/>
              <a:t>StaticDemo.getSum</a:t>
            </a:r>
            <a:r>
              <a:rPr lang="en-US" sz="2000" b="1" dirty="0"/>
              <a:t>(10,20);</a:t>
            </a:r>
          </a:p>
          <a:p>
            <a:pPr marL="0" indent="0">
              <a:buNone/>
            </a:pPr>
            <a:r>
              <a:rPr lang="en-US" sz="2000" b="1" dirty="0"/>
              <a:t>	</a:t>
            </a:r>
            <a:r>
              <a:rPr lang="en-US" sz="2000" b="1" dirty="0" err="1"/>
              <a:t>System.out.println</a:t>
            </a:r>
            <a:r>
              <a:rPr lang="en-US" sz="2000" b="1" dirty="0"/>
              <a:t>(StaticDemo.name);</a:t>
            </a:r>
          </a:p>
          <a:p>
            <a:pPr marL="0" indent="0">
              <a:buNone/>
            </a:pPr>
            <a:r>
              <a:rPr lang="en-US" sz="2000" b="1" dirty="0"/>
              <a:t>   }	</a:t>
            </a:r>
          </a:p>
          <a:p>
            <a:pPr marL="0" indent="0">
              <a:buNone/>
            </a:pPr>
            <a:r>
              <a:rPr lang="en-US" sz="2000" b="1" dirty="0"/>
              <a:t>}</a:t>
            </a:r>
          </a:p>
        </p:txBody>
      </p:sp>
    </p:spTree>
    <p:extLst>
      <p:ext uri="{BB962C8B-B14F-4D97-AF65-F5344CB8AC3E}">
        <p14:creationId xmlns:p14="http://schemas.microsoft.com/office/powerpoint/2010/main" val="394409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A218-E84C-4D1B-87C9-9A09F24C3CAD}"/>
              </a:ext>
            </a:extLst>
          </p:cNvPr>
          <p:cNvSpPr>
            <a:spLocks noGrp="1"/>
          </p:cNvSpPr>
          <p:nvPr>
            <p:ph type="title"/>
          </p:nvPr>
        </p:nvSpPr>
        <p:spPr/>
        <p:txBody>
          <a:bodyPr/>
          <a:lstStyle/>
          <a:p>
            <a:r>
              <a:rPr lang="en-US" dirty="0"/>
              <a:t>Arrays</a:t>
            </a:r>
          </a:p>
        </p:txBody>
      </p:sp>
      <p:sp>
        <p:nvSpPr>
          <p:cNvPr id="3" name="Content Placeholder 2">
            <a:extLst>
              <a:ext uri="{FF2B5EF4-FFF2-40B4-BE49-F238E27FC236}">
                <a16:creationId xmlns:a16="http://schemas.microsoft.com/office/drawing/2014/main" id="{9E792E0C-CE20-429E-B43E-DBBB5BBB271F}"/>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Arrays are used to store multiple values in a single variable</a:t>
            </a:r>
          </a:p>
          <a:p>
            <a:r>
              <a:rPr lang="en-US" b="0" i="0" dirty="0">
                <a:solidFill>
                  <a:srgbClr val="000000"/>
                </a:solidFill>
                <a:effectLst/>
                <a:latin typeface="Verdana" panose="020B0604030504040204" pitchFamily="34" charset="0"/>
              </a:rPr>
              <a:t>To declare an array, define the variable type with </a:t>
            </a:r>
            <a:r>
              <a:rPr lang="en-US" i="0" dirty="0">
                <a:solidFill>
                  <a:srgbClr val="000000"/>
                </a:solidFill>
                <a:effectLst/>
                <a:latin typeface="Verdana" panose="020B0604030504040204" pitchFamily="34" charset="0"/>
              </a:rPr>
              <a:t>square brackets</a:t>
            </a:r>
          </a:p>
          <a:p>
            <a:pPr marL="0" indent="0">
              <a:buNone/>
            </a:pPr>
            <a:r>
              <a:rPr lang="en-US" sz="2400" dirty="0">
                <a:solidFill>
                  <a:srgbClr val="000000"/>
                </a:solidFill>
                <a:latin typeface="Verdana" panose="020B0604030504040204" pitchFamily="34" charset="0"/>
              </a:rPr>
              <a:t>Example: String[] cars = {"Tesla", “Audi", "Ford", "Mazda"};</a:t>
            </a:r>
          </a:p>
          <a:p>
            <a:pPr marL="0" indent="0">
              <a:buNone/>
            </a:pPr>
            <a:r>
              <a:rPr lang="en-US" dirty="0"/>
              <a:t>	        int [] numbers = {1,2,3,4};</a:t>
            </a:r>
          </a:p>
          <a:p>
            <a:pPr marL="0" indent="0">
              <a:buNone/>
            </a:pPr>
            <a:r>
              <a:rPr lang="en-US" sz="2400" dirty="0"/>
              <a:t>Java example:</a:t>
            </a:r>
          </a:p>
          <a:p>
            <a:pPr marL="0" indent="0">
              <a:buNone/>
            </a:pPr>
            <a:r>
              <a:rPr lang="en-US" sz="2400" dirty="0">
                <a:hlinkClick r:id="rId2"/>
              </a:rPr>
              <a:t>https://github.com/ahatrainings/CoreJava/blob/main/ArrayDemo.java</a:t>
            </a:r>
            <a:endParaRPr lang="en-US" sz="2400" dirty="0"/>
          </a:p>
        </p:txBody>
      </p:sp>
    </p:spTree>
    <p:extLst>
      <p:ext uri="{BB962C8B-B14F-4D97-AF65-F5344CB8AC3E}">
        <p14:creationId xmlns:p14="http://schemas.microsoft.com/office/powerpoint/2010/main" val="57169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2365-BD9D-41C3-AE7D-75CBC04547A3}"/>
              </a:ext>
            </a:extLst>
          </p:cNvPr>
          <p:cNvSpPr>
            <a:spLocks noGrp="1"/>
          </p:cNvSpPr>
          <p:nvPr>
            <p:ph type="title"/>
          </p:nvPr>
        </p:nvSpPr>
        <p:spPr/>
        <p:txBody>
          <a:bodyPr/>
          <a:lstStyle/>
          <a:p>
            <a:r>
              <a:rPr lang="en-US" dirty="0"/>
              <a:t>Collections</a:t>
            </a:r>
          </a:p>
        </p:txBody>
      </p:sp>
      <p:sp>
        <p:nvSpPr>
          <p:cNvPr id="3" name="Content Placeholder 2">
            <a:extLst>
              <a:ext uri="{FF2B5EF4-FFF2-40B4-BE49-F238E27FC236}">
                <a16:creationId xmlns:a16="http://schemas.microsoft.com/office/drawing/2014/main" id="{3BDF3640-A76E-4FB4-820F-7DDA177791F0}"/>
              </a:ext>
            </a:extLst>
          </p:cNvPr>
          <p:cNvSpPr>
            <a:spLocks noGrp="1"/>
          </p:cNvSpPr>
          <p:nvPr>
            <p:ph idx="1"/>
          </p:nvPr>
        </p:nvSpPr>
        <p:spPr>
          <a:xfrm>
            <a:off x="374573" y="1288974"/>
            <a:ext cx="10979227" cy="5569026"/>
          </a:xfrm>
        </p:spPr>
        <p:txBody>
          <a:bodyPr>
            <a:normAutofit/>
          </a:bodyPr>
          <a:lstStyle/>
          <a:p>
            <a:r>
              <a:rPr lang="en-US" b="0" i="0" dirty="0">
                <a:solidFill>
                  <a:srgbClr val="40424E"/>
                </a:solidFill>
                <a:effectLst/>
                <a:latin typeface="Verdana" panose="020B0604030504040204" pitchFamily="34" charset="0"/>
                <a:ea typeface="Verdana" panose="020B0604030504040204" pitchFamily="34" charset="0"/>
              </a:rPr>
              <a:t>Used to store any type of multiple objects</a:t>
            </a:r>
          </a:p>
          <a:p>
            <a:r>
              <a:rPr lang="en-US" dirty="0">
                <a:solidFill>
                  <a:srgbClr val="40424E"/>
                </a:solidFill>
                <a:latin typeface="Verdana" panose="020B0604030504040204" pitchFamily="34" charset="0"/>
                <a:ea typeface="Verdana" panose="020B0604030504040204" pitchFamily="34" charset="0"/>
              </a:rPr>
              <a:t>Can add/remove objects dynamically/runtime</a:t>
            </a:r>
          </a:p>
          <a:p>
            <a:r>
              <a:rPr lang="en-US" b="0" i="0" dirty="0">
                <a:solidFill>
                  <a:srgbClr val="40424E"/>
                </a:solidFill>
                <a:effectLst/>
                <a:latin typeface="Verdana" panose="020B0604030504040204" pitchFamily="34" charset="0"/>
                <a:ea typeface="Verdana" panose="020B0604030504040204" pitchFamily="34" charset="0"/>
              </a:rPr>
              <a:t>Can grow and shrink</a:t>
            </a:r>
          </a:p>
          <a:p>
            <a:r>
              <a:rPr lang="en-US" dirty="0">
                <a:solidFill>
                  <a:srgbClr val="40424E"/>
                </a:solidFill>
                <a:latin typeface="Verdana" panose="020B0604030504040204" pitchFamily="34" charset="0"/>
                <a:ea typeface="Verdana" panose="020B0604030504040204" pitchFamily="34" charset="0"/>
              </a:rPr>
              <a:t>Also called as runtime array</a:t>
            </a:r>
            <a:endParaRPr lang="en-US" b="0" i="0" dirty="0">
              <a:solidFill>
                <a:srgbClr val="40424E"/>
              </a:solidFill>
              <a:effectLst/>
              <a:latin typeface="Verdana" panose="020B0604030504040204" pitchFamily="34" charset="0"/>
              <a:ea typeface="Verdana" panose="020B0604030504040204" pitchFamily="34" charset="0"/>
            </a:endParaRPr>
          </a:p>
          <a:p>
            <a:pPr marL="0" indent="0" algn="l">
              <a:buNone/>
            </a:pPr>
            <a:endParaRPr lang="en-US" b="1" i="0" dirty="0">
              <a:solidFill>
                <a:srgbClr val="444542"/>
              </a:solidFill>
              <a:effectLst/>
              <a:latin typeface="PT Sans"/>
            </a:endParaRPr>
          </a:p>
          <a:p>
            <a:pPr marL="0" indent="0" algn="l">
              <a:buNone/>
            </a:pPr>
            <a:r>
              <a:rPr lang="en-US" sz="2400" b="1" i="0" dirty="0">
                <a:solidFill>
                  <a:srgbClr val="444542"/>
                </a:solidFill>
                <a:effectLst/>
                <a:latin typeface="Verdana" panose="020B0604030504040204" pitchFamily="34" charset="0"/>
                <a:ea typeface="Verdana" panose="020B0604030504040204" pitchFamily="34" charset="0"/>
              </a:rPr>
              <a:t>Important Java Collections:</a:t>
            </a:r>
          </a:p>
          <a:p>
            <a:pPr algn="l"/>
            <a:r>
              <a:rPr lang="en-US" sz="2400" dirty="0" err="1">
                <a:solidFill>
                  <a:srgbClr val="444542"/>
                </a:solidFill>
                <a:latin typeface="Verdana" panose="020B0604030504040204" pitchFamily="34" charset="0"/>
                <a:ea typeface="Verdana" panose="020B0604030504040204" pitchFamily="34" charset="0"/>
              </a:rPr>
              <a:t>ArrayList</a:t>
            </a:r>
            <a:endParaRPr lang="en-US" sz="2400" dirty="0">
              <a:solidFill>
                <a:srgbClr val="444542"/>
              </a:solidFill>
              <a:latin typeface="Verdana" panose="020B0604030504040204" pitchFamily="34" charset="0"/>
              <a:ea typeface="Verdana" panose="020B0604030504040204" pitchFamily="34" charset="0"/>
            </a:endParaRPr>
          </a:p>
          <a:p>
            <a:pPr algn="l"/>
            <a:r>
              <a:rPr lang="en-US" sz="2400" dirty="0">
                <a:solidFill>
                  <a:srgbClr val="444542"/>
                </a:solidFill>
                <a:latin typeface="Verdana" panose="020B0604030504040204" pitchFamily="34" charset="0"/>
                <a:ea typeface="Verdana" panose="020B0604030504040204" pitchFamily="34" charset="0"/>
              </a:rPr>
              <a:t>HashMap</a:t>
            </a:r>
          </a:p>
          <a:p>
            <a:pPr algn="l"/>
            <a:r>
              <a:rPr lang="en-US" sz="2400" dirty="0">
                <a:solidFill>
                  <a:srgbClr val="444542"/>
                </a:solidFill>
                <a:latin typeface="Verdana" panose="020B0604030504040204" pitchFamily="34" charset="0"/>
                <a:ea typeface="Verdana" panose="020B0604030504040204" pitchFamily="34" charset="0"/>
              </a:rPr>
              <a:t>LinkedList</a:t>
            </a:r>
          </a:p>
          <a:p>
            <a:pPr algn="l"/>
            <a:r>
              <a:rPr lang="en-US" sz="2400" dirty="0" err="1">
                <a:solidFill>
                  <a:srgbClr val="444542"/>
                </a:solidFill>
                <a:latin typeface="Verdana" panose="020B0604030504040204" pitchFamily="34" charset="0"/>
                <a:ea typeface="Verdana" panose="020B0604030504040204" pitchFamily="34" charset="0"/>
              </a:rPr>
              <a:t>HashTable</a:t>
            </a:r>
            <a:endParaRPr lang="en-US" sz="2400" dirty="0">
              <a:solidFill>
                <a:srgbClr val="444542"/>
              </a:solidFill>
              <a:latin typeface="Verdana" panose="020B0604030504040204" pitchFamily="34" charset="0"/>
              <a:ea typeface="Verdana" panose="020B0604030504040204" pitchFamily="34" charset="0"/>
            </a:endParaRPr>
          </a:p>
          <a:p>
            <a:pPr algn="l"/>
            <a:endParaRPr lang="en-US" b="1" i="0" dirty="0">
              <a:solidFill>
                <a:srgbClr val="444542"/>
              </a:solidFill>
              <a:effectLst/>
              <a:latin typeface="PT Sans"/>
            </a:endParaRPr>
          </a:p>
          <a:p>
            <a:endParaRPr lang="en-US" dirty="0"/>
          </a:p>
        </p:txBody>
      </p:sp>
    </p:spTree>
    <p:extLst>
      <p:ext uri="{BB962C8B-B14F-4D97-AF65-F5344CB8AC3E}">
        <p14:creationId xmlns:p14="http://schemas.microsoft.com/office/powerpoint/2010/main" val="296323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292</Words>
  <Application>Microsoft Office PowerPoint</Application>
  <PresentationFormat>Widescreen</PresentationFormat>
  <Paragraphs>42</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PT Sans</vt:lpstr>
      <vt:lpstr>Verdana</vt:lpstr>
      <vt:lpstr>Office Theme</vt:lpstr>
      <vt:lpstr>Static</vt:lpstr>
      <vt:lpstr>Static method example</vt:lpstr>
      <vt:lpstr>Arrays</vt:lpstr>
      <vt:lpstr>Collections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Aslam, Syed</dc:creator>
  <cp:lastModifiedBy>Aslam, Syed</cp:lastModifiedBy>
  <cp:revision>10</cp:revision>
  <dcterms:created xsi:type="dcterms:W3CDTF">2021-03-01T21:31:13Z</dcterms:created>
  <dcterms:modified xsi:type="dcterms:W3CDTF">2021-03-03T22:04:02Z</dcterms:modified>
</cp:coreProperties>
</file>