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1117-AFB9-45A7-B34F-4694537B77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7C08F2-6A64-4B6E-BD9B-2572C2340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119A45-77E4-4F2A-BD2D-DA34D612F64D}"/>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5" name="Footer Placeholder 4">
            <a:extLst>
              <a:ext uri="{FF2B5EF4-FFF2-40B4-BE49-F238E27FC236}">
                <a16:creationId xmlns:a16="http://schemas.microsoft.com/office/drawing/2014/main" id="{8BF81BF4-33CB-4492-A1A4-DDA9E2C4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A934E-A165-4A24-9E8E-6B688F6C3E2B}"/>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107893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4EBE-355B-4F9E-B3E8-F2CB83F4E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70B0F-B155-462E-96B2-8A4E38FBD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D7793-5A62-4BD5-B8B5-7DC8F6B62F75}"/>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5" name="Footer Placeholder 4">
            <a:extLst>
              <a:ext uri="{FF2B5EF4-FFF2-40B4-BE49-F238E27FC236}">
                <a16:creationId xmlns:a16="http://schemas.microsoft.com/office/drawing/2014/main" id="{5EFF6D0D-F186-4FB7-86B0-AF21F900CF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D824AE-1E3E-45C2-8717-88C450B5ED22}"/>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377241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A59723-1F76-4BEB-B037-7A1EF71E1F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65A318-F0FA-4E01-81B3-50D1D912AE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1D295C-8D9D-4591-9B95-E2849CD0AAC8}"/>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5" name="Footer Placeholder 4">
            <a:extLst>
              <a:ext uri="{FF2B5EF4-FFF2-40B4-BE49-F238E27FC236}">
                <a16:creationId xmlns:a16="http://schemas.microsoft.com/office/drawing/2014/main" id="{C6F2BE29-94B3-45D4-A00C-2CA9F0336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A5CBA-A105-46B8-8B39-5CF412647D4B}"/>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29471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020F-721E-4D3A-BA5B-EBA6D4AE91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59658C-25AD-4B4A-9D7E-E1BFFAFCF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7DCFC-4F99-44A9-9238-9374FF8B73C3}"/>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5" name="Footer Placeholder 4">
            <a:extLst>
              <a:ext uri="{FF2B5EF4-FFF2-40B4-BE49-F238E27FC236}">
                <a16:creationId xmlns:a16="http://schemas.microsoft.com/office/drawing/2014/main" id="{D04246E6-138E-46EA-AB20-CF401D078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2F1DC-BB16-446F-BCDA-F2D147239EF3}"/>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149223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635E-14D4-4740-9E85-CE00AACC07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C23E28-D903-4809-B799-8352C31D67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550C77-E203-4D10-8926-4E24DFB6E26E}"/>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5" name="Footer Placeholder 4">
            <a:extLst>
              <a:ext uri="{FF2B5EF4-FFF2-40B4-BE49-F238E27FC236}">
                <a16:creationId xmlns:a16="http://schemas.microsoft.com/office/drawing/2014/main" id="{C0575E04-42E4-4DC8-AAC5-F04FC81B4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EB80D-2CA1-44CC-9A60-9E9BB3A0B356}"/>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74392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6CFB-4FEF-4EEE-9889-4EF6939B95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E058D-DCDC-4FFC-A1DA-9669394452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4F0517-CCEC-48DB-B1F2-C152EB071A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97D87F-11A0-41C1-A88C-DF5340ADEF19}"/>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6" name="Footer Placeholder 5">
            <a:extLst>
              <a:ext uri="{FF2B5EF4-FFF2-40B4-BE49-F238E27FC236}">
                <a16:creationId xmlns:a16="http://schemas.microsoft.com/office/drawing/2014/main" id="{9634BC7E-5151-447C-842A-6399F1C25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81224A-3687-477E-B87C-3B3F5091E743}"/>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54366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4FC3-1906-438E-8A7F-3888A763E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467B35-3F3E-43EA-B2D8-615FA9F0CE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20F493-7F6D-4510-911D-0DA5C2C5F9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644271-F5BB-483F-85D7-1BAA666CA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A1F1A1-BDD3-4B79-9720-799911F5B5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FE50-DA64-40A1-9663-F239733C892A}"/>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8" name="Footer Placeholder 7">
            <a:extLst>
              <a:ext uri="{FF2B5EF4-FFF2-40B4-BE49-F238E27FC236}">
                <a16:creationId xmlns:a16="http://schemas.microsoft.com/office/drawing/2014/main" id="{4DFBD88B-2BE5-4C65-A685-1C0B5F07B4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61D6BD-366A-4923-8CC5-147B926A776B}"/>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472610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45537-EDB1-48E0-A213-C1D0E565F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D28720-7F0A-47F0-8705-3D577BE2A0E9}"/>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4" name="Footer Placeholder 3">
            <a:extLst>
              <a:ext uri="{FF2B5EF4-FFF2-40B4-BE49-F238E27FC236}">
                <a16:creationId xmlns:a16="http://schemas.microsoft.com/office/drawing/2014/main" id="{ED5E2C61-F232-43A9-9345-0E1AB002C3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2E32A7-177E-4430-A6D6-35426E165F08}"/>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138295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8A237-CE9D-481A-9931-1DE5727DD91F}"/>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3" name="Footer Placeholder 2">
            <a:extLst>
              <a:ext uri="{FF2B5EF4-FFF2-40B4-BE49-F238E27FC236}">
                <a16:creationId xmlns:a16="http://schemas.microsoft.com/office/drawing/2014/main" id="{9AB888BD-AA31-408B-B79C-090A4A3580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BBAC4-F91D-4CAD-AD84-7E4095746991}"/>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2474823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C2EA-8514-4FD3-A978-304F5C385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BDF650-4331-4F02-BCD7-8D5AA1CCBC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306D8E-75A3-4A5D-BE89-920538872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F61F7-BD2D-40C8-B4B9-0D9A35C8DFA8}"/>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6" name="Footer Placeholder 5">
            <a:extLst>
              <a:ext uri="{FF2B5EF4-FFF2-40B4-BE49-F238E27FC236}">
                <a16:creationId xmlns:a16="http://schemas.microsoft.com/office/drawing/2014/main" id="{1C33F178-13F9-42E0-87E4-9DAD1ECD6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8631A8-9BB5-4EEC-A34D-07C025EBCC84}"/>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4067656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EF54-76C0-444F-88BB-4E076BB9D1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3BFF4B-A8C7-4E41-930A-F98CA77E3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5EB11D-7186-4903-8E53-E6EF77AC5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CEF35B-FE1F-4807-A420-2D40D23A2383}"/>
              </a:ext>
            </a:extLst>
          </p:cNvPr>
          <p:cNvSpPr>
            <a:spLocks noGrp="1"/>
          </p:cNvSpPr>
          <p:nvPr>
            <p:ph type="dt" sz="half" idx="10"/>
          </p:nvPr>
        </p:nvSpPr>
        <p:spPr/>
        <p:txBody>
          <a:bodyPr/>
          <a:lstStyle/>
          <a:p>
            <a:fld id="{EE06BAFB-3CBB-400A-B222-4D192D6118CD}" type="datetimeFigureOut">
              <a:rPr lang="en-US" smtClean="0"/>
              <a:t>2/15/2021</a:t>
            </a:fld>
            <a:endParaRPr lang="en-US"/>
          </a:p>
        </p:txBody>
      </p:sp>
      <p:sp>
        <p:nvSpPr>
          <p:cNvPr id="6" name="Footer Placeholder 5">
            <a:extLst>
              <a:ext uri="{FF2B5EF4-FFF2-40B4-BE49-F238E27FC236}">
                <a16:creationId xmlns:a16="http://schemas.microsoft.com/office/drawing/2014/main" id="{6E82CAC9-0D6B-48E2-931E-10BC531420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598EE-A86B-4502-9682-C4C5E71D4878}"/>
              </a:ext>
            </a:extLst>
          </p:cNvPr>
          <p:cNvSpPr>
            <a:spLocks noGrp="1"/>
          </p:cNvSpPr>
          <p:nvPr>
            <p:ph type="sldNum" sz="quarter" idx="12"/>
          </p:nvPr>
        </p:nvSpPr>
        <p:spPr/>
        <p:txBody>
          <a:bodyPr/>
          <a:lstStyle/>
          <a:p>
            <a:fld id="{DE357EFC-85A2-4040-BA09-62D6B87D05B5}" type="slidenum">
              <a:rPr lang="en-US" smtClean="0"/>
              <a:t>‹#›</a:t>
            </a:fld>
            <a:endParaRPr lang="en-US"/>
          </a:p>
        </p:txBody>
      </p:sp>
    </p:spTree>
    <p:extLst>
      <p:ext uri="{BB962C8B-B14F-4D97-AF65-F5344CB8AC3E}">
        <p14:creationId xmlns:p14="http://schemas.microsoft.com/office/powerpoint/2010/main" val="1655204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A8A09-59E7-4E04-B0BD-3D08290C2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A554D-DB48-4741-85C4-71F8076AE9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D9D76-00FF-44CC-87E0-29A6533E1B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06BAFB-3CBB-400A-B222-4D192D6118CD}" type="datetimeFigureOut">
              <a:rPr lang="en-US" smtClean="0"/>
              <a:t>2/15/2021</a:t>
            </a:fld>
            <a:endParaRPr lang="en-US"/>
          </a:p>
        </p:txBody>
      </p:sp>
      <p:sp>
        <p:nvSpPr>
          <p:cNvPr id="5" name="Footer Placeholder 4">
            <a:extLst>
              <a:ext uri="{FF2B5EF4-FFF2-40B4-BE49-F238E27FC236}">
                <a16:creationId xmlns:a16="http://schemas.microsoft.com/office/drawing/2014/main" id="{53DF0E3B-0B2C-4C72-ABF0-6CC59E8BE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CC68C6-172B-4577-B3A0-62232FB45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57EFC-85A2-4040-BA09-62D6B87D05B5}" type="slidenum">
              <a:rPr lang="en-US" smtClean="0"/>
              <a:t>‹#›</a:t>
            </a:fld>
            <a:endParaRPr lang="en-US"/>
          </a:p>
        </p:txBody>
      </p:sp>
    </p:spTree>
    <p:extLst>
      <p:ext uri="{BB962C8B-B14F-4D97-AF65-F5344CB8AC3E}">
        <p14:creationId xmlns:p14="http://schemas.microsoft.com/office/powerpoint/2010/main" val="1002009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journaldev.com/16807/method-overloading-in-jav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9ACE2-984E-4FF7-A64B-1E850AD9F5B4}"/>
              </a:ext>
            </a:extLst>
          </p:cNvPr>
          <p:cNvSpPr>
            <a:spLocks noGrp="1"/>
          </p:cNvSpPr>
          <p:nvPr>
            <p:ph type="ctrTitle"/>
          </p:nvPr>
        </p:nvSpPr>
        <p:spPr>
          <a:xfrm>
            <a:off x="1524000" y="500515"/>
            <a:ext cx="9144000" cy="1099686"/>
          </a:xfrm>
        </p:spPr>
        <p:txBody>
          <a:bodyPr>
            <a:normAutofit/>
          </a:bodyPr>
          <a:lstStyle/>
          <a:p>
            <a:r>
              <a:rPr lang="en-US" dirty="0"/>
              <a:t>String</a:t>
            </a:r>
          </a:p>
        </p:txBody>
      </p:sp>
      <p:sp>
        <p:nvSpPr>
          <p:cNvPr id="3" name="Subtitle 2">
            <a:extLst>
              <a:ext uri="{FF2B5EF4-FFF2-40B4-BE49-F238E27FC236}">
                <a16:creationId xmlns:a16="http://schemas.microsoft.com/office/drawing/2014/main" id="{A0412B50-5731-44BA-889F-F1963B1E35D7}"/>
              </a:ext>
            </a:extLst>
          </p:cNvPr>
          <p:cNvSpPr>
            <a:spLocks noGrp="1"/>
          </p:cNvSpPr>
          <p:nvPr>
            <p:ph type="subTitle" idx="1"/>
          </p:nvPr>
        </p:nvSpPr>
        <p:spPr>
          <a:xfrm>
            <a:off x="1524000" y="1684421"/>
            <a:ext cx="9144000" cy="4673064"/>
          </a:xfrm>
        </p:spPr>
        <p:txBody>
          <a:bodyPr/>
          <a:lstStyle/>
          <a:p>
            <a:r>
              <a:rPr lang="en-US" b="0" i="0" dirty="0">
                <a:solidFill>
                  <a:srgbClr val="40424E"/>
                </a:solidFill>
                <a:effectLst/>
                <a:latin typeface="urw-din"/>
              </a:rPr>
              <a:t>String is a sequence of characters. In java, objects of String are immutable which means a constant and cannot be changed once created.</a:t>
            </a:r>
          </a:p>
          <a:p>
            <a:r>
              <a:rPr lang="en-US" dirty="0">
                <a:solidFill>
                  <a:srgbClr val="40424E"/>
                </a:solidFill>
                <a:latin typeface="urw-din"/>
              </a:rPr>
              <a:t>There are 2 ways to create a String in Java:</a:t>
            </a:r>
          </a:p>
          <a:p>
            <a:r>
              <a:rPr lang="en-US" b="1" dirty="0">
                <a:solidFill>
                  <a:srgbClr val="40424E"/>
                </a:solidFill>
                <a:latin typeface="urw-din"/>
              </a:rPr>
              <a:t>String literal:</a:t>
            </a:r>
          </a:p>
          <a:p>
            <a:r>
              <a:rPr lang="en-US" dirty="0">
                <a:solidFill>
                  <a:srgbClr val="40424E"/>
                </a:solidFill>
                <a:latin typeface="urw-din"/>
              </a:rPr>
              <a:t>String s = “aha trainings”;</a:t>
            </a:r>
          </a:p>
          <a:p>
            <a:r>
              <a:rPr lang="en-US" b="1" dirty="0">
                <a:solidFill>
                  <a:srgbClr val="40424E"/>
                </a:solidFill>
                <a:latin typeface="urw-din"/>
              </a:rPr>
              <a:t>Using new keyword:</a:t>
            </a:r>
          </a:p>
          <a:p>
            <a:r>
              <a:rPr lang="en-US" dirty="0">
                <a:solidFill>
                  <a:srgbClr val="40424E"/>
                </a:solidFill>
                <a:latin typeface="urw-din"/>
              </a:rPr>
              <a:t>String s = new String(“aha trainings”);</a:t>
            </a:r>
          </a:p>
          <a:p>
            <a:endParaRPr lang="en-US" dirty="0"/>
          </a:p>
        </p:txBody>
      </p:sp>
    </p:spTree>
    <p:extLst>
      <p:ext uri="{BB962C8B-B14F-4D97-AF65-F5344CB8AC3E}">
        <p14:creationId xmlns:p14="http://schemas.microsoft.com/office/powerpoint/2010/main" val="3403062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F528-085B-44AE-B3A7-BB04A35AE328}"/>
              </a:ext>
            </a:extLst>
          </p:cNvPr>
          <p:cNvSpPr>
            <a:spLocks noGrp="1"/>
          </p:cNvSpPr>
          <p:nvPr>
            <p:ph type="title"/>
          </p:nvPr>
        </p:nvSpPr>
        <p:spPr/>
        <p:txBody>
          <a:bodyPr/>
          <a:lstStyle/>
          <a:p>
            <a:r>
              <a:rPr lang="en-US" dirty="0"/>
              <a:t>Method Overriding (Runtime Polymorphism)</a:t>
            </a:r>
          </a:p>
        </p:txBody>
      </p:sp>
      <p:sp>
        <p:nvSpPr>
          <p:cNvPr id="3" name="Content Placeholder 2">
            <a:extLst>
              <a:ext uri="{FF2B5EF4-FFF2-40B4-BE49-F238E27FC236}">
                <a16:creationId xmlns:a16="http://schemas.microsoft.com/office/drawing/2014/main" id="{7BB88B5C-2F47-4987-A19E-FAB0AEDBBDE8}"/>
              </a:ext>
            </a:extLst>
          </p:cNvPr>
          <p:cNvSpPr>
            <a:spLocks noGrp="1"/>
          </p:cNvSpPr>
          <p:nvPr>
            <p:ph idx="1"/>
          </p:nvPr>
        </p:nvSpPr>
        <p:spPr/>
        <p:txBody>
          <a:bodyPr/>
          <a:lstStyle/>
          <a:p>
            <a:pPr algn="l"/>
            <a:r>
              <a:rPr lang="en-US" b="0" i="0" dirty="0">
                <a:effectLst/>
                <a:latin typeface="Roboto"/>
              </a:rPr>
              <a:t>Runtime polymorphism is implemented when we have an “IS-A” relationship between objects. This is also called a method overriding because the subclass has to override the superclass method for runtime polymorphism.</a:t>
            </a:r>
          </a:p>
          <a:p>
            <a:pPr algn="l"/>
            <a:r>
              <a:rPr lang="en-US" b="0" i="0" dirty="0">
                <a:effectLst/>
                <a:latin typeface="Roboto"/>
              </a:rPr>
              <a:t>If we are working in terms of the superclass, the actual implementation class is decided at runtime. The compiler is not able to decide which class method will be invoked. This decision is done at runtime, hence the name as runtime polymorphism or dynamic method dispatch.</a:t>
            </a:r>
          </a:p>
          <a:p>
            <a:endParaRPr lang="en-US" dirty="0"/>
          </a:p>
        </p:txBody>
      </p:sp>
    </p:spTree>
    <p:extLst>
      <p:ext uri="{BB962C8B-B14F-4D97-AF65-F5344CB8AC3E}">
        <p14:creationId xmlns:p14="http://schemas.microsoft.com/office/powerpoint/2010/main" val="278830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55593-0405-4AC4-8227-F3525A9DDA47}"/>
              </a:ext>
            </a:extLst>
          </p:cNvPr>
          <p:cNvSpPr>
            <a:spLocks noGrp="1"/>
          </p:cNvSpPr>
          <p:nvPr>
            <p:ph type="title"/>
          </p:nvPr>
        </p:nvSpPr>
        <p:spPr/>
        <p:txBody>
          <a:bodyPr/>
          <a:lstStyle/>
          <a:p>
            <a:r>
              <a:rPr lang="en-US" i="0" dirty="0">
                <a:effectLst/>
                <a:latin typeface="var(--font-family--heading)"/>
              </a:rPr>
              <a:t>Inheritance</a:t>
            </a:r>
            <a:br>
              <a:rPr lang="en-US" i="0" dirty="0">
                <a:effectLst/>
                <a:latin typeface="var(--font-family--heading)"/>
              </a:rPr>
            </a:br>
            <a:endParaRPr lang="en-US" dirty="0"/>
          </a:p>
        </p:txBody>
      </p:sp>
      <p:sp>
        <p:nvSpPr>
          <p:cNvPr id="3" name="Content Placeholder 2">
            <a:extLst>
              <a:ext uri="{FF2B5EF4-FFF2-40B4-BE49-F238E27FC236}">
                <a16:creationId xmlns:a16="http://schemas.microsoft.com/office/drawing/2014/main" id="{43606CE1-5EA6-4A7D-AE2B-6C788221B99D}"/>
              </a:ext>
            </a:extLst>
          </p:cNvPr>
          <p:cNvSpPr>
            <a:spLocks noGrp="1"/>
          </p:cNvSpPr>
          <p:nvPr>
            <p:ph idx="1"/>
          </p:nvPr>
        </p:nvSpPr>
        <p:spPr/>
        <p:txBody>
          <a:bodyPr/>
          <a:lstStyle/>
          <a:p>
            <a:pPr marL="0" indent="0">
              <a:buNone/>
            </a:pPr>
            <a:r>
              <a:rPr lang="en-US" dirty="0"/>
              <a:t>Inheritance </a:t>
            </a:r>
            <a:r>
              <a:rPr lang="en-US" b="0" i="0" dirty="0">
                <a:solidFill>
                  <a:srgbClr val="1D1F20"/>
                </a:solidFill>
                <a:effectLst/>
                <a:latin typeface="Roboto"/>
              </a:rPr>
              <a:t>is the object-oriented programming concept where an object is based on another object. Inheritance is the mechanism of code reuse. The object that is getting inherited is called the superclass and the object that inherits the superclass is called a subclass.</a:t>
            </a:r>
          </a:p>
          <a:p>
            <a:pPr marL="0" indent="0">
              <a:buNone/>
            </a:pPr>
            <a:r>
              <a:rPr lang="en-US" b="0" i="0" dirty="0">
                <a:solidFill>
                  <a:srgbClr val="1D1F20"/>
                </a:solidFill>
                <a:effectLst/>
                <a:latin typeface="Roboto"/>
              </a:rPr>
              <a:t>We use extends keyword in java to implement inheritance. </a:t>
            </a:r>
            <a:endParaRPr lang="en-US" dirty="0">
              <a:solidFill>
                <a:srgbClr val="1D1F20"/>
              </a:solidFill>
              <a:latin typeface="Roboto"/>
            </a:endParaRPr>
          </a:p>
          <a:p>
            <a:pPr marL="0" indent="0">
              <a:buNone/>
            </a:pPr>
            <a:endParaRPr lang="en-US" dirty="0"/>
          </a:p>
        </p:txBody>
      </p:sp>
    </p:spTree>
    <p:extLst>
      <p:ext uri="{BB962C8B-B14F-4D97-AF65-F5344CB8AC3E}">
        <p14:creationId xmlns:p14="http://schemas.microsoft.com/office/powerpoint/2010/main" val="2862147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1EB5-5453-44C7-80BE-15A4293BEE46}"/>
              </a:ext>
            </a:extLst>
          </p:cNvPr>
          <p:cNvSpPr>
            <a:spLocks noGrp="1"/>
          </p:cNvSpPr>
          <p:nvPr>
            <p:ph type="title"/>
          </p:nvPr>
        </p:nvSpPr>
        <p:spPr>
          <a:xfrm>
            <a:off x="202131" y="125128"/>
            <a:ext cx="11151669" cy="555909"/>
          </a:xfrm>
        </p:spPr>
        <p:txBody>
          <a:bodyPr>
            <a:normAutofit/>
          </a:bodyPr>
          <a:lstStyle/>
          <a:p>
            <a:r>
              <a:rPr lang="en-US" sz="1800" b="0" i="0" dirty="0">
                <a:solidFill>
                  <a:srgbClr val="1D1F20"/>
                </a:solidFill>
                <a:effectLst/>
                <a:latin typeface="Roboto"/>
              </a:rPr>
              <a:t>Below is a simple example of inheritance in java.</a:t>
            </a:r>
            <a:endParaRPr lang="en-US" sz="1800" dirty="0"/>
          </a:p>
        </p:txBody>
      </p:sp>
      <p:sp>
        <p:nvSpPr>
          <p:cNvPr id="3" name="Content Placeholder 2">
            <a:extLst>
              <a:ext uri="{FF2B5EF4-FFF2-40B4-BE49-F238E27FC236}">
                <a16:creationId xmlns:a16="http://schemas.microsoft.com/office/drawing/2014/main" id="{109B29B3-AB92-4389-BE0B-7DAF54C38A26}"/>
              </a:ext>
            </a:extLst>
          </p:cNvPr>
          <p:cNvSpPr>
            <a:spLocks noGrp="1"/>
          </p:cNvSpPr>
          <p:nvPr>
            <p:ph idx="1"/>
          </p:nvPr>
        </p:nvSpPr>
        <p:spPr>
          <a:xfrm>
            <a:off x="423512" y="952902"/>
            <a:ext cx="10930288" cy="5224061"/>
          </a:xfrm>
        </p:spPr>
        <p:txBody>
          <a:bodyPr>
            <a:normAutofit fontScale="85000" lnSpcReduction="20000"/>
          </a:bodyPr>
          <a:lstStyle/>
          <a:p>
            <a:pPr marL="0" indent="0">
              <a:buNone/>
            </a:pPr>
            <a:r>
              <a:rPr lang="en-US" sz="1400" b="0" i="0" dirty="0">
                <a:solidFill>
                  <a:srgbClr val="651FFF"/>
                </a:solidFill>
                <a:effectLst/>
                <a:latin typeface="Fira Mono"/>
              </a:rPr>
              <a:t>class</a:t>
            </a:r>
            <a:r>
              <a:rPr lang="en-US" sz="1400" b="0" i="0" dirty="0">
                <a:solidFill>
                  <a:srgbClr val="2A2A2A"/>
                </a:solidFill>
                <a:effectLst/>
                <a:latin typeface="Fira Mono"/>
              </a:rPr>
              <a:t> </a:t>
            </a:r>
            <a:r>
              <a:rPr lang="en-US" sz="1400" b="0" i="0" dirty="0" err="1">
                <a:solidFill>
                  <a:srgbClr val="2A2A2A"/>
                </a:solidFill>
                <a:effectLst/>
                <a:latin typeface="Fira Mono"/>
              </a:rPr>
              <a:t>SuperClassA</a:t>
            </a:r>
            <a:r>
              <a:rPr lang="en-US" sz="1400" b="0" i="0" dirty="0">
                <a:solidFill>
                  <a:srgbClr val="2A2A2A"/>
                </a:solidFill>
                <a:effectLst/>
                <a:latin typeface="Fira Mono"/>
              </a:rPr>
              <a:t> </a:t>
            </a:r>
          </a:p>
          <a:p>
            <a:pPr marL="0" indent="0">
              <a:buNone/>
            </a:pPr>
            <a:r>
              <a:rPr lang="en-US" sz="1400" b="0" i="0" dirty="0">
                <a:solidFill>
                  <a:srgbClr val="2A2A2A"/>
                </a:solidFill>
                <a:effectLst/>
                <a:latin typeface="Fira Mono"/>
              </a:rPr>
              <a:t>{ </a:t>
            </a:r>
          </a:p>
          <a:p>
            <a:pPr marL="0" indent="0">
              <a:buNone/>
            </a:pPr>
            <a:r>
              <a:rPr lang="en-US" sz="1400" b="0" i="0" dirty="0">
                <a:solidFill>
                  <a:srgbClr val="651FFF"/>
                </a:solidFill>
                <a:effectLst/>
                <a:latin typeface="Fira Mono"/>
              </a:rPr>
              <a:t>public</a:t>
            </a:r>
            <a:r>
              <a:rPr lang="en-US" sz="1400" b="0" i="0" dirty="0">
                <a:solidFill>
                  <a:srgbClr val="2A2A2A"/>
                </a:solidFill>
                <a:effectLst/>
                <a:latin typeface="Fira Mono"/>
              </a:rPr>
              <a:t> </a:t>
            </a:r>
            <a:r>
              <a:rPr lang="en-US" sz="1400" b="0" i="0" dirty="0">
                <a:solidFill>
                  <a:srgbClr val="651FFF"/>
                </a:solidFill>
                <a:effectLst/>
                <a:latin typeface="Fira Mono"/>
              </a:rPr>
              <a:t>void</a:t>
            </a:r>
            <a:r>
              <a:rPr lang="en-US" sz="1400" b="0" i="0" dirty="0">
                <a:solidFill>
                  <a:srgbClr val="2A2A2A"/>
                </a:solidFill>
                <a:effectLst/>
                <a:latin typeface="Fira Mono"/>
              </a:rPr>
              <a:t> foo</a:t>
            </a:r>
            <a:r>
              <a:rPr lang="en-US" sz="1400" b="0" i="0" dirty="0">
                <a:solidFill>
                  <a:srgbClr val="B9B9B9"/>
                </a:solidFill>
                <a:effectLst/>
                <a:latin typeface="Fira Mono"/>
              </a:rPr>
              <a:t>()</a:t>
            </a:r>
          </a:p>
          <a:p>
            <a:pPr marL="0" indent="0">
              <a:buNone/>
            </a:pPr>
            <a:r>
              <a:rPr lang="en-US" sz="1400" b="0" i="0" dirty="0">
                <a:solidFill>
                  <a:srgbClr val="2A2A2A"/>
                </a:solidFill>
                <a:effectLst/>
                <a:latin typeface="Fira Mono"/>
              </a:rPr>
              <a:t>{ </a:t>
            </a:r>
          </a:p>
          <a:p>
            <a:pPr marL="0" indent="0">
              <a:buNone/>
            </a:pPr>
            <a:r>
              <a:rPr lang="en-US" sz="1400" b="0" i="0" dirty="0" err="1">
                <a:solidFill>
                  <a:srgbClr val="2A2A2A"/>
                </a:solidFill>
                <a:effectLst/>
                <a:latin typeface="Fira Mono"/>
              </a:rPr>
              <a:t>System.out.println</a:t>
            </a:r>
            <a:r>
              <a:rPr lang="en-US" sz="1400" b="0" i="0" dirty="0">
                <a:solidFill>
                  <a:srgbClr val="2A2A2A"/>
                </a:solidFill>
                <a:effectLst/>
                <a:latin typeface="Fira Mono"/>
              </a:rPr>
              <a:t>(</a:t>
            </a:r>
            <a:r>
              <a:rPr lang="en-US" sz="1400" b="0" i="0" dirty="0">
                <a:solidFill>
                  <a:srgbClr val="BF00B8"/>
                </a:solidFill>
                <a:effectLst/>
                <a:latin typeface="Fira Mono"/>
              </a:rPr>
              <a:t>"</a:t>
            </a:r>
            <a:r>
              <a:rPr lang="en-US" sz="1400" b="0" i="0" dirty="0" err="1">
                <a:solidFill>
                  <a:srgbClr val="BF00B8"/>
                </a:solidFill>
                <a:effectLst/>
                <a:latin typeface="Fira Mono"/>
              </a:rPr>
              <a:t>SuperClassA</a:t>
            </a:r>
            <a:r>
              <a:rPr lang="en-US" sz="1400" b="0" i="0" dirty="0">
                <a:solidFill>
                  <a:srgbClr val="BF00B8"/>
                </a:solidFill>
                <a:effectLst/>
                <a:latin typeface="Fira Mono"/>
              </a:rPr>
              <a:t>"</a:t>
            </a:r>
            <a:r>
              <a:rPr lang="en-US" sz="1400" b="0" i="0" dirty="0">
                <a:solidFill>
                  <a:srgbClr val="2A2A2A"/>
                </a:solidFill>
                <a:effectLst/>
                <a:latin typeface="Fira Mono"/>
              </a:rPr>
              <a:t>); </a:t>
            </a:r>
          </a:p>
          <a:p>
            <a:pPr marL="0" indent="0">
              <a:buNone/>
            </a:pPr>
            <a:r>
              <a:rPr lang="en-US" sz="1400" b="0" i="0" dirty="0">
                <a:solidFill>
                  <a:srgbClr val="2A2A2A"/>
                </a:solidFill>
                <a:effectLst/>
                <a:latin typeface="Fira Mono"/>
              </a:rPr>
              <a:t>} </a:t>
            </a:r>
          </a:p>
          <a:p>
            <a:pPr marL="0" indent="0">
              <a:buNone/>
            </a:pPr>
            <a:r>
              <a:rPr lang="en-US" sz="1400" b="0" i="0" dirty="0">
                <a:solidFill>
                  <a:srgbClr val="2A2A2A"/>
                </a:solidFill>
                <a:effectLst/>
                <a:latin typeface="Fira Mono"/>
              </a:rPr>
              <a:t>} </a:t>
            </a:r>
          </a:p>
          <a:p>
            <a:pPr marL="0" indent="0">
              <a:buNone/>
            </a:pPr>
            <a:r>
              <a:rPr lang="en-US" sz="1400" b="0" i="0" dirty="0">
                <a:solidFill>
                  <a:srgbClr val="651FFF"/>
                </a:solidFill>
                <a:effectLst/>
                <a:latin typeface="Fira Mono"/>
              </a:rPr>
              <a:t>class</a:t>
            </a:r>
            <a:r>
              <a:rPr lang="en-US" sz="1400" b="0" i="0" dirty="0">
                <a:solidFill>
                  <a:srgbClr val="2A2A2A"/>
                </a:solidFill>
                <a:effectLst/>
                <a:latin typeface="Fira Mono"/>
              </a:rPr>
              <a:t> </a:t>
            </a:r>
            <a:r>
              <a:rPr lang="en-US" sz="1400" b="0" i="0" dirty="0" err="1">
                <a:solidFill>
                  <a:srgbClr val="2A2A2A"/>
                </a:solidFill>
                <a:effectLst/>
                <a:latin typeface="Fira Mono"/>
              </a:rPr>
              <a:t>SubClassB</a:t>
            </a:r>
            <a:r>
              <a:rPr lang="en-US" sz="1400" b="0" i="0" dirty="0">
                <a:solidFill>
                  <a:srgbClr val="2A2A2A"/>
                </a:solidFill>
                <a:effectLst/>
                <a:latin typeface="Fira Mono"/>
              </a:rPr>
              <a:t> </a:t>
            </a:r>
            <a:r>
              <a:rPr lang="en-US" sz="1400" b="0" i="0" dirty="0">
                <a:solidFill>
                  <a:srgbClr val="651FFF"/>
                </a:solidFill>
                <a:effectLst/>
                <a:latin typeface="Fira Mono"/>
              </a:rPr>
              <a:t>extends</a:t>
            </a:r>
            <a:r>
              <a:rPr lang="en-US" sz="1400" b="0" i="0" dirty="0">
                <a:solidFill>
                  <a:srgbClr val="2A2A2A"/>
                </a:solidFill>
                <a:effectLst/>
                <a:latin typeface="Fira Mono"/>
              </a:rPr>
              <a:t> </a:t>
            </a:r>
            <a:r>
              <a:rPr lang="en-US" sz="1400" b="0" i="0" dirty="0" err="1">
                <a:solidFill>
                  <a:srgbClr val="2A2A2A"/>
                </a:solidFill>
                <a:effectLst/>
                <a:latin typeface="Fira Mono"/>
              </a:rPr>
              <a:t>SuperClassA</a:t>
            </a:r>
            <a:r>
              <a:rPr lang="en-US" sz="1400" b="0" i="0" dirty="0">
                <a:solidFill>
                  <a:srgbClr val="2A2A2A"/>
                </a:solidFill>
                <a:effectLst/>
                <a:latin typeface="Fira Mono"/>
              </a:rPr>
              <a:t> </a:t>
            </a:r>
          </a:p>
          <a:p>
            <a:pPr marL="0" indent="0">
              <a:buNone/>
            </a:pPr>
            <a:r>
              <a:rPr lang="en-US" sz="1400" b="0" i="0" dirty="0">
                <a:solidFill>
                  <a:srgbClr val="2A2A2A"/>
                </a:solidFill>
                <a:effectLst/>
                <a:latin typeface="Fira Mono"/>
              </a:rPr>
              <a:t>{</a:t>
            </a:r>
          </a:p>
          <a:p>
            <a:pPr marL="0" indent="0">
              <a:buNone/>
            </a:pPr>
            <a:r>
              <a:rPr lang="en-US" sz="1400" b="0" i="0" dirty="0">
                <a:solidFill>
                  <a:srgbClr val="2A2A2A"/>
                </a:solidFill>
                <a:effectLst/>
                <a:latin typeface="Fira Mono"/>
              </a:rPr>
              <a:t> </a:t>
            </a:r>
            <a:r>
              <a:rPr lang="en-US" sz="1400" b="0" i="0" dirty="0">
                <a:solidFill>
                  <a:srgbClr val="651FFF"/>
                </a:solidFill>
                <a:effectLst/>
                <a:latin typeface="Fira Mono"/>
              </a:rPr>
              <a:t>public</a:t>
            </a:r>
            <a:r>
              <a:rPr lang="en-US" sz="1400" b="0" i="0" dirty="0">
                <a:solidFill>
                  <a:srgbClr val="2A2A2A"/>
                </a:solidFill>
                <a:effectLst/>
                <a:latin typeface="Fira Mono"/>
              </a:rPr>
              <a:t> </a:t>
            </a:r>
            <a:r>
              <a:rPr lang="en-US" sz="1400" b="0" i="0" dirty="0">
                <a:solidFill>
                  <a:srgbClr val="651FFF"/>
                </a:solidFill>
                <a:effectLst/>
                <a:latin typeface="Fira Mono"/>
              </a:rPr>
              <a:t>void</a:t>
            </a:r>
            <a:r>
              <a:rPr lang="en-US" sz="1400" b="0" i="0" dirty="0">
                <a:solidFill>
                  <a:srgbClr val="2A2A2A"/>
                </a:solidFill>
                <a:effectLst/>
                <a:latin typeface="Fira Mono"/>
              </a:rPr>
              <a:t> bar</a:t>
            </a:r>
            <a:r>
              <a:rPr lang="en-US" sz="1400" b="0" i="0" dirty="0">
                <a:solidFill>
                  <a:srgbClr val="B9B9B9"/>
                </a:solidFill>
                <a:effectLst/>
                <a:latin typeface="Fira Mono"/>
              </a:rPr>
              <a:t>()</a:t>
            </a:r>
            <a:r>
              <a:rPr lang="en-US" sz="1400" b="0" i="0" dirty="0">
                <a:solidFill>
                  <a:srgbClr val="2A2A2A"/>
                </a:solidFill>
                <a:effectLst/>
                <a:latin typeface="Fira Mono"/>
              </a:rPr>
              <a:t>{ </a:t>
            </a:r>
          </a:p>
          <a:p>
            <a:pPr marL="0" indent="0">
              <a:buNone/>
            </a:pPr>
            <a:r>
              <a:rPr lang="en-US" sz="1400" b="0" i="0" dirty="0" err="1">
                <a:solidFill>
                  <a:srgbClr val="2A2A2A"/>
                </a:solidFill>
                <a:effectLst/>
                <a:latin typeface="Fira Mono"/>
              </a:rPr>
              <a:t>System.out.println</a:t>
            </a:r>
            <a:r>
              <a:rPr lang="en-US" sz="1400" b="0" i="0" dirty="0">
                <a:solidFill>
                  <a:srgbClr val="2A2A2A"/>
                </a:solidFill>
                <a:effectLst/>
                <a:latin typeface="Fira Mono"/>
              </a:rPr>
              <a:t>(</a:t>
            </a:r>
            <a:r>
              <a:rPr lang="en-US" sz="1400" b="0" i="0" dirty="0">
                <a:solidFill>
                  <a:srgbClr val="BF00B8"/>
                </a:solidFill>
                <a:effectLst/>
                <a:latin typeface="Fira Mono"/>
              </a:rPr>
              <a:t>"</a:t>
            </a:r>
            <a:r>
              <a:rPr lang="en-US" sz="1400" b="0" i="0" dirty="0" err="1">
                <a:solidFill>
                  <a:srgbClr val="BF00B8"/>
                </a:solidFill>
                <a:effectLst/>
                <a:latin typeface="Fira Mono"/>
              </a:rPr>
              <a:t>SubClassB</a:t>
            </a:r>
            <a:r>
              <a:rPr lang="en-US" sz="1400" b="0" i="0" dirty="0">
                <a:solidFill>
                  <a:srgbClr val="BF00B8"/>
                </a:solidFill>
                <a:effectLst/>
                <a:latin typeface="Fira Mono"/>
              </a:rPr>
              <a:t>"</a:t>
            </a:r>
            <a:r>
              <a:rPr lang="en-US" sz="1400" b="0" i="0" dirty="0">
                <a:solidFill>
                  <a:srgbClr val="2A2A2A"/>
                </a:solidFill>
                <a:effectLst/>
                <a:latin typeface="Fira Mono"/>
              </a:rPr>
              <a:t>); </a:t>
            </a:r>
          </a:p>
          <a:p>
            <a:pPr marL="0" indent="0">
              <a:buNone/>
            </a:pPr>
            <a:r>
              <a:rPr lang="en-US" sz="1400" b="0" i="0" dirty="0">
                <a:solidFill>
                  <a:srgbClr val="2A2A2A"/>
                </a:solidFill>
                <a:effectLst/>
                <a:latin typeface="Fira Mono"/>
              </a:rPr>
              <a:t>} </a:t>
            </a:r>
          </a:p>
          <a:p>
            <a:pPr marL="0" indent="0">
              <a:buNone/>
            </a:pPr>
            <a:r>
              <a:rPr lang="en-US" sz="1400" b="0" i="0" dirty="0">
                <a:solidFill>
                  <a:srgbClr val="2A2A2A"/>
                </a:solidFill>
                <a:effectLst/>
                <a:latin typeface="Fira Mono"/>
              </a:rPr>
              <a:t>}</a:t>
            </a:r>
          </a:p>
          <a:p>
            <a:pPr marL="0" indent="0">
              <a:buNone/>
            </a:pPr>
            <a:r>
              <a:rPr lang="en-US" sz="1400" b="0" i="0" dirty="0">
                <a:solidFill>
                  <a:srgbClr val="2A2A2A"/>
                </a:solidFill>
                <a:effectLst/>
                <a:latin typeface="Fira Mono"/>
              </a:rPr>
              <a:t> </a:t>
            </a:r>
            <a:r>
              <a:rPr lang="en-US" sz="1400" b="0" i="0" dirty="0">
                <a:solidFill>
                  <a:srgbClr val="651FFF"/>
                </a:solidFill>
                <a:effectLst/>
                <a:latin typeface="Fira Mono"/>
              </a:rPr>
              <a:t>public</a:t>
            </a:r>
            <a:r>
              <a:rPr lang="en-US" sz="1400" b="0" i="0" dirty="0">
                <a:solidFill>
                  <a:srgbClr val="2A2A2A"/>
                </a:solidFill>
                <a:effectLst/>
                <a:latin typeface="Fira Mono"/>
              </a:rPr>
              <a:t> </a:t>
            </a:r>
            <a:r>
              <a:rPr lang="en-US" sz="1400" b="0" i="0" dirty="0">
                <a:solidFill>
                  <a:srgbClr val="651FFF"/>
                </a:solidFill>
                <a:effectLst/>
                <a:latin typeface="Fira Mono"/>
              </a:rPr>
              <a:t>class</a:t>
            </a:r>
            <a:r>
              <a:rPr lang="en-US" sz="1400" b="0" i="0" dirty="0">
                <a:solidFill>
                  <a:srgbClr val="2A2A2A"/>
                </a:solidFill>
                <a:effectLst/>
                <a:latin typeface="Fira Mono"/>
              </a:rPr>
              <a:t> Test { </a:t>
            </a:r>
          </a:p>
          <a:p>
            <a:pPr marL="0" indent="0">
              <a:buNone/>
            </a:pPr>
            <a:r>
              <a:rPr lang="en-US" sz="1400" b="0" i="0" dirty="0">
                <a:solidFill>
                  <a:srgbClr val="651FFF"/>
                </a:solidFill>
                <a:effectLst/>
                <a:latin typeface="Fira Mono"/>
              </a:rPr>
              <a:t>public</a:t>
            </a:r>
            <a:r>
              <a:rPr lang="en-US" sz="1400" b="0" i="0" dirty="0">
                <a:solidFill>
                  <a:srgbClr val="2A2A2A"/>
                </a:solidFill>
                <a:effectLst/>
                <a:latin typeface="Fira Mono"/>
              </a:rPr>
              <a:t> </a:t>
            </a:r>
            <a:r>
              <a:rPr lang="en-US" sz="1400" b="0" i="0" dirty="0">
                <a:solidFill>
                  <a:srgbClr val="651FFF"/>
                </a:solidFill>
                <a:effectLst/>
                <a:latin typeface="Fira Mono"/>
              </a:rPr>
              <a:t>static</a:t>
            </a:r>
            <a:r>
              <a:rPr lang="en-US" sz="1400" b="0" i="0" dirty="0">
                <a:solidFill>
                  <a:srgbClr val="2A2A2A"/>
                </a:solidFill>
                <a:effectLst/>
                <a:latin typeface="Fira Mono"/>
              </a:rPr>
              <a:t> </a:t>
            </a:r>
            <a:r>
              <a:rPr lang="en-US" sz="1400" b="0" i="0" dirty="0">
                <a:solidFill>
                  <a:srgbClr val="651FFF"/>
                </a:solidFill>
                <a:effectLst/>
                <a:latin typeface="Fira Mono"/>
              </a:rPr>
              <a:t>void</a:t>
            </a:r>
            <a:r>
              <a:rPr lang="en-US" sz="1400" b="0" i="0" dirty="0">
                <a:solidFill>
                  <a:srgbClr val="2A2A2A"/>
                </a:solidFill>
                <a:effectLst/>
                <a:latin typeface="Fira Mono"/>
              </a:rPr>
              <a:t> main</a:t>
            </a:r>
            <a:r>
              <a:rPr lang="en-US" sz="1400" b="0" i="0" dirty="0">
                <a:solidFill>
                  <a:srgbClr val="B9B9B9"/>
                </a:solidFill>
                <a:effectLst/>
                <a:latin typeface="Fira Mono"/>
              </a:rPr>
              <a:t>(String </a:t>
            </a:r>
            <a:r>
              <a:rPr lang="en-US" sz="1400" b="0" i="0" dirty="0" err="1">
                <a:solidFill>
                  <a:srgbClr val="B9B9B9"/>
                </a:solidFill>
                <a:effectLst/>
                <a:latin typeface="Fira Mono"/>
              </a:rPr>
              <a:t>args</a:t>
            </a:r>
            <a:r>
              <a:rPr lang="en-US" sz="1400" b="0" i="0" dirty="0">
                <a:solidFill>
                  <a:srgbClr val="B9B9B9"/>
                </a:solidFill>
                <a:effectLst/>
                <a:latin typeface="Fira Mono"/>
              </a:rPr>
              <a:t>[])</a:t>
            </a:r>
            <a:r>
              <a:rPr lang="en-US" sz="1400" b="0" i="0" dirty="0">
                <a:solidFill>
                  <a:srgbClr val="2A2A2A"/>
                </a:solidFill>
                <a:effectLst/>
                <a:latin typeface="Fira Mono"/>
              </a:rPr>
              <a:t>{ </a:t>
            </a:r>
          </a:p>
          <a:p>
            <a:pPr marL="0" indent="0">
              <a:buNone/>
            </a:pPr>
            <a:r>
              <a:rPr lang="en-US" sz="1400" b="0" i="0" dirty="0" err="1">
                <a:solidFill>
                  <a:srgbClr val="2A2A2A"/>
                </a:solidFill>
                <a:effectLst/>
                <a:latin typeface="Fira Mono"/>
              </a:rPr>
              <a:t>SubClassB</a:t>
            </a:r>
            <a:r>
              <a:rPr lang="en-US" sz="1400" b="0" i="0" dirty="0">
                <a:solidFill>
                  <a:srgbClr val="2A2A2A"/>
                </a:solidFill>
                <a:effectLst/>
                <a:latin typeface="Fira Mono"/>
              </a:rPr>
              <a:t> a = </a:t>
            </a:r>
            <a:r>
              <a:rPr lang="en-US" sz="1400" b="0" i="0" dirty="0">
                <a:solidFill>
                  <a:srgbClr val="651FFF"/>
                </a:solidFill>
                <a:effectLst/>
                <a:latin typeface="Fira Mono"/>
              </a:rPr>
              <a:t>new</a:t>
            </a:r>
            <a:r>
              <a:rPr lang="en-US" sz="1400" b="0" i="0" dirty="0">
                <a:solidFill>
                  <a:srgbClr val="2A2A2A"/>
                </a:solidFill>
                <a:effectLst/>
                <a:latin typeface="Fira Mono"/>
              </a:rPr>
              <a:t> </a:t>
            </a:r>
            <a:r>
              <a:rPr lang="en-US" sz="1400" b="0" i="0" dirty="0" err="1">
                <a:solidFill>
                  <a:srgbClr val="2A2A2A"/>
                </a:solidFill>
                <a:effectLst/>
                <a:latin typeface="Fira Mono"/>
              </a:rPr>
              <a:t>SubClassB</a:t>
            </a:r>
            <a:r>
              <a:rPr lang="en-US" sz="1400" b="0" i="0" dirty="0">
                <a:solidFill>
                  <a:srgbClr val="2A2A2A"/>
                </a:solidFill>
                <a:effectLst/>
                <a:latin typeface="Fira Mono"/>
              </a:rPr>
              <a:t>(); </a:t>
            </a:r>
          </a:p>
          <a:p>
            <a:pPr marL="0" indent="0">
              <a:buNone/>
            </a:pPr>
            <a:r>
              <a:rPr lang="en-US" sz="1400" b="0" i="0" dirty="0" err="1">
                <a:solidFill>
                  <a:srgbClr val="2A2A2A"/>
                </a:solidFill>
                <a:effectLst/>
                <a:latin typeface="Fira Mono"/>
              </a:rPr>
              <a:t>a.foo</a:t>
            </a:r>
            <a:r>
              <a:rPr lang="en-US" sz="1400" b="0" i="0" dirty="0">
                <a:solidFill>
                  <a:srgbClr val="2A2A2A"/>
                </a:solidFill>
                <a:effectLst/>
                <a:latin typeface="Fira Mono"/>
              </a:rPr>
              <a:t>(); </a:t>
            </a:r>
          </a:p>
          <a:p>
            <a:pPr marL="0" indent="0">
              <a:buNone/>
            </a:pPr>
            <a:r>
              <a:rPr lang="en-US" sz="1400" b="0" i="0" dirty="0" err="1">
                <a:solidFill>
                  <a:srgbClr val="2A2A2A"/>
                </a:solidFill>
                <a:effectLst/>
                <a:latin typeface="Fira Mono"/>
              </a:rPr>
              <a:t>a.bar</a:t>
            </a:r>
            <a:r>
              <a:rPr lang="en-US" sz="1400" b="0" i="0" dirty="0">
                <a:solidFill>
                  <a:srgbClr val="2A2A2A"/>
                </a:solidFill>
                <a:effectLst/>
                <a:latin typeface="Fira Mono"/>
              </a:rPr>
              <a:t>();</a:t>
            </a:r>
          </a:p>
          <a:p>
            <a:pPr marL="0" indent="0">
              <a:buNone/>
            </a:pPr>
            <a:r>
              <a:rPr lang="en-US" sz="1400" b="0" i="0" dirty="0">
                <a:solidFill>
                  <a:srgbClr val="2A2A2A"/>
                </a:solidFill>
                <a:effectLst/>
                <a:latin typeface="Fira Mono"/>
              </a:rPr>
              <a:t> } </a:t>
            </a:r>
          </a:p>
          <a:p>
            <a:pPr marL="0" indent="0">
              <a:buNone/>
            </a:pPr>
            <a:r>
              <a:rPr lang="en-US" sz="1400" b="0" i="0" dirty="0">
                <a:solidFill>
                  <a:srgbClr val="2A2A2A"/>
                </a:solidFill>
                <a:effectLst/>
                <a:latin typeface="Fira Mono"/>
              </a:rPr>
              <a:t>}</a:t>
            </a:r>
            <a:endParaRPr lang="en-US" sz="1400" dirty="0"/>
          </a:p>
        </p:txBody>
      </p:sp>
    </p:spTree>
    <p:extLst>
      <p:ext uri="{BB962C8B-B14F-4D97-AF65-F5344CB8AC3E}">
        <p14:creationId xmlns:p14="http://schemas.microsoft.com/office/powerpoint/2010/main" val="63409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575A5E-928E-4FF6-B1C3-BB8C2167B9A6}"/>
              </a:ext>
            </a:extLst>
          </p:cNvPr>
          <p:cNvPicPr>
            <a:picLocks noChangeAspect="1"/>
          </p:cNvPicPr>
          <p:nvPr/>
        </p:nvPicPr>
        <p:blipFill>
          <a:blip r:embed="rId2"/>
          <a:stretch>
            <a:fillRect/>
          </a:stretch>
        </p:blipFill>
        <p:spPr>
          <a:xfrm>
            <a:off x="1795462" y="19050"/>
            <a:ext cx="8601075" cy="6819900"/>
          </a:xfrm>
          <a:prstGeom prst="rect">
            <a:avLst/>
          </a:prstGeom>
        </p:spPr>
      </p:pic>
    </p:spTree>
    <p:extLst>
      <p:ext uri="{BB962C8B-B14F-4D97-AF65-F5344CB8AC3E}">
        <p14:creationId xmlns:p14="http://schemas.microsoft.com/office/powerpoint/2010/main" val="102670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4B3F3-A62A-4F6C-B190-477D21B0382E}"/>
              </a:ext>
            </a:extLst>
          </p:cNvPr>
          <p:cNvSpPr>
            <a:spLocks noGrp="1"/>
          </p:cNvSpPr>
          <p:nvPr>
            <p:ph type="title"/>
          </p:nvPr>
        </p:nvSpPr>
        <p:spPr/>
        <p:txBody>
          <a:bodyPr/>
          <a:lstStyle/>
          <a:p>
            <a:r>
              <a:rPr lang="en-US" dirty="0"/>
              <a:t>Access Specifiers</a:t>
            </a:r>
          </a:p>
        </p:txBody>
      </p:sp>
      <p:sp>
        <p:nvSpPr>
          <p:cNvPr id="3" name="Content Placeholder 2">
            <a:extLst>
              <a:ext uri="{FF2B5EF4-FFF2-40B4-BE49-F238E27FC236}">
                <a16:creationId xmlns:a16="http://schemas.microsoft.com/office/drawing/2014/main" id="{C7802E6C-7E88-45D6-B081-1FF36B21C51C}"/>
              </a:ext>
            </a:extLst>
          </p:cNvPr>
          <p:cNvSpPr>
            <a:spLocks noGrp="1"/>
          </p:cNvSpPr>
          <p:nvPr>
            <p:ph idx="1"/>
          </p:nvPr>
        </p:nvSpPr>
        <p:spPr/>
        <p:txBody>
          <a:bodyPr>
            <a:normAutofit lnSpcReduction="10000"/>
          </a:bodyPr>
          <a:lstStyle/>
          <a:p>
            <a:pPr algn="l" fontAlgn="base"/>
            <a:r>
              <a:rPr lang="en-US" b="0" i="0" dirty="0">
                <a:solidFill>
                  <a:srgbClr val="40424E"/>
                </a:solidFill>
                <a:effectLst/>
                <a:latin typeface="urw-din"/>
              </a:rPr>
              <a:t>In Java, methods and data members of a class/interface can have one of the following four access specifiers. The access specifiers are listed according to their restrictiveness order.</a:t>
            </a:r>
          </a:p>
          <a:p>
            <a:pPr algn="l" fontAlgn="base"/>
            <a:r>
              <a:rPr lang="en-US" b="0" i="0" dirty="0">
                <a:solidFill>
                  <a:srgbClr val="40424E"/>
                </a:solidFill>
                <a:effectLst/>
                <a:latin typeface="urw-din"/>
              </a:rPr>
              <a:t>1) private (accessible within the class where defined)</a:t>
            </a:r>
            <a:br>
              <a:rPr lang="en-US" b="0" i="0" dirty="0">
                <a:solidFill>
                  <a:srgbClr val="40424E"/>
                </a:solidFill>
                <a:effectLst/>
                <a:latin typeface="urw-din"/>
              </a:rPr>
            </a:br>
            <a:r>
              <a:rPr lang="en-US" b="0" i="0" dirty="0">
                <a:solidFill>
                  <a:srgbClr val="40424E"/>
                </a:solidFill>
                <a:effectLst/>
                <a:latin typeface="urw-din"/>
              </a:rPr>
              <a:t>2) default or package private (when no access specifier is specified)</a:t>
            </a:r>
            <a:br>
              <a:rPr lang="en-US" b="0" i="0" dirty="0">
                <a:solidFill>
                  <a:srgbClr val="40424E"/>
                </a:solidFill>
                <a:effectLst/>
                <a:latin typeface="urw-din"/>
              </a:rPr>
            </a:br>
            <a:r>
              <a:rPr lang="en-US" b="0" i="0" dirty="0">
                <a:solidFill>
                  <a:srgbClr val="40424E"/>
                </a:solidFill>
                <a:effectLst/>
                <a:latin typeface="urw-din"/>
              </a:rPr>
              <a:t>3) protected</a:t>
            </a:r>
            <a:br>
              <a:rPr lang="en-US" b="0" i="0" dirty="0">
                <a:solidFill>
                  <a:srgbClr val="40424E"/>
                </a:solidFill>
                <a:effectLst/>
                <a:latin typeface="urw-din"/>
              </a:rPr>
            </a:br>
            <a:r>
              <a:rPr lang="en-US" b="0" i="0" dirty="0">
                <a:solidFill>
                  <a:srgbClr val="40424E"/>
                </a:solidFill>
                <a:effectLst/>
                <a:latin typeface="urw-din"/>
              </a:rPr>
              <a:t>4) public (accessible from any class)</a:t>
            </a:r>
          </a:p>
          <a:p>
            <a:pPr algn="l" fontAlgn="base"/>
            <a:r>
              <a:rPr lang="en-US" b="0" i="0" dirty="0">
                <a:solidFill>
                  <a:srgbClr val="40424E"/>
                </a:solidFill>
                <a:effectLst/>
                <a:latin typeface="urw-din"/>
              </a:rPr>
              <a:t>But, the classes and interfaces themselves can have only two access specifiers when declared outside any other class.</a:t>
            </a:r>
            <a:br>
              <a:rPr lang="en-US" b="0" i="0" dirty="0">
                <a:solidFill>
                  <a:srgbClr val="40424E"/>
                </a:solidFill>
                <a:effectLst/>
                <a:latin typeface="urw-din"/>
              </a:rPr>
            </a:br>
            <a:r>
              <a:rPr lang="en-US" b="0" i="0" dirty="0">
                <a:solidFill>
                  <a:srgbClr val="40424E"/>
                </a:solidFill>
                <a:effectLst/>
                <a:latin typeface="urw-din"/>
              </a:rPr>
              <a:t>1) public</a:t>
            </a:r>
            <a:br>
              <a:rPr lang="en-US" b="0" i="0" dirty="0">
                <a:solidFill>
                  <a:srgbClr val="40424E"/>
                </a:solidFill>
                <a:effectLst/>
                <a:latin typeface="urw-din"/>
              </a:rPr>
            </a:br>
            <a:r>
              <a:rPr lang="en-US" b="0" i="0" dirty="0">
                <a:solidFill>
                  <a:srgbClr val="40424E"/>
                </a:solidFill>
                <a:effectLst/>
                <a:latin typeface="urw-din"/>
              </a:rPr>
              <a:t>2) default (when no access specifier is specified)</a:t>
            </a:r>
          </a:p>
          <a:p>
            <a:endParaRPr lang="en-US" dirty="0"/>
          </a:p>
        </p:txBody>
      </p:sp>
    </p:spTree>
    <p:extLst>
      <p:ext uri="{BB962C8B-B14F-4D97-AF65-F5344CB8AC3E}">
        <p14:creationId xmlns:p14="http://schemas.microsoft.com/office/powerpoint/2010/main" val="3643689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77BC8A-E089-4A5C-9023-77346E8D992D}"/>
              </a:ext>
            </a:extLst>
          </p:cNvPr>
          <p:cNvSpPr txBox="1"/>
          <p:nvPr/>
        </p:nvSpPr>
        <p:spPr>
          <a:xfrm>
            <a:off x="144379" y="192505"/>
            <a:ext cx="9221002" cy="4124206"/>
          </a:xfrm>
          <a:prstGeom prst="rect">
            <a:avLst/>
          </a:prstGeom>
          <a:noFill/>
        </p:spPr>
        <p:txBody>
          <a:bodyPr wrap="square">
            <a:spAutoFit/>
          </a:bodyPr>
          <a:lstStyle/>
          <a:p>
            <a:pPr algn="l"/>
            <a:r>
              <a:rPr lang="en-US" sz="2800" b="0" i="0" dirty="0">
                <a:solidFill>
                  <a:schemeClr val="accent1"/>
                </a:solidFill>
                <a:effectLst/>
                <a:latin typeface="Segoe UI" panose="020B0502040204020203" pitchFamily="34" charset="0"/>
              </a:rPr>
              <a:t>Java - What is OOP?</a:t>
            </a:r>
          </a:p>
          <a:p>
            <a:pPr algn="l"/>
            <a:endParaRPr lang="en-US" b="0" i="0" dirty="0">
              <a:solidFill>
                <a:srgbClr val="000000"/>
              </a:solidFill>
              <a:effectLst/>
              <a:latin typeface="Segoe UI" panose="020B0502040204020203" pitchFamily="34" charset="0"/>
            </a:endParaRPr>
          </a:p>
          <a:p>
            <a:pPr algn="l"/>
            <a:r>
              <a:rPr lang="en-US" b="0" i="0" dirty="0">
                <a:solidFill>
                  <a:srgbClr val="000000"/>
                </a:solidFill>
                <a:effectLst/>
                <a:latin typeface="Verdana" panose="020B0604030504040204" pitchFamily="34" charset="0"/>
              </a:rPr>
              <a:t>OOP stands for </a:t>
            </a:r>
            <a:r>
              <a:rPr lang="en-US" b="1" i="0" dirty="0">
                <a:solidFill>
                  <a:srgbClr val="000000"/>
                </a:solidFill>
                <a:effectLst/>
                <a:latin typeface="Verdana" panose="020B0604030504040204" pitchFamily="34" charset="0"/>
              </a:rPr>
              <a:t>Object-Oriented Programming</a:t>
            </a:r>
            <a:r>
              <a:rPr lang="en-US" b="0" i="0" dirty="0">
                <a:solidFill>
                  <a:srgbClr val="000000"/>
                </a:solidFill>
                <a:effectLst/>
                <a:latin typeface="Verdana" panose="020B0604030504040204" pitchFamily="34" charset="0"/>
              </a:rPr>
              <a:t>.</a:t>
            </a:r>
          </a:p>
          <a:p>
            <a:pPr algn="l"/>
            <a:endParaRPr lang="en-US" b="0" i="0" dirty="0">
              <a:solidFill>
                <a:srgbClr val="000000"/>
              </a:solidFill>
              <a:effectLst/>
              <a:latin typeface="Verdana" panose="020B0604030504040204" pitchFamily="34" charset="0"/>
            </a:endParaRPr>
          </a:p>
          <a:p>
            <a:r>
              <a:rPr lang="en-US" dirty="0">
                <a:solidFill>
                  <a:srgbClr val="2B2B2B"/>
                </a:solidFill>
                <a:latin typeface="Verdana" panose="020B0604030504040204" pitchFamily="34" charset="0"/>
                <a:ea typeface="Verdana" panose="020B0604030504040204" pitchFamily="34" charset="0"/>
              </a:rPr>
              <a:t>P</a:t>
            </a:r>
            <a:r>
              <a:rPr lang="en-US" b="0" i="0" dirty="0">
                <a:solidFill>
                  <a:srgbClr val="2B2B2B"/>
                </a:solidFill>
                <a:effectLst/>
                <a:latin typeface="Verdana" panose="020B0604030504040204" pitchFamily="34" charset="0"/>
                <a:ea typeface="Verdana" panose="020B0604030504040204" pitchFamily="34" charset="0"/>
              </a:rPr>
              <a:t>rovides a paradigm to simplifies the development and maintenance of a Software. Here are the main concepts of OOPS:</a:t>
            </a:r>
          </a:p>
          <a:p>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Object-oriented programming has several advantages:</a:t>
            </a:r>
          </a:p>
          <a:p>
            <a:pPr algn="l"/>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0" i="0" dirty="0">
                <a:solidFill>
                  <a:srgbClr val="000000"/>
                </a:solidFill>
                <a:effectLst/>
                <a:latin typeface="Verdana" panose="020B0604030504040204" pitchFamily="34" charset="0"/>
              </a:rPr>
              <a:t>OOP is faster and easier to execute</a:t>
            </a:r>
          </a:p>
          <a:p>
            <a:pPr algn="l">
              <a:buFont typeface="Arial" panose="020B0604020202020204" pitchFamily="34" charset="0"/>
              <a:buChar char="•"/>
            </a:pPr>
            <a:r>
              <a:rPr lang="en-US" b="0" i="0" dirty="0">
                <a:solidFill>
                  <a:srgbClr val="000000"/>
                </a:solidFill>
                <a:effectLst/>
                <a:latin typeface="Verdana" panose="020B0604030504040204" pitchFamily="34" charset="0"/>
              </a:rPr>
              <a:t>OOP provides a clear structure for the programs</a:t>
            </a:r>
          </a:p>
          <a:p>
            <a:pPr algn="l">
              <a:buFont typeface="Arial" panose="020B0604020202020204" pitchFamily="34" charset="0"/>
              <a:buChar char="•"/>
            </a:pPr>
            <a:r>
              <a:rPr lang="en-US" b="0" i="0" dirty="0">
                <a:solidFill>
                  <a:srgbClr val="000000"/>
                </a:solidFill>
                <a:effectLst/>
                <a:latin typeface="Verdana" panose="020B0604030504040204" pitchFamily="34" charset="0"/>
              </a:rPr>
              <a:t>OOP helps to keep the Java code easier to maintain, modify and debug</a:t>
            </a:r>
          </a:p>
          <a:p>
            <a:pPr algn="l">
              <a:buFont typeface="Arial" panose="020B0604020202020204" pitchFamily="34" charset="0"/>
              <a:buChar char="•"/>
            </a:pPr>
            <a:r>
              <a:rPr lang="en-US" b="0" i="0" dirty="0">
                <a:solidFill>
                  <a:srgbClr val="000000"/>
                </a:solidFill>
                <a:effectLst/>
                <a:latin typeface="Verdana" panose="020B0604030504040204" pitchFamily="34" charset="0"/>
              </a:rPr>
              <a:t>OOP makes it possible to create reusable components with less code and shorter development time</a:t>
            </a:r>
          </a:p>
        </p:txBody>
      </p:sp>
    </p:spTree>
    <p:extLst>
      <p:ext uri="{BB962C8B-B14F-4D97-AF65-F5344CB8AC3E}">
        <p14:creationId xmlns:p14="http://schemas.microsoft.com/office/powerpoint/2010/main" val="2135887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OPS Concept">
            <a:extLst>
              <a:ext uri="{FF2B5EF4-FFF2-40B4-BE49-F238E27FC236}">
                <a16:creationId xmlns:a16="http://schemas.microsoft.com/office/drawing/2014/main" id="{9BE063F4-DF55-4924-9721-202A1B5D54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871538"/>
            <a:ext cx="9525000" cy="511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08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A4797-2E83-4F72-A3A4-D29D9BA17E90}"/>
              </a:ext>
            </a:extLst>
          </p:cNvPr>
          <p:cNvSpPr>
            <a:spLocks noGrp="1"/>
          </p:cNvSpPr>
          <p:nvPr>
            <p:ph type="title"/>
          </p:nvPr>
        </p:nvSpPr>
        <p:spPr/>
        <p:txBody>
          <a:bodyPr/>
          <a:lstStyle/>
          <a:p>
            <a:r>
              <a:rPr lang="en-US" dirty="0"/>
              <a:t>Abstraction</a:t>
            </a:r>
          </a:p>
        </p:txBody>
      </p:sp>
      <p:sp>
        <p:nvSpPr>
          <p:cNvPr id="3" name="Content Placeholder 2">
            <a:extLst>
              <a:ext uri="{FF2B5EF4-FFF2-40B4-BE49-F238E27FC236}">
                <a16:creationId xmlns:a16="http://schemas.microsoft.com/office/drawing/2014/main" id="{6658867E-37E8-4060-9D27-BCA151CDC79B}"/>
              </a:ext>
            </a:extLst>
          </p:cNvPr>
          <p:cNvSpPr>
            <a:spLocks noGrp="1"/>
          </p:cNvSpPr>
          <p:nvPr>
            <p:ph idx="1"/>
          </p:nvPr>
        </p:nvSpPr>
        <p:spPr/>
        <p:txBody>
          <a:bodyPr/>
          <a:lstStyle/>
          <a:p>
            <a:r>
              <a:rPr lang="en-US" b="0" i="0" dirty="0">
                <a:solidFill>
                  <a:srgbClr val="1D1F20"/>
                </a:solidFill>
                <a:effectLst/>
                <a:latin typeface="Roboto"/>
              </a:rPr>
              <a:t>Abstraction is the concept of hiding the internal details and describing things in simple terms. For example, a method that adds two integers. The internal processing of the method is hidden from the outer world. There are many ways to achieve abstraction in object-oriented programming's, such as encapsulation and inheritance.</a:t>
            </a:r>
            <a:endParaRPr lang="en-US" dirty="0"/>
          </a:p>
        </p:txBody>
      </p:sp>
    </p:spTree>
    <p:extLst>
      <p:ext uri="{BB962C8B-B14F-4D97-AF65-F5344CB8AC3E}">
        <p14:creationId xmlns:p14="http://schemas.microsoft.com/office/powerpoint/2010/main" val="19449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8BEC-3041-4D4F-BBAB-8C205F73CD4E}"/>
              </a:ext>
            </a:extLst>
          </p:cNvPr>
          <p:cNvSpPr>
            <a:spLocks noGrp="1"/>
          </p:cNvSpPr>
          <p:nvPr>
            <p:ph type="title"/>
          </p:nvPr>
        </p:nvSpPr>
        <p:spPr/>
        <p:txBody>
          <a:bodyPr/>
          <a:lstStyle/>
          <a:p>
            <a:r>
              <a:rPr lang="en-US" i="0" dirty="0">
                <a:effectLst/>
                <a:latin typeface="var(--font-family--heading)"/>
              </a:rPr>
              <a:t>Encapsulation</a:t>
            </a:r>
            <a:br>
              <a:rPr lang="en-US" i="0" dirty="0">
                <a:effectLst/>
                <a:latin typeface="var(--font-family--heading)"/>
              </a:rPr>
            </a:br>
            <a:endParaRPr lang="en-US" dirty="0"/>
          </a:p>
        </p:txBody>
      </p:sp>
      <p:sp>
        <p:nvSpPr>
          <p:cNvPr id="3" name="Content Placeholder 2">
            <a:extLst>
              <a:ext uri="{FF2B5EF4-FFF2-40B4-BE49-F238E27FC236}">
                <a16:creationId xmlns:a16="http://schemas.microsoft.com/office/drawing/2014/main" id="{1BCE8432-5D0B-49BC-B646-9DC7A9E6EBA1}"/>
              </a:ext>
            </a:extLst>
          </p:cNvPr>
          <p:cNvSpPr>
            <a:spLocks noGrp="1"/>
          </p:cNvSpPr>
          <p:nvPr>
            <p:ph idx="1"/>
          </p:nvPr>
        </p:nvSpPr>
        <p:spPr>
          <a:xfrm>
            <a:off x="838200" y="1540042"/>
            <a:ext cx="10515600" cy="4636921"/>
          </a:xfrm>
        </p:spPr>
        <p:txBody>
          <a:bodyPr/>
          <a:lstStyle/>
          <a:p>
            <a:pPr marL="0" indent="0">
              <a:buNone/>
            </a:pPr>
            <a:r>
              <a:rPr lang="en-US" b="0" i="0" dirty="0">
                <a:solidFill>
                  <a:srgbClr val="1D1F20"/>
                </a:solidFill>
                <a:effectLst/>
                <a:latin typeface="Roboto"/>
              </a:rPr>
              <a:t>Encapsulation is the technique used to implement abstraction in object-oriented programming. Encapsulation is used for access restriction to class members and methods.</a:t>
            </a:r>
          </a:p>
          <a:p>
            <a:pPr marL="0" indent="0">
              <a:buNone/>
            </a:pPr>
            <a:endParaRPr lang="en-US" dirty="0">
              <a:solidFill>
                <a:srgbClr val="1D1F20"/>
              </a:solidFill>
              <a:latin typeface="Roboto"/>
            </a:endParaRPr>
          </a:p>
          <a:p>
            <a:pPr marL="0" indent="0">
              <a:buNone/>
            </a:pPr>
            <a:r>
              <a:rPr lang="en-US" b="0" i="0" dirty="0">
                <a:solidFill>
                  <a:srgbClr val="1D1F20"/>
                </a:solidFill>
                <a:effectLst/>
                <a:latin typeface="Roboto"/>
              </a:rPr>
              <a:t>Access modifier keywords are used for encapsulation in object oriented programming. For example, encapsulation in java is achieved using private, protected and public keywords</a:t>
            </a:r>
            <a:endParaRPr lang="en-US" dirty="0"/>
          </a:p>
        </p:txBody>
      </p:sp>
    </p:spTree>
    <p:extLst>
      <p:ext uri="{BB962C8B-B14F-4D97-AF65-F5344CB8AC3E}">
        <p14:creationId xmlns:p14="http://schemas.microsoft.com/office/powerpoint/2010/main" val="2180096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867A-0720-40C8-8269-3B27C382B538}"/>
              </a:ext>
            </a:extLst>
          </p:cNvPr>
          <p:cNvSpPr>
            <a:spLocks noGrp="1"/>
          </p:cNvSpPr>
          <p:nvPr>
            <p:ph type="title"/>
          </p:nvPr>
        </p:nvSpPr>
        <p:spPr/>
        <p:txBody>
          <a:bodyPr/>
          <a:lstStyle/>
          <a:p>
            <a:r>
              <a:rPr lang="en-US" i="0" dirty="0">
                <a:effectLst/>
                <a:latin typeface="var(--font-family--heading)"/>
              </a:rPr>
              <a:t>Polymorphism</a:t>
            </a:r>
            <a:br>
              <a:rPr lang="en-US" i="0" dirty="0">
                <a:effectLst/>
                <a:latin typeface="var(--font-family--heading)"/>
              </a:rPr>
            </a:br>
            <a:endParaRPr lang="en-US" dirty="0"/>
          </a:p>
        </p:txBody>
      </p:sp>
      <p:sp>
        <p:nvSpPr>
          <p:cNvPr id="3" name="Content Placeholder 2">
            <a:extLst>
              <a:ext uri="{FF2B5EF4-FFF2-40B4-BE49-F238E27FC236}">
                <a16:creationId xmlns:a16="http://schemas.microsoft.com/office/drawing/2014/main" id="{E3654E23-E369-4BA2-90F8-B0FF61747481}"/>
              </a:ext>
            </a:extLst>
          </p:cNvPr>
          <p:cNvSpPr>
            <a:spLocks noGrp="1"/>
          </p:cNvSpPr>
          <p:nvPr>
            <p:ph idx="1"/>
          </p:nvPr>
        </p:nvSpPr>
        <p:spPr/>
        <p:txBody>
          <a:bodyPr/>
          <a:lstStyle/>
          <a:p>
            <a:pPr algn="l"/>
            <a:r>
              <a:rPr lang="en-US" b="0" i="0" dirty="0">
                <a:effectLst/>
                <a:latin typeface="Roboto"/>
              </a:rPr>
              <a:t>Polymorphism is the concept where an object behaves differently in different situations. There are two types of polymorphism – compile time polymorphism and runtime polymorphism.</a:t>
            </a:r>
          </a:p>
          <a:p>
            <a:pPr algn="l"/>
            <a:r>
              <a:rPr lang="en-US" b="0" i="0" dirty="0">
                <a:effectLst/>
                <a:latin typeface="Roboto"/>
              </a:rPr>
              <a:t>Compile-time polymorphism is achieved by </a:t>
            </a:r>
            <a:r>
              <a:rPr lang="en-US" b="0" i="0" u="none" strike="noStrike" dirty="0">
                <a:solidFill>
                  <a:srgbClr val="2B8DED"/>
                </a:solidFill>
                <a:effectLst/>
                <a:latin typeface="Roboto"/>
                <a:hlinkClick r:id="rId2"/>
              </a:rPr>
              <a:t>method overloading</a:t>
            </a:r>
            <a:r>
              <a:rPr lang="en-US" b="0" i="0" dirty="0">
                <a:effectLst/>
                <a:latin typeface="Roboto"/>
              </a:rPr>
              <a:t>. </a:t>
            </a:r>
          </a:p>
          <a:p>
            <a:endParaRPr lang="en-US" dirty="0"/>
          </a:p>
        </p:txBody>
      </p:sp>
    </p:spTree>
    <p:extLst>
      <p:ext uri="{BB962C8B-B14F-4D97-AF65-F5344CB8AC3E}">
        <p14:creationId xmlns:p14="http://schemas.microsoft.com/office/powerpoint/2010/main" val="39745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63C7-FED0-469B-8894-63AFEEA527F5}"/>
              </a:ext>
            </a:extLst>
          </p:cNvPr>
          <p:cNvSpPr>
            <a:spLocks noGrp="1"/>
          </p:cNvSpPr>
          <p:nvPr>
            <p:ph type="title"/>
          </p:nvPr>
        </p:nvSpPr>
        <p:spPr>
          <a:xfrm>
            <a:off x="77002" y="1"/>
            <a:ext cx="11276798" cy="1690688"/>
          </a:xfrm>
        </p:spPr>
        <p:txBody>
          <a:bodyPr/>
          <a:lstStyle/>
          <a:p>
            <a:r>
              <a:rPr lang="en-US" dirty="0"/>
              <a:t>Method Overloading(Compile Time Polymorphism)</a:t>
            </a:r>
          </a:p>
        </p:txBody>
      </p:sp>
      <p:sp>
        <p:nvSpPr>
          <p:cNvPr id="3" name="Content Placeholder 2">
            <a:extLst>
              <a:ext uri="{FF2B5EF4-FFF2-40B4-BE49-F238E27FC236}">
                <a16:creationId xmlns:a16="http://schemas.microsoft.com/office/drawing/2014/main" id="{B91F0C7C-91BB-408A-BB04-D5090BF74E24}"/>
              </a:ext>
            </a:extLst>
          </p:cNvPr>
          <p:cNvSpPr>
            <a:spLocks noGrp="1"/>
          </p:cNvSpPr>
          <p:nvPr>
            <p:ph idx="1"/>
          </p:nvPr>
        </p:nvSpPr>
        <p:spPr>
          <a:xfrm>
            <a:off x="144379" y="1501541"/>
            <a:ext cx="11209421" cy="4675422"/>
          </a:xfrm>
        </p:spPr>
        <p:txBody>
          <a:bodyPr>
            <a:normAutofit/>
          </a:bodyPr>
          <a:lstStyle/>
          <a:p>
            <a:r>
              <a:rPr lang="en-US" b="0" i="0" dirty="0">
                <a:solidFill>
                  <a:srgbClr val="651FFF"/>
                </a:solidFill>
                <a:effectLst/>
                <a:latin typeface="Fira Mono"/>
              </a:rPr>
              <a:t>public</a:t>
            </a:r>
            <a:r>
              <a:rPr lang="en-US" b="0" i="0" dirty="0">
                <a:solidFill>
                  <a:srgbClr val="2A2A2A"/>
                </a:solidFill>
                <a:effectLst/>
                <a:latin typeface="Fira Mono"/>
              </a:rPr>
              <a:t> </a:t>
            </a:r>
            <a:r>
              <a:rPr lang="en-US" b="0" i="0" dirty="0">
                <a:solidFill>
                  <a:srgbClr val="651FFF"/>
                </a:solidFill>
                <a:effectLst/>
                <a:latin typeface="Fira Mono"/>
              </a:rPr>
              <a:t>class</a:t>
            </a:r>
            <a:r>
              <a:rPr lang="en-US" b="0" i="0" dirty="0">
                <a:solidFill>
                  <a:srgbClr val="2A2A2A"/>
                </a:solidFill>
                <a:effectLst/>
                <a:latin typeface="Fira Mono"/>
              </a:rPr>
              <a:t> Circle { </a:t>
            </a:r>
          </a:p>
          <a:p>
            <a:r>
              <a:rPr lang="en-US" b="0" i="0" dirty="0">
                <a:solidFill>
                  <a:srgbClr val="651FFF"/>
                </a:solidFill>
                <a:effectLst/>
                <a:latin typeface="Fira Mono"/>
              </a:rPr>
              <a:t>public</a:t>
            </a:r>
            <a:r>
              <a:rPr lang="en-US" b="0" i="0" dirty="0">
                <a:solidFill>
                  <a:srgbClr val="2A2A2A"/>
                </a:solidFill>
                <a:effectLst/>
                <a:latin typeface="Fira Mono"/>
              </a:rPr>
              <a:t> </a:t>
            </a:r>
            <a:r>
              <a:rPr lang="en-US" b="0" i="0" dirty="0">
                <a:solidFill>
                  <a:srgbClr val="651FFF"/>
                </a:solidFill>
                <a:effectLst/>
                <a:latin typeface="Fira Mono"/>
              </a:rPr>
              <a:t>void</a:t>
            </a:r>
            <a:r>
              <a:rPr lang="en-US" b="0" i="0" dirty="0">
                <a:solidFill>
                  <a:srgbClr val="2A2A2A"/>
                </a:solidFill>
                <a:effectLst/>
                <a:latin typeface="Fira Mono"/>
              </a:rPr>
              <a:t> draw(){ </a:t>
            </a:r>
          </a:p>
          <a:p>
            <a:pPr marL="0" indent="0">
              <a:buNone/>
            </a:pPr>
            <a:r>
              <a:rPr lang="en-US" b="0" i="0" dirty="0" err="1">
                <a:solidFill>
                  <a:srgbClr val="2A2A2A"/>
                </a:solidFill>
                <a:effectLst/>
                <a:latin typeface="Fira Mono"/>
              </a:rPr>
              <a:t>System.</a:t>
            </a:r>
            <a:r>
              <a:rPr lang="en-US" b="0" i="0" dirty="0" err="1">
                <a:solidFill>
                  <a:srgbClr val="651FFF"/>
                </a:solidFill>
                <a:effectLst/>
                <a:latin typeface="Fira Mono"/>
              </a:rPr>
              <a:t>out</a:t>
            </a:r>
            <a:r>
              <a:rPr lang="en-US" b="0" i="0" dirty="0" err="1">
                <a:solidFill>
                  <a:srgbClr val="2A2A2A"/>
                </a:solidFill>
                <a:effectLst/>
                <a:latin typeface="Fira Mono"/>
              </a:rPr>
              <a:t>.println</a:t>
            </a:r>
            <a:r>
              <a:rPr lang="en-US" b="0" i="0" dirty="0">
                <a:solidFill>
                  <a:srgbClr val="2A2A2A"/>
                </a:solidFill>
                <a:effectLst/>
                <a:latin typeface="Fira Mono"/>
              </a:rPr>
              <a:t>(</a:t>
            </a:r>
            <a:r>
              <a:rPr lang="en-US" b="0" i="0" dirty="0">
                <a:solidFill>
                  <a:srgbClr val="BF00B8"/>
                </a:solidFill>
                <a:effectLst/>
                <a:latin typeface="Fira Mono"/>
              </a:rPr>
              <a:t>“Circles draw”</a:t>
            </a:r>
            <a:r>
              <a:rPr lang="en-US" b="0" i="0" dirty="0">
                <a:solidFill>
                  <a:srgbClr val="2A2A2A"/>
                </a:solidFill>
                <a:effectLst/>
                <a:latin typeface="Fira Mono"/>
              </a:rPr>
              <a:t>); </a:t>
            </a:r>
          </a:p>
          <a:p>
            <a:pPr marL="0" indent="0">
              <a:buNone/>
            </a:pPr>
            <a:r>
              <a:rPr lang="en-US" b="0" i="0" dirty="0">
                <a:solidFill>
                  <a:srgbClr val="2A2A2A"/>
                </a:solidFill>
                <a:effectLst/>
                <a:latin typeface="Fira Mono"/>
              </a:rPr>
              <a:t>} </a:t>
            </a:r>
          </a:p>
          <a:p>
            <a:pPr marL="0" indent="0">
              <a:buNone/>
            </a:pPr>
            <a:r>
              <a:rPr lang="en-US" b="0" i="0" dirty="0">
                <a:solidFill>
                  <a:srgbClr val="651FFF"/>
                </a:solidFill>
                <a:effectLst/>
                <a:latin typeface="Fira Mono"/>
              </a:rPr>
              <a:t>public</a:t>
            </a:r>
            <a:r>
              <a:rPr lang="en-US" b="0" i="0" dirty="0">
                <a:solidFill>
                  <a:srgbClr val="2A2A2A"/>
                </a:solidFill>
                <a:effectLst/>
                <a:latin typeface="Fira Mono"/>
              </a:rPr>
              <a:t> </a:t>
            </a:r>
            <a:r>
              <a:rPr lang="en-US" b="0" i="0" dirty="0">
                <a:solidFill>
                  <a:srgbClr val="651FFF"/>
                </a:solidFill>
                <a:effectLst/>
                <a:latin typeface="Fira Mono"/>
              </a:rPr>
              <a:t>void</a:t>
            </a:r>
            <a:r>
              <a:rPr lang="en-US" b="0" i="0" dirty="0">
                <a:solidFill>
                  <a:srgbClr val="2A2A2A"/>
                </a:solidFill>
                <a:effectLst/>
                <a:latin typeface="Fira Mono"/>
              </a:rPr>
              <a:t> draw(</a:t>
            </a:r>
            <a:r>
              <a:rPr lang="en-US" b="0" i="0" dirty="0">
                <a:solidFill>
                  <a:srgbClr val="651FFF"/>
                </a:solidFill>
                <a:effectLst/>
                <a:latin typeface="Fira Mono"/>
              </a:rPr>
              <a:t>int</a:t>
            </a:r>
            <a:r>
              <a:rPr lang="en-US" b="0" i="0" dirty="0">
                <a:solidFill>
                  <a:srgbClr val="B9B9B9"/>
                </a:solidFill>
                <a:effectLst/>
                <a:latin typeface="Fira Mono"/>
              </a:rPr>
              <a:t> diameter</a:t>
            </a:r>
            <a:r>
              <a:rPr lang="en-US" b="0" i="0" dirty="0">
                <a:solidFill>
                  <a:srgbClr val="2A2A2A"/>
                </a:solidFill>
                <a:effectLst/>
                <a:latin typeface="Fira Mono"/>
              </a:rPr>
              <a:t>)</a:t>
            </a:r>
          </a:p>
          <a:p>
            <a:pPr marL="0" indent="0">
              <a:buNone/>
            </a:pPr>
            <a:r>
              <a:rPr lang="en-US" b="0" i="0" dirty="0">
                <a:solidFill>
                  <a:srgbClr val="2A2A2A"/>
                </a:solidFill>
                <a:effectLst/>
                <a:latin typeface="Fira Mono"/>
              </a:rPr>
              <a:t>{ </a:t>
            </a:r>
          </a:p>
          <a:p>
            <a:pPr marL="0" indent="0">
              <a:buNone/>
            </a:pPr>
            <a:r>
              <a:rPr lang="en-US" b="0" i="0" dirty="0" err="1">
                <a:solidFill>
                  <a:srgbClr val="2A2A2A"/>
                </a:solidFill>
                <a:effectLst/>
                <a:latin typeface="Fira Mono"/>
              </a:rPr>
              <a:t>System.</a:t>
            </a:r>
            <a:r>
              <a:rPr lang="en-US" b="0" i="0" dirty="0" err="1">
                <a:solidFill>
                  <a:srgbClr val="651FFF"/>
                </a:solidFill>
                <a:effectLst/>
                <a:latin typeface="Fira Mono"/>
              </a:rPr>
              <a:t>out</a:t>
            </a:r>
            <a:r>
              <a:rPr lang="en-US" b="0" i="0" dirty="0" err="1">
                <a:solidFill>
                  <a:srgbClr val="2A2A2A"/>
                </a:solidFill>
                <a:effectLst/>
                <a:latin typeface="Fira Mono"/>
              </a:rPr>
              <a:t>.println</a:t>
            </a:r>
            <a:r>
              <a:rPr lang="en-US" b="0" i="0" dirty="0">
                <a:solidFill>
                  <a:srgbClr val="2A2A2A"/>
                </a:solidFill>
                <a:effectLst/>
                <a:latin typeface="Fira Mono"/>
              </a:rPr>
              <a:t>(</a:t>
            </a:r>
            <a:r>
              <a:rPr lang="en-US" b="0" i="0" dirty="0">
                <a:solidFill>
                  <a:srgbClr val="BF00B8"/>
                </a:solidFill>
                <a:effectLst/>
                <a:latin typeface="Fira Mono"/>
              </a:rPr>
              <a:t>“Circles draw with </a:t>
            </a:r>
            <a:r>
              <a:rPr lang="en-US" b="0" i="0" dirty="0" err="1">
                <a:solidFill>
                  <a:srgbClr val="BF00B8"/>
                </a:solidFill>
                <a:effectLst/>
                <a:latin typeface="Fira Mono"/>
              </a:rPr>
              <a:t>diameter”+diameter</a:t>
            </a:r>
            <a:r>
              <a:rPr lang="en-US" b="0" i="0" dirty="0">
                <a:solidFill>
                  <a:srgbClr val="2A2A2A"/>
                </a:solidFill>
                <a:effectLst/>
                <a:latin typeface="Fira Mono"/>
              </a:rPr>
              <a:t>); </a:t>
            </a:r>
          </a:p>
          <a:p>
            <a:pPr marL="0" indent="0">
              <a:buNone/>
            </a:pPr>
            <a:r>
              <a:rPr lang="en-US" b="0" i="0" dirty="0">
                <a:solidFill>
                  <a:srgbClr val="2A2A2A"/>
                </a:solidFill>
                <a:effectLst/>
                <a:latin typeface="Fira Mono"/>
              </a:rPr>
              <a:t>}</a:t>
            </a:r>
          </a:p>
          <a:p>
            <a:pPr marL="0" indent="0">
              <a:buNone/>
            </a:pPr>
            <a:r>
              <a:rPr lang="en-US" dirty="0">
                <a:solidFill>
                  <a:srgbClr val="2A2A2A"/>
                </a:solidFill>
                <a:latin typeface="Fira Mono"/>
              </a:rPr>
              <a:t>}</a:t>
            </a:r>
            <a:endParaRPr lang="en-US" b="0" i="0" dirty="0">
              <a:solidFill>
                <a:srgbClr val="2A2A2A"/>
              </a:solidFill>
              <a:effectLst/>
              <a:latin typeface="Fira Mono"/>
            </a:endParaRPr>
          </a:p>
        </p:txBody>
      </p:sp>
    </p:spTree>
    <p:extLst>
      <p:ext uri="{BB962C8B-B14F-4D97-AF65-F5344CB8AC3E}">
        <p14:creationId xmlns:p14="http://schemas.microsoft.com/office/powerpoint/2010/main" val="3405992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677</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Calibri</vt:lpstr>
      <vt:lpstr>Calibri Light</vt:lpstr>
      <vt:lpstr>Fira Mono</vt:lpstr>
      <vt:lpstr>Roboto</vt:lpstr>
      <vt:lpstr>Segoe UI</vt:lpstr>
      <vt:lpstr>urw-din</vt:lpstr>
      <vt:lpstr>var(--font-family--heading)</vt:lpstr>
      <vt:lpstr>Verdana</vt:lpstr>
      <vt:lpstr>Office Theme</vt:lpstr>
      <vt:lpstr>String</vt:lpstr>
      <vt:lpstr>PowerPoint Presentation</vt:lpstr>
      <vt:lpstr>Access Specifiers</vt:lpstr>
      <vt:lpstr>PowerPoint Presentation</vt:lpstr>
      <vt:lpstr>PowerPoint Presentation</vt:lpstr>
      <vt:lpstr>Abstraction</vt:lpstr>
      <vt:lpstr>Encapsulation </vt:lpstr>
      <vt:lpstr>Polymorphism </vt:lpstr>
      <vt:lpstr>Method Overloading(Compile Time Polymorphism)</vt:lpstr>
      <vt:lpstr>Method Overriding (Runtime Polymorphism)</vt:lpstr>
      <vt:lpstr>Inheritance </vt:lpstr>
      <vt:lpstr>Below is a simple example of inheritance in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dc:title>
  <dc:creator>Aslam, Syed</dc:creator>
  <cp:lastModifiedBy>Aslam, Syed</cp:lastModifiedBy>
  <cp:revision>8</cp:revision>
  <dcterms:created xsi:type="dcterms:W3CDTF">2021-02-15T21:43:52Z</dcterms:created>
  <dcterms:modified xsi:type="dcterms:W3CDTF">2021-02-16T03:29:39Z</dcterms:modified>
</cp:coreProperties>
</file>