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FE15A1-0AE0-4FCF-A383-0F33FF0431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7F300-C215-4C6A-BA48-F4F810557A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E1C50-254D-4C5C-BF0C-41D854AACDD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B5AB8-D079-4719-A3D9-C8F43634BB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A7E71-11A9-4AB2-89B8-C22265D16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296A9-FC5A-494A-9FD5-050C9911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0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D9163-3D9B-4E75-9E3F-A1EC22A571B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7C920-7E0D-4949-820F-37641750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7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784D-C9AC-41FD-A71D-7A9132F9B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A8DA7-208A-417C-AF17-691088A1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6AB4-D8C3-48C3-9318-588E04A8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40B59D-2004-4C33-8441-DBCB9348317F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905C-DBD7-493B-9772-DC4F88C4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8DE1-9818-4DCC-865D-F5CF769A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89D46-25AA-406C-A0E9-D0DF385D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58000" t="53000" r="-2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FA358-DB86-4EE6-AAFF-FD3A4460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C62F-9E11-4741-AB78-7B83379C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2042569" cy="389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47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F146-9FCD-4803-879A-FA9A653D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30" y="0"/>
            <a:ext cx="10552670" cy="1573427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12808-5B90-4404-A763-30DA9ABFB27C}"/>
              </a:ext>
            </a:extLst>
          </p:cNvPr>
          <p:cNvSpPr txBox="1"/>
          <p:nvPr/>
        </p:nvSpPr>
        <p:spPr>
          <a:xfrm>
            <a:off x="362465" y="1573427"/>
            <a:ext cx="10700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Selenium is collection of tools and libraries that enable and support the automation of web browsers.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B1C1D-7317-4726-B8C3-6434902B113B}"/>
              </a:ext>
            </a:extLst>
          </p:cNvPr>
          <p:cNvSpPr txBox="1"/>
          <p:nvPr/>
        </p:nvSpPr>
        <p:spPr>
          <a:xfrm>
            <a:off x="453081" y="2405449"/>
            <a:ext cx="86909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55A"/>
                </a:solidFill>
                <a:effectLst/>
                <a:latin typeface="Open Sans"/>
                <a:ea typeface="Verdana" panose="020B0604030504040204" pitchFamily="34" charset="0"/>
              </a:rPr>
              <a:t>Selenium is a popular open-source te</a:t>
            </a:r>
            <a:r>
              <a:rPr lang="en-US" dirty="0">
                <a:solidFill>
                  <a:srgbClr val="4D555A"/>
                </a:solidFill>
                <a:latin typeface="Open Sans"/>
                <a:ea typeface="Verdana" panose="020B0604030504040204" pitchFamily="34" charset="0"/>
              </a:rPr>
              <a:t>st automation tool.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D555A"/>
              </a:solidFill>
              <a:effectLst/>
              <a:latin typeface="Open Sans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55A"/>
                </a:solidFill>
                <a:effectLst/>
                <a:latin typeface="Open Sans"/>
                <a:ea typeface="Verdana" panose="020B0604030504040204" pitchFamily="34" charset="0"/>
              </a:rPr>
              <a:t>Selenium controls web browsers.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D555A"/>
              </a:solidFill>
              <a:latin typeface="Open Sans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55A"/>
                </a:solidFill>
                <a:effectLst/>
                <a:latin typeface="Open Sans"/>
                <a:ea typeface="Verdana" panose="020B0604030504040204" pitchFamily="34" charset="0"/>
              </a:rPr>
              <a:t>It allows users to simulate common activities performed by end-users; entering text into fields, selecting drop-down values and checking boxes, and clicking links in documents. It also provides many other controls such as mouse movement, arbitrary JavaScript execution, and much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>
                <a:latin typeface="Open Sans"/>
                <a:ea typeface="Verdana" panose="020B0604030504040204" pitchFamily="34" charset="0"/>
              </a:rPr>
            </a:br>
            <a:endParaRPr lang="en-US" dirty="0">
              <a:latin typeface="Open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3F146-9FCD-4803-879A-FA9A653D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0" i="0">
                <a:effectLst/>
              </a:rPr>
              <a:t>Selenium WebDriver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A4D24-3E63-4B5D-91A9-5388E41A9640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If you want to create robust, browser-based regression automation suites and tests, scale and distribute scripts across many environments, then you want to use Selenium WebDriver, a collection of language specific bindings to drive a browser - the way it is meant to be driven.</a:t>
            </a:r>
            <a:endParaRPr lang="en-US" sz="2000"/>
          </a:p>
        </p:txBody>
      </p:sp>
      <p:pic>
        <p:nvPicPr>
          <p:cNvPr id="8" name="Picture 2" descr="Basic communication">
            <a:extLst>
              <a:ext uri="{FF2B5EF4-FFF2-40B4-BE49-F238E27FC236}">
                <a16:creationId xmlns:a16="http://schemas.microsoft.com/office/drawing/2014/main" id="{0316DB01-DDAF-421B-967A-8FBC5AC0B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8" r="2" b="1487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0578-0B3C-4424-B9CC-0318B695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34" y="311285"/>
            <a:ext cx="9811966" cy="1157592"/>
          </a:xfrm>
        </p:spPr>
        <p:txBody>
          <a:bodyPr>
            <a:normAutofit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A4043-FC31-41F6-9351-3F9771960715}"/>
              </a:ext>
            </a:extLst>
          </p:cNvPr>
          <p:cNvSpPr txBox="1"/>
          <p:nvPr/>
        </p:nvSpPr>
        <p:spPr>
          <a:xfrm>
            <a:off x="420130" y="1622854"/>
            <a:ext cx="114835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55A"/>
                </a:solidFill>
                <a:effectLst/>
                <a:latin typeface="Open Sans"/>
              </a:rPr>
              <a:t>API: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 Application Programming Interface. This is the set of “commands” you use to manipulate WebDriver.</a:t>
            </a:r>
          </a:p>
          <a:p>
            <a:pPr algn="l"/>
            <a:endParaRPr lang="en-US" b="0" i="0" dirty="0">
              <a:solidFill>
                <a:srgbClr val="4D555A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4D555A"/>
                </a:solidFill>
                <a:effectLst/>
                <a:latin typeface="Open Sans"/>
              </a:rPr>
              <a:t>Library: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 </a:t>
            </a:r>
            <a:r>
              <a:rPr lang="en-US" dirty="0">
                <a:solidFill>
                  <a:srgbClr val="4D555A"/>
                </a:solidFill>
                <a:latin typeface="Open Sans"/>
              </a:rPr>
              <a:t>C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ode which contains the APIs and the code necessary to implement them. For </a:t>
            </a:r>
            <a:r>
              <a:rPr lang="en-US" b="0" i="0" dirty="0" err="1">
                <a:solidFill>
                  <a:srgbClr val="4D555A"/>
                </a:solidFill>
                <a:effectLst/>
                <a:latin typeface="Open Sans"/>
              </a:rPr>
              <a:t>eg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: Jar files for Java</a:t>
            </a:r>
          </a:p>
          <a:p>
            <a:pPr algn="l"/>
            <a:endParaRPr lang="en-US" b="0" i="0" dirty="0">
              <a:solidFill>
                <a:srgbClr val="4D555A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4D555A"/>
                </a:solidFill>
                <a:effectLst/>
                <a:latin typeface="Open Sans"/>
              </a:rPr>
              <a:t>Driver: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 Responsible for controlling the browser. </a:t>
            </a:r>
            <a:r>
              <a:rPr lang="en-US" b="0" i="0" dirty="0" err="1">
                <a:solidFill>
                  <a:srgbClr val="4D555A"/>
                </a:solidFill>
                <a:effectLst/>
                <a:latin typeface="Open Sans"/>
              </a:rPr>
              <a:t>Eg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: Selenium WebDriver</a:t>
            </a:r>
          </a:p>
          <a:p>
            <a:pPr algn="l"/>
            <a:endParaRPr lang="en-US" b="0" i="0" dirty="0">
              <a:solidFill>
                <a:srgbClr val="4D555A"/>
              </a:solidFill>
              <a:effectLst/>
              <a:latin typeface="Open Sans"/>
            </a:endParaRPr>
          </a:p>
          <a:p>
            <a:pPr algn="l"/>
            <a:r>
              <a:rPr lang="en-US" b="1" i="0" dirty="0">
                <a:solidFill>
                  <a:srgbClr val="4D555A"/>
                </a:solidFill>
                <a:effectLst/>
                <a:latin typeface="Open Sans"/>
              </a:rPr>
              <a:t>Framework: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 An additional library used as a support for WebDriver suites. These frameworks may be test frameworks such as Junit, Cucumber </a:t>
            </a:r>
            <a:r>
              <a:rPr lang="en-US" dirty="0">
                <a:solidFill>
                  <a:srgbClr val="4D555A"/>
                </a:solidFill>
                <a:latin typeface="Open Sans"/>
              </a:rPr>
              <a:t>and </a:t>
            </a:r>
            <a:r>
              <a:rPr lang="en-US" b="0" i="0" dirty="0" err="1">
                <a:solidFill>
                  <a:srgbClr val="4D555A"/>
                </a:solidFill>
                <a:effectLst/>
                <a:latin typeface="Open Sans"/>
              </a:rPr>
              <a:t>NUnit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968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2048-A3D1-444A-B521-06B8559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97642" y="572869"/>
            <a:ext cx="12299092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8A27D-8589-400F-AC62-50ACCD915A70}"/>
              </a:ext>
            </a:extLst>
          </p:cNvPr>
          <p:cNvSpPr txBox="1"/>
          <p:nvPr/>
        </p:nvSpPr>
        <p:spPr>
          <a:xfrm>
            <a:off x="411893" y="1107990"/>
            <a:ext cx="8732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Selenium supports all major browsers on the market such as Chrom</a:t>
            </a:r>
            <a:r>
              <a:rPr lang="en-US" dirty="0">
                <a:solidFill>
                  <a:srgbClr val="4D555A"/>
                </a:solidFill>
                <a:latin typeface="Open Sans"/>
              </a:rPr>
              <a:t>e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, Firefox, Internet Explorer, Opera, and Safari</a:t>
            </a:r>
          </a:p>
          <a:p>
            <a:r>
              <a:rPr lang="en-US" dirty="0">
                <a:solidFill>
                  <a:srgbClr val="4D555A"/>
                </a:solidFill>
                <a:latin typeface="Open Sans"/>
              </a:rPr>
              <a:t>Download Chrome drivers here </a:t>
            </a:r>
            <a:r>
              <a:rPr lang="en-US" dirty="0">
                <a:solidFill>
                  <a:srgbClr val="4D555A"/>
                </a:solidFill>
                <a:latin typeface="Open Sans"/>
                <a:hlinkClick r:id="rId2"/>
              </a:rPr>
              <a:t>https://chromedriver.chromium.org/downloads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B1C66-71B5-4CF9-BEFE-87C63698AF61}"/>
              </a:ext>
            </a:extLst>
          </p:cNvPr>
          <p:cNvSpPr txBox="1"/>
          <p:nvPr/>
        </p:nvSpPr>
        <p:spPr>
          <a:xfrm>
            <a:off x="288323" y="2100649"/>
            <a:ext cx="8855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55A"/>
                </a:solidFill>
                <a:effectLst/>
                <a:latin typeface="Encode Sans"/>
              </a:rPr>
              <a:t>Adding Executables to your PATH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3E62441-9125-4C77-9D1E-B4E99C45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3" y="2446637"/>
            <a:ext cx="6829169" cy="33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0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DE222-E649-4237-AE77-60D1C8B4C5FB}"/>
              </a:ext>
            </a:extLst>
          </p:cNvPr>
          <p:cNvSpPr txBox="1"/>
          <p:nvPr/>
        </p:nvSpPr>
        <p:spPr>
          <a:xfrm>
            <a:off x="247135" y="395416"/>
            <a:ext cx="8896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When </a:t>
            </a:r>
            <a:r>
              <a:rPr lang="en-US" b="0" i="0" dirty="0" err="1">
                <a:solidFill>
                  <a:srgbClr val="4D555A"/>
                </a:solidFill>
                <a:effectLst/>
                <a:latin typeface="Open Sans"/>
              </a:rPr>
              <a:t>chromedriver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 is available on your path, you should be able to execute the </a:t>
            </a:r>
            <a:r>
              <a:rPr lang="en-US" b="0" i="1" dirty="0" err="1">
                <a:solidFill>
                  <a:srgbClr val="4D555A"/>
                </a:solidFill>
                <a:effectLst/>
                <a:latin typeface="Open Sans"/>
              </a:rPr>
              <a:t>chromedriver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 executable from any directory.</a:t>
            </a:r>
          </a:p>
          <a:p>
            <a:pPr algn="l"/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To instantiate a Chrome session, you can do the following: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2EF35-4B97-41E7-A61A-F8E2DCA3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2" y="1421928"/>
            <a:ext cx="6276975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D33CB-8EF2-452F-AD98-ED534757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5" y="3079020"/>
            <a:ext cx="7397579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2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3441F3-FB1A-4807-B909-A443D24A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373"/>
            <a:ext cx="9144000" cy="832022"/>
          </a:xfrm>
        </p:spPr>
        <p:txBody>
          <a:bodyPr>
            <a:normAutofit fontScale="90000"/>
          </a:bodyPr>
          <a:lstStyle/>
          <a:p>
            <a:r>
              <a:rPr lang="en-US" dirty="0"/>
              <a:t>Locating Elements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DE866-BD0D-4C14-B6F5-A73FD7EA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019175"/>
            <a:ext cx="10648950" cy="45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2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0DF7-4536-4FB7-A2C4-51B1C82A1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84"/>
            <a:ext cx="9144000" cy="79906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Web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BEEBE-90A7-4A91-ADBB-76A4FFD90951}"/>
              </a:ext>
            </a:extLst>
          </p:cNvPr>
          <p:cNvSpPr txBox="1"/>
          <p:nvPr/>
        </p:nvSpPr>
        <p:spPr>
          <a:xfrm>
            <a:off x="189469" y="873212"/>
            <a:ext cx="118377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4D555A"/>
              </a:solidFill>
              <a:effectLst/>
              <a:latin typeface="Open Sans"/>
            </a:endParaRPr>
          </a:p>
          <a:p>
            <a:pPr algn="l"/>
            <a:r>
              <a:rPr lang="en-US" b="0" i="0" dirty="0" err="1">
                <a:solidFill>
                  <a:srgbClr val="4D555A"/>
                </a:solidFill>
                <a:effectLst/>
                <a:latin typeface="Open Sans"/>
              </a:rPr>
              <a:t>WebElement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 represents a DOM element.</a:t>
            </a:r>
          </a:p>
          <a:p>
            <a:pPr algn="l"/>
            <a:endParaRPr lang="en-US" b="0" i="0" dirty="0">
              <a:solidFill>
                <a:srgbClr val="4D555A"/>
              </a:solidFill>
              <a:effectLst/>
              <a:latin typeface="Open Sans"/>
            </a:endParaRPr>
          </a:p>
          <a:p>
            <a:pPr algn="l"/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WebDriver API provides built-in methods to find the </a:t>
            </a:r>
            <a:r>
              <a:rPr lang="en-US" b="0" i="0" dirty="0" err="1">
                <a:solidFill>
                  <a:srgbClr val="4D555A"/>
                </a:solidFill>
                <a:effectLst/>
                <a:latin typeface="Open Sans"/>
              </a:rPr>
              <a:t>WebElements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 which are based on different properties like ID, Name, Class, XPath, CSS Selectors, link Text, etc.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FDE-571E-4FB2-8C1B-5D91CEF0F488}"/>
              </a:ext>
            </a:extLst>
          </p:cNvPr>
          <p:cNvSpPr txBox="1"/>
          <p:nvPr/>
        </p:nvSpPr>
        <p:spPr>
          <a:xfrm>
            <a:off x="189469" y="2520778"/>
            <a:ext cx="89545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4D555A"/>
                </a:solidFill>
                <a:effectLst/>
                <a:latin typeface="Encode Sans"/>
              </a:rPr>
              <a:t>Find Element: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863A5-AA09-4BED-806F-C24E4C52E73E}"/>
              </a:ext>
            </a:extLst>
          </p:cNvPr>
          <p:cNvSpPr txBox="1"/>
          <p:nvPr/>
        </p:nvSpPr>
        <p:spPr>
          <a:xfrm>
            <a:off x="255373" y="2904537"/>
            <a:ext cx="113023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It is used to find an element and returns a first matching single </a:t>
            </a:r>
            <a:r>
              <a:rPr lang="en-US" b="0" i="0" dirty="0" err="1">
                <a:solidFill>
                  <a:srgbClr val="4D555A"/>
                </a:solidFill>
                <a:effectLst/>
                <a:latin typeface="Open Sans"/>
              </a:rPr>
              <a:t>WebElement</a:t>
            </a:r>
            <a:r>
              <a:rPr lang="en-US" b="0" i="0" dirty="0">
                <a:solidFill>
                  <a:srgbClr val="4D555A"/>
                </a:solidFill>
                <a:effectLst/>
                <a:latin typeface="Open Sans"/>
              </a:rPr>
              <a:t> reference, that can be used for future element actions</a:t>
            </a:r>
          </a:p>
          <a:p>
            <a:br>
              <a:rPr lang="en-US" dirty="0"/>
            </a:br>
            <a:r>
              <a:rPr lang="en-US" b="0" i="1" dirty="0">
                <a:solidFill>
                  <a:srgbClr val="B18EB1"/>
                </a:solidFill>
                <a:effectLst/>
                <a:latin typeface="Consolas" panose="020B0609020204030204" pitchFamily="49" charset="0"/>
              </a:rPr>
              <a:t>// Get search box element from </a:t>
            </a:r>
            <a:r>
              <a:rPr lang="en-US" b="0" i="1" dirty="0" err="1">
                <a:solidFill>
                  <a:srgbClr val="B18EB1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lang="en-US" b="0" i="1" dirty="0">
                <a:solidFill>
                  <a:srgbClr val="B18EB1"/>
                </a:solidFill>
                <a:effectLst/>
                <a:latin typeface="Consolas" panose="020B0609020204030204" pitchFamily="49" charset="0"/>
              </a:rPr>
              <a:t> ‘a' using Find Element</a:t>
            </a:r>
            <a:r>
              <a:rPr lang="en-US" b="0" i="0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searchBox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b="0" i="0" dirty="0" err="1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findElement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//Find Elements returns the list of elements</a:t>
            </a:r>
          </a:p>
          <a:p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elements 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US" b="0" i="0" dirty="0" err="1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findElements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 err="1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0" i="0" dirty="0">
                <a:solidFill>
                  <a:srgbClr val="719E07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3956-4E0F-40F3-AF42-56C74F204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0044C-A0E3-4364-AB81-A1BDEF15D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414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Encode Sans</vt:lpstr>
      <vt:lpstr>Open Sans</vt:lpstr>
      <vt:lpstr>Office Theme</vt:lpstr>
      <vt:lpstr>Selenium</vt:lpstr>
      <vt:lpstr>Selenium WebDriver</vt:lpstr>
      <vt:lpstr>Terminology</vt:lpstr>
      <vt:lpstr>Driver Setup</vt:lpstr>
      <vt:lpstr>PowerPoint Presentation</vt:lpstr>
      <vt:lpstr>Locating Elements</vt:lpstr>
      <vt:lpstr>Web element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Aslam, Syed</dc:creator>
  <cp:lastModifiedBy>Aslam, Syed</cp:lastModifiedBy>
  <cp:revision>9</cp:revision>
  <dcterms:created xsi:type="dcterms:W3CDTF">2021-03-18T18:51:00Z</dcterms:created>
  <dcterms:modified xsi:type="dcterms:W3CDTF">2021-03-18T20:35:39Z</dcterms:modified>
</cp:coreProperties>
</file>