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71" r:id="rId6"/>
    <p:sldId id="272" r:id="rId7"/>
    <p:sldId id="273" r:id="rId8"/>
    <p:sldId id="274" r:id="rId9"/>
    <p:sldId id="275" r:id="rId10"/>
    <p:sldId id="276" r:id="rId11"/>
    <p:sldId id="277" r:id="rId12"/>
    <p:sldId id="266" r:id="rId13"/>
    <p:sldId id="278" r:id="rId14"/>
    <p:sldId id="279" r:id="rId15"/>
    <p:sldId id="280" r:id="rId16"/>
    <p:sldId id="281" r:id="rId17"/>
    <p:sldId id="282" r:id="rId18"/>
    <p:sldId id="283" r:id="rId19"/>
    <p:sldId id="267" r:id="rId20"/>
    <p:sldId id="284" r:id="rId21"/>
    <p:sldId id="285" r:id="rId22"/>
    <p:sldId id="286" r:id="rId23"/>
    <p:sldId id="287" r:id="rId24"/>
    <p:sldId id="293" r:id="rId25"/>
    <p:sldId id="288" r:id="rId26"/>
    <p:sldId id="289" r:id="rId27"/>
    <p:sldId id="294" r:id="rId28"/>
    <p:sldId id="290" r:id="rId29"/>
    <p:sldId id="291" r:id="rId30"/>
    <p:sldId id="295" r:id="rId31"/>
    <p:sldId id="292" r:id="rId32"/>
    <p:sldId id="297" r:id="rId33"/>
    <p:sldId id="296" r:id="rId34"/>
    <p:sldId id="298" r:id="rId35"/>
    <p:sldId id="268" r:id="rId36"/>
    <p:sldId id="299" r:id="rId37"/>
    <p:sldId id="300" r:id="rId3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72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BC9A2A0-373A-4310-B280-71E9481681D6}" type="datetimeFigureOut">
              <a:rPr lang="fr-BE" smtClean="0"/>
              <a:pPr/>
              <a:t>16/01/2015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2193BB8B-4964-4F65-81E7-A7FA93282993}"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BC9A2A0-373A-4310-B280-71E9481681D6}" type="datetimeFigureOut">
              <a:rPr lang="fr-BE" smtClean="0"/>
              <a:pPr/>
              <a:t>16/01/2015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2193BB8B-4964-4F65-81E7-A7FA93282993}"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BC9A2A0-373A-4310-B280-71E9481681D6}" type="datetimeFigureOut">
              <a:rPr lang="fr-BE" smtClean="0"/>
              <a:pPr/>
              <a:t>16/01/2015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2193BB8B-4964-4F65-81E7-A7FA93282993}"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BC9A2A0-373A-4310-B280-71E9481681D6}" type="datetimeFigureOut">
              <a:rPr lang="fr-BE" smtClean="0"/>
              <a:pPr/>
              <a:t>16/01/2015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2193BB8B-4964-4F65-81E7-A7FA93282993}"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BC9A2A0-373A-4310-B280-71E9481681D6}" type="datetimeFigureOut">
              <a:rPr lang="fr-BE" smtClean="0"/>
              <a:pPr/>
              <a:t>16/01/2015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2193BB8B-4964-4F65-81E7-A7FA93282993}"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BC9A2A0-373A-4310-B280-71E9481681D6}" type="datetimeFigureOut">
              <a:rPr lang="fr-BE" smtClean="0"/>
              <a:pPr/>
              <a:t>16/01/2015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2193BB8B-4964-4F65-81E7-A7FA93282993}"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BC9A2A0-373A-4310-B280-71E9481681D6}" type="datetimeFigureOut">
              <a:rPr lang="fr-BE" smtClean="0"/>
              <a:pPr/>
              <a:t>16/01/2015</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2193BB8B-4964-4F65-81E7-A7FA93282993}"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BC9A2A0-373A-4310-B280-71E9481681D6}" type="datetimeFigureOut">
              <a:rPr lang="fr-BE" smtClean="0"/>
              <a:pPr/>
              <a:t>16/01/2015</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2193BB8B-4964-4F65-81E7-A7FA93282993}"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BC9A2A0-373A-4310-B280-71E9481681D6}" type="datetimeFigureOut">
              <a:rPr lang="fr-BE" smtClean="0"/>
              <a:pPr/>
              <a:t>16/01/2015</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2193BB8B-4964-4F65-81E7-A7FA93282993}"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BC9A2A0-373A-4310-B280-71E9481681D6}" type="datetimeFigureOut">
              <a:rPr lang="fr-BE" smtClean="0"/>
              <a:pPr/>
              <a:t>16/01/2015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2193BB8B-4964-4F65-81E7-A7FA93282993}"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BC9A2A0-373A-4310-B280-71E9481681D6}" type="datetimeFigureOut">
              <a:rPr lang="fr-BE" smtClean="0"/>
              <a:pPr/>
              <a:t>16/01/2015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2193BB8B-4964-4F65-81E7-A7FA93282993}"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9A2A0-373A-4310-B280-71E9481681D6}" type="datetimeFigureOut">
              <a:rPr lang="fr-BE" smtClean="0"/>
              <a:pPr/>
              <a:t>16/01/2015</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3BB8B-4964-4F65-81E7-A7FA93282993}"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phymain.unisciel.fr/la-bougie-musicale/" TargetMode="External"/><Relationship Id="rId2" Type="http://schemas.openxmlformats.org/officeDocument/2006/relationships/hyperlink" Target="http://phymain.unisciel.fr/quelle-lampe-eclaire-le-plus/" TargetMode="External"/><Relationship Id="rId1" Type="http://schemas.openxmlformats.org/officeDocument/2006/relationships/slideLayout" Target="../slideLayouts/slideLayout1.xml"/><Relationship Id="rId5" Type="http://schemas.openxmlformats.org/officeDocument/2006/relationships/hyperlink" Target="https://www.youtube.com/watch?v=d8S4D7hqnH8" TargetMode="External"/><Relationship Id="rId4" Type="http://schemas.openxmlformats.org/officeDocument/2006/relationships/hyperlink" Target="http://phymain.unisciel.fr/les-doigts-doubles/" TargetMode="External"/></Relationships>
</file>

<file path=ppt/slides/_rels/slide10.xml.rels><?xml version="1.0" encoding="UTF-8" standalone="yes"?>
<Relationships xmlns="http://schemas.openxmlformats.org/package/2006/relationships"><Relationship Id="rId2" Type="http://schemas.openxmlformats.org/officeDocument/2006/relationships/hyperlink" Target="http://phymain.unisciel.fr/quelle-lampe-eclaire-le-plu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phymain.unisciel.fr/quelle-lampe-eclaire-le-plu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La_bougie_musicale_Physique_&#224;_Main_Lev&#233;e_video_1501_240.mp4.webm" TargetMode="External"/><Relationship Id="rId2" Type="http://schemas.openxmlformats.org/officeDocument/2006/relationships/hyperlink" Target="http://phymain.unisciel.fr/la-bougie-musicale/"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hyperlink" Target="La_bougie_musicale_Physique_&#224;_Main_Lev&#233;e_video_1501_240.mp4.webm" TargetMode="External"/><Relationship Id="rId2" Type="http://schemas.openxmlformats.org/officeDocument/2006/relationships/hyperlink" Target="http://phymain.unisciel.fr/la-bougie-musicale/"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hyperlink" Target="http://phymain.unisciel.fr/la-bougie-musical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phymain.unisciel.fr/la-bougie-musical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phymain.unisciel.fr/la-bougie-musical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phymain.unisciel.fr/la-bougie-musical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phymain.unisciel.fr/la-bougie-musical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les%20doight%20double%20film.webm" TargetMode="External"/><Relationship Id="rId2" Type="http://schemas.openxmlformats.org/officeDocument/2006/relationships/hyperlink" Target="http://phymain.unisciel.fr/les-doigts-doubles/"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qui%20brille%20le%20plus.mp4" TargetMode="External"/><Relationship Id="rId2" Type="http://schemas.openxmlformats.org/officeDocument/2006/relationships/hyperlink" Target="http://phymain.unisciel.fr/quelle-lampe-eclaire-le-plus/"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phymain.unisciel.fr/les-doigts-double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phymain.unisciel.fr/les-doigts-doubl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phymain.unisciel.fr/les-doigts-double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phymain.unisciel.fr/les-doigts-double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phymain.unisciel.fr/les-doigts-doubl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phymain.unisciel.fr/les-doigts-double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phymain.unisciel.fr/les-doigts-doubl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phymain.unisciel.fr/les-doigts-double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phymain.unisciel.fr/les-doigts-doubl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phymain.unisciel.fr/les-doigts-doubl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phymain.unisciel.fr/quelle-lampe-eclaire-le-plu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phymain.unisciel.fr/les-doigts-double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phymain.unisciel.fr/les-doigts-double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phymain.unisciel.fr/les-doigts-double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phymain.unisciel.fr/les-doigts-double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phymain.unisciel.fr/les-doigts-double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youtube.com/watch?v=vx_ca8kDIiM" TargetMode="External"/><Relationship Id="rId2" Type="http://schemas.openxmlformats.org/officeDocument/2006/relationships/hyperlink" Target="http://www.liberation.fr/depeches/01012375837-de-manille-a-delhi-le-succes-de-la-bouteille-solaire-dans-les-bidonvilles"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Philippines_la_bouteille_solaire_source_de_lumi_re_et_d_espoir.mp4"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vx_ca8kDIi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vx_ca8kDIi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phymain.unisciel.fr/quelle-lampe-eclaire-le-plu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phymain.unisciel.fr/quelle-lampe-eclaire-le-plu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phymain.unisciel.fr/quelle-lampe-eclaire-le-plu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phymain.unisciel.fr/quelle-lampe-eclaire-le-plu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phymain.unisciel.fr/quelle-lampe-eclaire-le-plu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phymain.unisciel.fr/quelle-lampe-eclaire-le-plu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
          <p:cNvSpPr txBox="1">
            <a:spLocks/>
          </p:cNvSpPr>
          <p:nvPr/>
        </p:nvSpPr>
        <p:spPr>
          <a:xfrm>
            <a:off x="395536" y="404664"/>
            <a:ext cx="8229600" cy="1143000"/>
          </a:xfrm>
          <a:prstGeom prst="rect">
            <a:avLst/>
          </a:prstGeom>
        </p:spPr>
        <p:txBody>
          <a:bodyPr vert="horz" lIns="91440" tIns="45720" rIns="91440" bIns="45720" rtlCol="0" anchor="ctr">
            <a:normAutofit fontScale="92500" lnSpcReduction="20000"/>
          </a:bodyPr>
          <a:lstStyle/>
          <a:p>
            <a:pPr lvl="0" algn="ctr">
              <a:spcBef>
                <a:spcPct val="0"/>
              </a:spcBef>
              <a:defRPr/>
            </a:pPr>
            <a:r>
              <a:rPr lang="fr-BE" sz="4400" dirty="0" smtClean="0"/>
              <a:t>Expériences proposées dans la réunion du GT</a:t>
            </a:r>
            <a:endParaRPr kumimoji="0" lang="fr-BE"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3" name="ZoneTexte 12"/>
          <p:cNvSpPr txBox="1"/>
          <p:nvPr/>
        </p:nvSpPr>
        <p:spPr>
          <a:xfrm>
            <a:off x="1043608" y="1556792"/>
            <a:ext cx="2160240" cy="400110"/>
          </a:xfrm>
          <a:prstGeom prst="rect">
            <a:avLst/>
          </a:prstGeom>
          <a:noFill/>
        </p:spPr>
        <p:txBody>
          <a:bodyPr wrap="square" rtlCol="0">
            <a:spAutoFit/>
          </a:bodyPr>
          <a:lstStyle/>
          <a:p>
            <a:r>
              <a:rPr lang="fr-BE" sz="2000" b="1" dirty="0" smtClean="0"/>
              <a:t>mardi 14 </a:t>
            </a:r>
            <a:r>
              <a:rPr lang="fr-BE" sz="2000" b="1" dirty="0" err="1" smtClean="0"/>
              <a:t>oct</a:t>
            </a:r>
            <a:r>
              <a:rPr lang="fr-BE" sz="2000" b="1" dirty="0" smtClean="0"/>
              <a:t> 2014</a:t>
            </a:r>
            <a:endParaRPr lang="fr-BE" sz="2000" b="1" dirty="0"/>
          </a:p>
        </p:txBody>
      </p:sp>
      <p:sp>
        <p:nvSpPr>
          <p:cNvPr id="1032" name="Rectangle 8"/>
          <p:cNvSpPr>
            <a:spLocks noChangeArrowheads="1"/>
          </p:cNvSpPr>
          <p:nvPr/>
        </p:nvSpPr>
        <p:spPr bwMode="auto">
          <a:xfrm>
            <a:off x="1043608" y="2132856"/>
            <a:ext cx="648072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BE"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Quelle ampoule éclaire le plus ?</a:t>
            </a:r>
            <a:endParaRPr kumimoji="0" lang="fr-BE"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BE"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hlinkClick r:id="rId2"/>
              </a:rPr>
              <a:t>http://phymain.unisciel.fr/quelle-lampe-eclaire-le-plus/</a:t>
            </a:r>
            <a:endParaRPr kumimoji="0" lang="fr-BE"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BE"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Bougie-musicale (M. </a:t>
            </a:r>
            <a:r>
              <a:rPr kumimoji="0" lang="fr-BE"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Hautot</a:t>
            </a:r>
            <a:r>
              <a:rPr kumimoji="0" lang="fr-BE"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fr-BE"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BE"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hlinkClick r:id="rId3"/>
              </a:rPr>
              <a:t>http://phymain.unisciel.fr/la-bougie-musicale/</a:t>
            </a:r>
            <a:endParaRPr kumimoji="0" lang="fr-BE"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BE"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Double-doigts</a:t>
            </a:r>
            <a:endParaRPr kumimoji="0" lang="fr-BE"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BE"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hlinkClick r:id="rId4"/>
              </a:rPr>
              <a:t>http://phymain.unisciel.fr/les-doigts-doubles/</a:t>
            </a:r>
            <a:endParaRPr kumimoji="0" lang="fr-BE"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BE"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bouteille-ampoule</a:t>
            </a:r>
            <a:endParaRPr kumimoji="0" lang="fr-BE"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BE"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hlinkClick r:id="rId5"/>
              </a:rPr>
              <a:t>https://www.youtube.com/watch?v=d8S4D7hqnH8</a:t>
            </a:r>
            <a:endParaRPr kumimoji="0" lang="fr-BE"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3" name="Espace réservé du contenu 2"/>
          <p:cNvSpPr>
            <a:spLocks noGrp="1"/>
          </p:cNvSpPr>
          <p:nvPr>
            <p:ph idx="1"/>
          </p:nvPr>
        </p:nvSpPr>
        <p:spPr>
          <a:xfrm>
            <a:off x="467544" y="2060848"/>
            <a:ext cx="8064896" cy="3744416"/>
          </a:xfrm>
        </p:spPr>
        <p:txBody>
          <a:bodyPr>
            <a:noAutofit/>
          </a:bodyPr>
          <a:lstStyle/>
          <a:p>
            <a:pPr>
              <a:buNone/>
            </a:pPr>
            <a:r>
              <a:rPr lang="fr-BE" sz="2000" b="1" dirty="0" smtClean="0"/>
              <a:t>Remarques</a:t>
            </a:r>
          </a:p>
          <a:p>
            <a:pPr marL="0" algn="just">
              <a:lnSpc>
                <a:spcPct val="150000"/>
              </a:lnSpc>
              <a:buNone/>
            </a:pPr>
            <a:r>
              <a:rPr lang="fr-BE" sz="2000" dirty="0" smtClean="0"/>
              <a:t>Actuellement on utilise souvent des lampes à halogènes dont la tension de fonctionnement est de 12 V. A puissance électrique consommée égale, elles sont une résistance plus faible que les lampes de 220 V, ce qui correspond à un filament nettement plus épais. Ce filament plus épais peut être chauffé à une température plus élevée sans perdre sa résistance mécanique. C’est la raison pour laquelle le rendement lumineux des lampes basse tension est supérieur à celui des lampes de 220 V.</a:t>
            </a:r>
          </a:p>
        </p:txBody>
      </p:sp>
      <p:sp>
        <p:nvSpPr>
          <p:cNvPr id="5" name="Rectangle 4"/>
          <p:cNvSpPr/>
          <p:nvPr/>
        </p:nvSpPr>
        <p:spPr>
          <a:xfrm>
            <a:off x="467544" y="1340768"/>
            <a:ext cx="7056784" cy="707886"/>
          </a:xfrm>
          <a:prstGeom prst="rect">
            <a:avLst/>
          </a:prstGeom>
        </p:spPr>
        <p:txBody>
          <a:bodyPr wrap="square">
            <a:spAutoFit/>
          </a:bodyPr>
          <a:lstStyle/>
          <a:p>
            <a:pPr lvl="0" fontAlgn="base">
              <a:spcBef>
                <a:spcPct val="0"/>
              </a:spcBef>
              <a:spcAft>
                <a:spcPct val="0"/>
              </a:spcAft>
            </a:pPr>
            <a:r>
              <a:rPr kumimoji="0" lang="fr-BE"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Quelle ampoule éclaire le plus </a:t>
            </a:r>
            <a:r>
              <a:rPr lang="fr-BE" sz="2000" b="1" dirty="0" smtClean="0">
                <a:latin typeface="Calibri" pitchFamily="34" charset="0"/>
                <a:ea typeface="Calibri" pitchFamily="34" charset="0"/>
                <a:cs typeface="Times New Roman" pitchFamily="18" charset="0"/>
              </a:rPr>
              <a:t>? (proposition M. </a:t>
            </a:r>
            <a:r>
              <a:rPr lang="fr-BE" sz="2000" b="1" dirty="0" err="1" smtClean="0">
                <a:latin typeface="Calibri" pitchFamily="34" charset="0"/>
                <a:ea typeface="Calibri" pitchFamily="34" charset="0"/>
                <a:cs typeface="Times New Roman" pitchFamily="18" charset="0"/>
              </a:rPr>
              <a:t>Hautot</a:t>
            </a:r>
            <a:r>
              <a:rPr lang="fr-BE" sz="2000" b="1" dirty="0" smtClean="0">
                <a:latin typeface="Calibri" pitchFamily="34" charset="0"/>
                <a:ea typeface="Calibri" pitchFamily="34" charset="0"/>
                <a:cs typeface="Times New Roman" pitchFamily="18" charset="0"/>
              </a:rPr>
              <a:t>)</a:t>
            </a:r>
            <a:endParaRPr kumimoji="0" lang="fr-BE" sz="20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fr-BE"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hlinkClick r:id="rId2"/>
              </a:rPr>
              <a:t>http://phymain.unisciel.fr/quelle-lampe-eclaire-le-plus/</a:t>
            </a:r>
            <a:endParaRPr kumimoji="0" lang="fr-BE"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3" name="Espace réservé du contenu 2"/>
          <p:cNvSpPr>
            <a:spLocks noGrp="1"/>
          </p:cNvSpPr>
          <p:nvPr>
            <p:ph idx="1"/>
          </p:nvPr>
        </p:nvSpPr>
        <p:spPr>
          <a:xfrm>
            <a:off x="467544" y="2060848"/>
            <a:ext cx="8064896" cy="4104456"/>
          </a:xfrm>
        </p:spPr>
        <p:txBody>
          <a:bodyPr>
            <a:noAutofit/>
          </a:bodyPr>
          <a:lstStyle/>
          <a:p>
            <a:pPr>
              <a:buNone/>
            </a:pPr>
            <a:r>
              <a:rPr lang="fr-BE" sz="2000" b="1" dirty="0" smtClean="0"/>
              <a:t>Remarques</a:t>
            </a:r>
          </a:p>
          <a:p>
            <a:pPr marL="0" algn="just">
              <a:lnSpc>
                <a:spcPct val="150000"/>
              </a:lnSpc>
              <a:buNone/>
            </a:pPr>
            <a:r>
              <a:rPr lang="fr-BE" sz="2000" dirty="0" smtClean="0"/>
              <a:t>Ces lampes à halogènes basse tension sont remplies d’un mélange d’halogènes gazeux. Les atomes de métal du filament qui se vaporisent se combinent avec les halogènes. Lors d’un contact avec le filament, l’halogénure métallique se décompose en métal, qui se redépose sur le filament, et en halogène gazeux. Ce processus régénère le filament et prolonge ainsi la durée d’utilisation de la lampe tout en évitant la formation d’un dépôt métallique opacifiant sur l’ampoule. Ceci permet de conserver un rendement lumineux pratiquement constant.</a:t>
            </a:r>
          </a:p>
        </p:txBody>
      </p:sp>
      <p:sp>
        <p:nvSpPr>
          <p:cNvPr id="5" name="Rectangle 4"/>
          <p:cNvSpPr/>
          <p:nvPr/>
        </p:nvSpPr>
        <p:spPr>
          <a:xfrm>
            <a:off x="467544" y="1340768"/>
            <a:ext cx="7056784" cy="707886"/>
          </a:xfrm>
          <a:prstGeom prst="rect">
            <a:avLst/>
          </a:prstGeom>
        </p:spPr>
        <p:txBody>
          <a:bodyPr wrap="square">
            <a:spAutoFit/>
          </a:bodyPr>
          <a:lstStyle/>
          <a:p>
            <a:pPr lvl="0" fontAlgn="base">
              <a:spcBef>
                <a:spcPct val="0"/>
              </a:spcBef>
              <a:spcAft>
                <a:spcPct val="0"/>
              </a:spcAft>
            </a:pPr>
            <a:r>
              <a:rPr kumimoji="0" lang="fr-BE"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Quelle ampoule éclaire le plus </a:t>
            </a:r>
            <a:r>
              <a:rPr lang="fr-BE" sz="2000" b="1" dirty="0" smtClean="0">
                <a:latin typeface="Calibri" pitchFamily="34" charset="0"/>
                <a:ea typeface="Calibri" pitchFamily="34" charset="0"/>
                <a:cs typeface="Times New Roman" pitchFamily="18" charset="0"/>
              </a:rPr>
              <a:t>? (proposition M. </a:t>
            </a:r>
            <a:r>
              <a:rPr lang="fr-BE" sz="2000" b="1" dirty="0" err="1" smtClean="0">
                <a:latin typeface="Calibri" pitchFamily="34" charset="0"/>
                <a:ea typeface="Calibri" pitchFamily="34" charset="0"/>
                <a:cs typeface="Times New Roman" pitchFamily="18" charset="0"/>
              </a:rPr>
              <a:t>Hautot</a:t>
            </a:r>
            <a:r>
              <a:rPr lang="fr-BE" sz="2000" b="1" dirty="0" smtClean="0">
                <a:latin typeface="Calibri" pitchFamily="34" charset="0"/>
                <a:ea typeface="Calibri" pitchFamily="34" charset="0"/>
                <a:cs typeface="Times New Roman" pitchFamily="18" charset="0"/>
              </a:rPr>
              <a:t>)</a:t>
            </a:r>
            <a:endParaRPr kumimoji="0" lang="fr-BE" sz="20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fr-BE"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hlinkClick r:id="rId2"/>
              </a:rPr>
              <a:t>http://phymain.unisciel.fr/quelle-lampe-eclaire-le-plus/</a:t>
            </a:r>
            <a:endParaRPr kumimoji="0" lang="fr-BE"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3" name="Espace réservé du contenu 2"/>
          <p:cNvSpPr>
            <a:spLocks noGrp="1"/>
          </p:cNvSpPr>
          <p:nvPr>
            <p:ph idx="1"/>
          </p:nvPr>
        </p:nvSpPr>
        <p:spPr>
          <a:xfrm>
            <a:off x="467544" y="2060848"/>
            <a:ext cx="3168352" cy="3888432"/>
          </a:xfrm>
        </p:spPr>
        <p:txBody>
          <a:bodyPr>
            <a:noAutofit/>
          </a:bodyPr>
          <a:lstStyle/>
          <a:p>
            <a:pPr marL="0" algn="just">
              <a:lnSpc>
                <a:spcPct val="150000"/>
              </a:lnSpc>
              <a:buNone/>
            </a:pPr>
            <a:r>
              <a:rPr lang="fr-BE" sz="2000" b="1" dirty="0" smtClean="0"/>
              <a:t>La bougie musicale</a:t>
            </a:r>
          </a:p>
          <a:p>
            <a:pPr marL="0" algn="just">
              <a:lnSpc>
                <a:spcPct val="150000"/>
              </a:lnSpc>
              <a:buNone/>
            </a:pPr>
            <a:r>
              <a:rPr lang="fr-BE" sz="2000" dirty="0" smtClean="0"/>
              <a:t>On voit la flamme d’une bougie vaciller sous l’effet des variations de pression de l’air provoquées par la propagation des sons.</a:t>
            </a:r>
            <a:endParaRPr lang="fr-BE" sz="2000" dirty="0"/>
          </a:p>
        </p:txBody>
      </p:sp>
      <p:sp>
        <p:nvSpPr>
          <p:cNvPr id="5" name="Rectangle 4"/>
          <p:cNvSpPr/>
          <p:nvPr/>
        </p:nvSpPr>
        <p:spPr>
          <a:xfrm>
            <a:off x="467544" y="1340768"/>
            <a:ext cx="7056784" cy="646331"/>
          </a:xfrm>
          <a:prstGeom prst="rect">
            <a:avLst/>
          </a:prstGeom>
        </p:spPr>
        <p:txBody>
          <a:bodyPr wrap="square">
            <a:spAutoFit/>
          </a:bodyPr>
          <a:lstStyle/>
          <a:p>
            <a:pPr lvl="0" eaLnBrk="0" fontAlgn="base" hangingPunct="0">
              <a:spcBef>
                <a:spcPct val="0"/>
              </a:spcBef>
              <a:spcAft>
                <a:spcPct val="0"/>
              </a:spcAft>
            </a:pPr>
            <a:r>
              <a:rPr kumimoji="0" lang="fr-BE"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Bougie-musicale (proposition M. </a:t>
            </a:r>
            <a:r>
              <a:rPr kumimoji="0" lang="fr-BE"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Hautot</a:t>
            </a:r>
            <a:r>
              <a:rPr kumimoji="0" lang="fr-BE"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fr-BE"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fr-BE"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hlinkClick r:id="rId2"/>
              </a:rPr>
              <a:t>http://phymain.unisciel.fr/la-bougie-musicale/</a:t>
            </a:r>
            <a:endParaRPr kumimoji="0" lang="fr-BE" b="0"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Image 5" descr="Bougie musicale.JPG">
            <a:hlinkClick r:id="rId3" action="ppaction://hlinkfile"/>
          </p:cNvPr>
          <p:cNvPicPr>
            <a:picLocks noChangeAspect="1"/>
          </p:cNvPicPr>
          <p:nvPr/>
        </p:nvPicPr>
        <p:blipFill>
          <a:blip r:embed="rId4" cstate="print"/>
          <a:stretch>
            <a:fillRect/>
          </a:stretch>
        </p:blipFill>
        <p:spPr>
          <a:xfrm>
            <a:off x="4139952" y="2406348"/>
            <a:ext cx="4519670" cy="283739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3" name="Espace réservé du contenu 2"/>
          <p:cNvSpPr>
            <a:spLocks noGrp="1"/>
          </p:cNvSpPr>
          <p:nvPr>
            <p:ph idx="1"/>
          </p:nvPr>
        </p:nvSpPr>
        <p:spPr>
          <a:xfrm>
            <a:off x="467544" y="2060848"/>
            <a:ext cx="3168352" cy="3888432"/>
          </a:xfrm>
        </p:spPr>
        <p:txBody>
          <a:bodyPr>
            <a:noAutofit/>
          </a:bodyPr>
          <a:lstStyle/>
          <a:p>
            <a:pPr>
              <a:buNone/>
            </a:pPr>
            <a:r>
              <a:rPr lang="fr-BE" sz="2000" b="1" dirty="0" smtClean="0"/>
              <a:t>Matériel</a:t>
            </a:r>
          </a:p>
          <a:p>
            <a:pPr marL="263525" indent="-263525" algn="just">
              <a:lnSpc>
                <a:spcPct val="150000"/>
              </a:lnSpc>
              <a:buFont typeface="+mj-lt"/>
              <a:buAutoNum type="arabicPeriod"/>
            </a:pPr>
            <a:r>
              <a:rPr lang="fr-BE" sz="2000" dirty="0" smtClean="0"/>
              <a:t>Un entonnoir de grande dimension pour couvrir la sortie du haut-parleur.</a:t>
            </a:r>
          </a:p>
          <a:p>
            <a:pPr marL="263525" indent="-263525" algn="just">
              <a:lnSpc>
                <a:spcPct val="150000"/>
              </a:lnSpc>
              <a:buFont typeface="+mj-lt"/>
              <a:buAutoNum type="arabicPeriod"/>
            </a:pPr>
            <a:r>
              <a:rPr lang="fr-BE" sz="2000" dirty="0" smtClean="0"/>
              <a:t>Un élastique de fixation.</a:t>
            </a:r>
          </a:p>
          <a:p>
            <a:pPr marL="263525" indent="-263525" algn="just">
              <a:lnSpc>
                <a:spcPct val="150000"/>
              </a:lnSpc>
              <a:buFont typeface="+mj-lt"/>
              <a:buAutoNum type="arabicPeriod"/>
            </a:pPr>
            <a:r>
              <a:rPr lang="fr-BE" sz="2000" dirty="0" smtClean="0"/>
              <a:t>Une bougie.</a:t>
            </a:r>
          </a:p>
          <a:p>
            <a:pPr marL="263525" indent="-263525" algn="just">
              <a:lnSpc>
                <a:spcPct val="150000"/>
              </a:lnSpc>
              <a:buFont typeface="+mj-lt"/>
              <a:buAutoNum type="arabicPeriod"/>
            </a:pPr>
            <a:r>
              <a:rPr lang="fr-BE" sz="2000" dirty="0" smtClean="0"/>
              <a:t>Un lecteur de CD ou une radio.</a:t>
            </a:r>
            <a:endParaRPr lang="fr-BE" sz="2000" dirty="0"/>
          </a:p>
        </p:txBody>
      </p:sp>
      <p:sp>
        <p:nvSpPr>
          <p:cNvPr id="5" name="Rectangle 4"/>
          <p:cNvSpPr/>
          <p:nvPr/>
        </p:nvSpPr>
        <p:spPr>
          <a:xfrm>
            <a:off x="467544" y="1340768"/>
            <a:ext cx="7056784" cy="646331"/>
          </a:xfrm>
          <a:prstGeom prst="rect">
            <a:avLst/>
          </a:prstGeom>
        </p:spPr>
        <p:txBody>
          <a:bodyPr wrap="square">
            <a:spAutoFit/>
          </a:bodyPr>
          <a:lstStyle/>
          <a:p>
            <a:pPr lvl="0" eaLnBrk="0" fontAlgn="base" hangingPunct="0">
              <a:spcBef>
                <a:spcPct val="0"/>
              </a:spcBef>
              <a:spcAft>
                <a:spcPct val="0"/>
              </a:spcAft>
            </a:pPr>
            <a:r>
              <a:rPr kumimoji="0" lang="fr-BE"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Bougie-musicale (proposition M. </a:t>
            </a:r>
            <a:r>
              <a:rPr kumimoji="0" lang="fr-BE"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Hautot</a:t>
            </a:r>
            <a:r>
              <a:rPr kumimoji="0" lang="fr-BE"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fr-BE"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fr-BE"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hlinkClick r:id="rId2"/>
              </a:rPr>
              <a:t>http://phymain.unisciel.fr/la-bougie-musicale/</a:t>
            </a:r>
            <a:endParaRPr kumimoji="0" lang="fr-BE" b="0"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Image 5" descr="Bougie musicale.JPG">
            <a:hlinkClick r:id="rId3" action="ppaction://hlinkfile"/>
          </p:cNvPr>
          <p:cNvPicPr>
            <a:picLocks noChangeAspect="1"/>
          </p:cNvPicPr>
          <p:nvPr/>
        </p:nvPicPr>
        <p:blipFill>
          <a:blip r:embed="rId4" cstate="print"/>
          <a:stretch>
            <a:fillRect/>
          </a:stretch>
        </p:blipFill>
        <p:spPr>
          <a:xfrm>
            <a:off x="4139952" y="2204864"/>
            <a:ext cx="4519670" cy="324036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3" name="Espace réservé du contenu 2"/>
          <p:cNvSpPr>
            <a:spLocks noGrp="1"/>
          </p:cNvSpPr>
          <p:nvPr>
            <p:ph idx="1"/>
          </p:nvPr>
        </p:nvSpPr>
        <p:spPr>
          <a:xfrm>
            <a:off x="467544" y="2060848"/>
            <a:ext cx="7632848" cy="2952328"/>
          </a:xfrm>
        </p:spPr>
        <p:txBody>
          <a:bodyPr>
            <a:noAutofit/>
          </a:bodyPr>
          <a:lstStyle/>
          <a:p>
            <a:pPr>
              <a:buNone/>
            </a:pPr>
            <a:r>
              <a:rPr lang="fr-BE" sz="2000" b="1" dirty="0" smtClean="0"/>
              <a:t>Montage et réalisation</a:t>
            </a:r>
            <a:endParaRPr lang="fr-BE" sz="2000" dirty="0" smtClean="0"/>
          </a:p>
          <a:p>
            <a:pPr marL="0" algn="just">
              <a:lnSpc>
                <a:spcPct val="150000"/>
              </a:lnSpc>
              <a:buNone/>
            </a:pPr>
            <a:r>
              <a:rPr lang="fr-BE" sz="2000" dirty="0" smtClean="0"/>
              <a:t>Placer devant la sortie du haut-parleur l’entonnoir de grande dimension en le fixant bien contre l’enceinte grâce à l’élastique.</a:t>
            </a:r>
          </a:p>
          <a:p>
            <a:pPr marL="0" algn="just">
              <a:lnSpc>
                <a:spcPct val="150000"/>
              </a:lnSpc>
              <a:buNone/>
            </a:pPr>
            <a:r>
              <a:rPr lang="fr-BE" sz="2000" dirty="0" smtClean="0"/>
              <a:t>Placer la flamme de la bougie à la sortie de l’entonnoir</a:t>
            </a:r>
          </a:p>
          <a:p>
            <a:pPr marL="0" algn="just">
              <a:lnSpc>
                <a:spcPct val="150000"/>
              </a:lnSpc>
              <a:buNone/>
            </a:pPr>
            <a:r>
              <a:rPr lang="fr-BE" sz="2000" dirty="0" smtClean="0"/>
              <a:t>la flamme de la bougie vacille au rythme de la musique et s’éteint si l’amplitude du son émis par le haut-parleur est trop importante……</a:t>
            </a:r>
            <a:endParaRPr lang="fr-BE" sz="2000" dirty="0"/>
          </a:p>
        </p:txBody>
      </p:sp>
      <p:sp>
        <p:nvSpPr>
          <p:cNvPr id="5" name="Rectangle 4"/>
          <p:cNvSpPr/>
          <p:nvPr/>
        </p:nvSpPr>
        <p:spPr>
          <a:xfrm>
            <a:off x="467544" y="1340768"/>
            <a:ext cx="7056784" cy="646331"/>
          </a:xfrm>
          <a:prstGeom prst="rect">
            <a:avLst/>
          </a:prstGeom>
        </p:spPr>
        <p:txBody>
          <a:bodyPr wrap="square">
            <a:spAutoFit/>
          </a:bodyPr>
          <a:lstStyle/>
          <a:p>
            <a:pPr lvl="0" eaLnBrk="0" fontAlgn="base" hangingPunct="0">
              <a:spcBef>
                <a:spcPct val="0"/>
              </a:spcBef>
              <a:spcAft>
                <a:spcPct val="0"/>
              </a:spcAft>
            </a:pPr>
            <a:r>
              <a:rPr kumimoji="0" lang="fr-BE"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Bougie-musicale (proposition M. </a:t>
            </a:r>
            <a:r>
              <a:rPr kumimoji="0" lang="fr-BE"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Hautot</a:t>
            </a:r>
            <a:r>
              <a:rPr kumimoji="0" lang="fr-BE"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fr-BE"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fr-BE"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hlinkClick r:id="rId2"/>
              </a:rPr>
              <a:t>http://phymain.unisciel.fr/la-bougie-musicale/</a:t>
            </a:r>
            <a:endParaRPr kumimoji="0" lang="fr-BE"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3" name="Espace réservé du contenu 2"/>
          <p:cNvSpPr>
            <a:spLocks noGrp="1"/>
          </p:cNvSpPr>
          <p:nvPr>
            <p:ph idx="1"/>
          </p:nvPr>
        </p:nvSpPr>
        <p:spPr>
          <a:xfrm>
            <a:off x="467544" y="2060848"/>
            <a:ext cx="7632848" cy="3960440"/>
          </a:xfrm>
        </p:spPr>
        <p:txBody>
          <a:bodyPr>
            <a:noAutofit/>
          </a:bodyPr>
          <a:lstStyle/>
          <a:p>
            <a:pPr marL="0" algn="just">
              <a:lnSpc>
                <a:spcPct val="150000"/>
              </a:lnSpc>
              <a:buNone/>
            </a:pPr>
            <a:r>
              <a:rPr lang="fr-BE" sz="2000" b="1" dirty="0" smtClean="0"/>
              <a:t>Explications</a:t>
            </a:r>
          </a:p>
          <a:p>
            <a:pPr marL="0" algn="just">
              <a:lnSpc>
                <a:spcPct val="150000"/>
              </a:lnSpc>
              <a:buNone/>
            </a:pPr>
            <a:r>
              <a:rPr lang="fr-BE" sz="2000" dirty="0" smtClean="0"/>
              <a:t>La propagation du son résulte de modifications locales de la pression de l’air. L’entonnoir ou le papier sulfurisé placé devant le haut-parleur transmet les variations de pression à l’air situé à l’intérieur du rouleau de carton.</a:t>
            </a:r>
          </a:p>
          <a:p>
            <a:pPr marL="0" algn="just">
              <a:lnSpc>
                <a:spcPct val="150000"/>
              </a:lnSpc>
              <a:buNone/>
            </a:pPr>
            <a:r>
              <a:rPr lang="fr-BE" sz="2000" dirty="0" smtClean="0"/>
              <a:t>La flamme de la bougie vacille sous l’effet de l’air qui sort par le trou du cône lorsque la pression à l’intérieur est supérieure à la pression atmosphérique. L’air est aspiré vers l’intérieur du rouleau si la pression</a:t>
            </a:r>
            <a:endParaRPr lang="fr-BE" sz="2000" dirty="0"/>
          </a:p>
        </p:txBody>
      </p:sp>
      <p:sp>
        <p:nvSpPr>
          <p:cNvPr id="5" name="Rectangle 4"/>
          <p:cNvSpPr/>
          <p:nvPr/>
        </p:nvSpPr>
        <p:spPr>
          <a:xfrm>
            <a:off x="467544" y="1340768"/>
            <a:ext cx="7056784" cy="646331"/>
          </a:xfrm>
          <a:prstGeom prst="rect">
            <a:avLst/>
          </a:prstGeom>
        </p:spPr>
        <p:txBody>
          <a:bodyPr wrap="square">
            <a:spAutoFit/>
          </a:bodyPr>
          <a:lstStyle/>
          <a:p>
            <a:pPr lvl="0" eaLnBrk="0" fontAlgn="base" hangingPunct="0">
              <a:spcBef>
                <a:spcPct val="0"/>
              </a:spcBef>
              <a:spcAft>
                <a:spcPct val="0"/>
              </a:spcAft>
            </a:pPr>
            <a:r>
              <a:rPr kumimoji="0" lang="fr-BE"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Bougie-musicale (proposition M. </a:t>
            </a:r>
            <a:r>
              <a:rPr kumimoji="0" lang="fr-BE"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Hautot</a:t>
            </a:r>
            <a:r>
              <a:rPr kumimoji="0" lang="fr-BE"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fr-BE"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fr-BE"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hlinkClick r:id="rId2"/>
              </a:rPr>
              <a:t>http://phymain.unisciel.fr/la-bougie-musicale/</a:t>
            </a:r>
            <a:endParaRPr kumimoji="0" lang="fr-BE"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3" name="Espace réservé du contenu 2"/>
          <p:cNvSpPr>
            <a:spLocks noGrp="1"/>
          </p:cNvSpPr>
          <p:nvPr>
            <p:ph idx="1"/>
          </p:nvPr>
        </p:nvSpPr>
        <p:spPr>
          <a:xfrm>
            <a:off x="467544" y="2060848"/>
            <a:ext cx="7632848" cy="3960440"/>
          </a:xfrm>
        </p:spPr>
        <p:txBody>
          <a:bodyPr>
            <a:noAutofit/>
          </a:bodyPr>
          <a:lstStyle/>
          <a:p>
            <a:pPr marL="0" algn="just">
              <a:lnSpc>
                <a:spcPct val="150000"/>
              </a:lnSpc>
              <a:buNone/>
            </a:pPr>
            <a:r>
              <a:rPr lang="fr-BE" sz="2000" b="1" dirty="0" smtClean="0"/>
              <a:t>Explications</a:t>
            </a:r>
          </a:p>
          <a:p>
            <a:pPr marL="0" algn="just">
              <a:lnSpc>
                <a:spcPct val="150000"/>
              </a:lnSpc>
              <a:buNone/>
            </a:pPr>
            <a:r>
              <a:rPr lang="fr-BE" sz="2000" dirty="0" smtClean="0"/>
              <a:t>….intérieure est inférieure à la pression atmosphérique, mais dans ce cas la flamme ne vacille pas car cette faible quantité d’air provenant d’une région étendue autour de la flamme a une vitesse très faible. L’intensité de la pression acoustique dépend de l’intensité sonore.</a:t>
            </a:r>
          </a:p>
          <a:p>
            <a:pPr marL="0" algn="just">
              <a:lnSpc>
                <a:spcPct val="150000"/>
              </a:lnSpc>
              <a:buNone/>
            </a:pPr>
            <a:r>
              <a:rPr lang="fr-BE" sz="2000" dirty="0" smtClean="0"/>
              <a:t>Lorsque le son a une amplitude très forte, on produit une surpression suffisante pour éteindre la flamme.</a:t>
            </a:r>
            <a:endParaRPr lang="fr-BE" sz="2000" dirty="0"/>
          </a:p>
        </p:txBody>
      </p:sp>
      <p:sp>
        <p:nvSpPr>
          <p:cNvPr id="5" name="Rectangle 4"/>
          <p:cNvSpPr/>
          <p:nvPr/>
        </p:nvSpPr>
        <p:spPr>
          <a:xfrm>
            <a:off x="467544" y="1340768"/>
            <a:ext cx="7056784" cy="646331"/>
          </a:xfrm>
          <a:prstGeom prst="rect">
            <a:avLst/>
          </a:prstGeom>
        </p:spPr>
        <p:txBody>
          <a:bodyPr wrap="square">
            <a:spAutoFit/>
          </a:bodyPr>
          <a:lstStyle/>
          <a:p>
            <a:pPr lvl="0" eaLnBrk="0" fontAlgn="base" hangingPunct="0">
              <a:spcBef>
                <a:spcPct val="0"/>
              </a:spcBef>
              <a:spcAft>
                <a:spcPct val="0"/>
              </a:spcAft>
            </a:pPr>
            <a:r>
              <a:rPr kumimoji="0" lang="fr-BE"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Bougie-musicale (proposition M. </a:t>
            </a:r>
            <a:r>
              <a:rPr kumimoji="0" lang="fr-BE"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Hautot</a:t>
            </a:r>
            <a:r>
              <a:rPr kumimoji="0" lang="fr-BE"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fr-BE"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fr-BE"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hlinkClick r:id="rId2"/>
              </a:rPr>
              <a:t>http://phymain.unisciel.fr/la-bougie-musicale/</a:t>
            </a:r>
            <a:endParaRPr kumimoji="0" lang="fr-BE"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3" name="Espace réservé du contenu 2"/>
          <p:cNvSpPr>
            <a:spLocks noGrp="1"/>
          </p:cNvSpPr>
          <p:nvPr>
            <p:ph idx="1"/>
          </p:nvPr>
        </p:nvSpPr>
        <p:spPr>
          <a:xfrm>
            <a:off x="467544" y="2060848"/>
            <a:ext cx="7632848" cy="4392488"/>
          </a:xfrm>
        </p:spPr>
        <p:txBody>
          <a:bodyPr>
            <a:noAutofit/>
          </a:bodyPr>
          <a:lstStyle/>
          <a:p>
            <a:pPr marL="0" algn="just">
              <a:lnSpc>
                <a:spcPct val="150000"/>
              </a:lnSpc>
              <a:buNone/>
            </a:pPr>
            <a:r>
              <a:rPr lang="fr-BE" sz="2000" b="1" dirty="0" smtClean="0"/>
              <a:t>Remarques</a:t>
            </a:r>
          </a:p>
          <a:p>
            <a:pPr marL="0" algn="just">
              <a:lnSpc>
                <a:spcPct val="150000"/>
              </a:lnSpc>
              <a:buNone/>
            </a:pPr>
            <a:r>
              <a:rPr lang="fr-BE" sz="2000" dirty="0" smtClean="0"/>
              <a:t>On peut voir que la flamme de la bougie met un certain temps à revenir à sa position initiale après avoir été déviée.</a:t>
            </a:r>
          </a:p>
          <a:p>
            <a:pPr marL="0" algn="just">
              <a:lnSpc>
                <a:spcPct val="150000"/>
              </a:lnSpc>
              <a:buNone/>
            </a:pPr>
            <a:r>
              <a:rPr lang="fr-BE" sz="2000" dirty="0" smtClean="0"/>
              <a:t>Si l’on écoute de la musique techno, les battements de cette musique sont rapides (de l’ordre de 120 pulsations par minute ou plus encore), et ne permettent pas à la flamme de reprendre sa position verticale : elle vacille autour d’une position inclinée.</a:t>
            </a:r>
          </a:p>
          <a:p>
            <a:pPr marL="0" algn="just">
              <a:lnSpc>
                <a:spcPct val="150000"/>
              </a:lnSpc>
              <a:buNone/>
            </a:pPr>
            <a:r>
              <a:rPr lang="fr-BE" sz="2000" dirty="0" smtClean="0"/>
              <a:t>On observe le même effet avec la musique classique si son intensité sonore varie peu : long passage piano, mezzo-forte ou fortissimo.</a:t>
            </a:r>
          </a:p>
        </p:txBody>
      </p:sp>
      <p:sp>
        <p:nvSpPr>
          <p:cNvPr id="5" name="Rectangle 4"/>
          <p:cNvSpPr/>
          <p:nvPr/>
        </p:nvSpPr>
        <p:spPr>
          <a:xfrm>
            <a:off x="467544" y="1340768"/>
            <a:ext cx="7056784" cy="646331"/>
          </a:xfrm>
          <a:prstGeom prst="rect">
            <a:avLst/>
          </a:prstGeom>
        </p:spPr>
        <p:txBody>
          <a:bodyPr wrap="square">
            <a:spAutoFit/>
          </a:bodyPr>
          <a:lstStyle/>
          <a:p>
            <a:pPr lvl="0" eaLnBrk="0" fontAlgn="base" hangingPunct="0">
              <a:spcBef>
                <a:spcPct val="0"/>
              </a:spcBef>
              <a:spcAft>
                <a:spcPct val="0"/>
              </a:spcAft>
            </a:pPr>
            <a:r>
              <a:rPr kumimoji="0" lang="fr-BE"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Bougie-musicale (proposition M. </a:t>
            </a:r>
            <a:r>
              <a:rPr kumimoji="0" lang="fr-BE"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Hautot</a:t>
            </a:r>
            <a:r>
              <a:rPr kumimoji="0" lang="fr-BE"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fr-BE"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fr-BE"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hlinkClick r:id="rId2"/>
              </a:rPr>
              <a:t>http://phymain.unisciel.fr/la-bougie-musicale/</a:t>
            </a:r>
            <a:endParaRPr kumimoji="0" lang="fr-BE"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3" name="Espace réservé du contenu 2"/>
          <p:cNvSpPr>
            <a:spLocks noGrp="1"/>
          </p:cNvSpPr>
          <p:nvPr>
            <p:ph idx="1"/>
          </p:nvPr>
        </p:nvSpPr>
        <p:spPr>
          <a:xfrm>
            <a:off x="467544" y="2060848"/>
            <a:ext cx="8064896" cy="4248472"/>
          </a:xfrm>
        </p:spPr>
        <p:txBody>
          <a:bodyPr>
            <a:noAutofit/>
          </a:bodyPr>
          <a:lstStyle/>
          <a:p>
            <a:pPr marL="0" algn="just">
              <a:lnSpc>
                <a:spcPct val="150000"/>
              </a:lnSpc>
              <a:buNone/>
            </a:pPr>
            <a:r>
              <a:rPr lang="fr-BE" sz="2000" b="1" dirty="0" smtClean="0"/>
              <a:t>Remarques</a:t>
            </a:r>
          </a:p>
          <a:p>
            <a:pPr marL="0" algn="just">
              <a:lnSpc>
                <a:spcPct val="150000"/>
              </a:lnSpc>
              <a:buNone/>
            </a:pPr>
            <a:r>
              <a:rPr lang="fr-BE" sz="2000" dirty="0" smtClean="0"/>
              <a:t>Pour observer une belle déviation nette de la flamme, il faut donc choisir un passage musical présentant une variation d’intensité sonore courte et intense. C’est la symphonie en sol majeur </a:t>
            </a:r>
            <a:r>
              <a:rPr lang="fr-BE" sz="2000" dirty="0" err="1" smtClean="0"/>
              <a:t>Hob.I</a:t>
            </a:r>
            <a:r>
              <a:rPr lang="fr-BE" sz="2000" dirty="0" smtClean="0"/>
              <a:t>.94 composée en 1791 par le compositeur autrichien Joseph Haydn (1732-1809) qui vient immédiatement à l’esprit car elle est nommée à juste titre « La surprise ». L’expérience donne également de beaux effets avec la « Joyeuse Marche » (1888) du compositeur français Emmanuel Chabrier (1841-1894) ou les ouvertures les plus tonitruantes du compositeur italo-français Luigi Cherubini (1760-1842). </a:t>
            </a:r>
            <a:endParaRPr lang="fr-BE" sz="2000" dirty="0"/>
          </a:p>
        </p:txBody>
      </p:sp>
      <p:sp>
        <p:nvSpPr>
          <p:cNvPr id="5" name="Rectangle 4"/>
          <p:cNvSpPr/>
          <p:nvPr/>
        </p:nvSpPr>
        <p:spPr>
          <a:xfrm>
            <a:off x="467544" y="1340768"/>
            <a:ext cx="7056784" cy="646331"/>
          </a:xfrm>
          <a:prstGeom prst="rect">
            <a:avLst/>
          </a:prstGeom>
        </p:spPr>
        <p:txBody>
          <a:bodyPr wrap="square">
            <a:spAutoFit/>
          </a:bodyPr>
          <a:lstStyle/>
          <a:p>
            <a:pPr lvl="0" eaLnBrk="0" fontAlgn="base" hangingPunct="0">
              <a:spcBef>
                <a:spcPct val="0"/>
              </a:spcBef>
              <a:spcAft>
                <a:spcPct val="0"/>
              </a:spcAft>
            </a:pPr>
            <a:r>
              <a:rPr kumimoji="0" lang="fr-BE"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Bougie-musicale (proposition M. </a:t>
            </a:r>
            <a:r>
              <a:rPr kumimoji="0" lang="fr-BE"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Hautot</a:t>
            </a:r>
            <a:r>
              <a:rPr kumimoji="0" lang="fr-BE"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fr-BE"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fr-BE"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hlinkClick r:id="rId2"/>
              </a:rPr>
              <a:t>http://phymain.unisciel.fr/la-bougie-musicale/</a:t>
            </a:r>
            <a:endParaRPr kumimoji="0" lang="fr-BE"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3" name="Espace réservé du contenu 2"/>
          <p:cNvSpPr>
            <a:spLocks noGrp="1"/>
          </p:cNvSpPr>
          <p:nvPr>
            <p:ph idx="1"/>
          </p:nvPr>
        </p:nvSpPr>
        <p:spPr>
          <a:xfrm>
            <a:off x="467544" y="2060848"/>
            <a:ext cx="3384376" cy="4176464"/>
          </a:xfrm>
        </p:spPr>
        <p:txBody>
          <a:bodyPr>
            <a:noAutofit/>
          </a:bodyPr>
          <a:lstStyle/>
          <a:p>
            <a:pPr marL="0" algn="just">
              <a:lnSpc>
                <a:spcPct val="150000"/>
              </a:lnSpc>
              <a:buNone/>
            </a:pPr>
            <a:r>
              <a:rPr lang="fr-BE" sz="2000" b="1" dirty="0" smtClean="0"/>
              <a:t>Les doigts doubles</a:t>
            </a:r>
          </a:p>
          <a:p>
            <a:pPr marL="0" algn="just">
              <a:lnSpc>
                <a:spcPct val="150000"/>
              </a:lnSpc>
              <a:buNone/>
            </a:pPr>
            <a:r>
              <a:rPr lang="fr-BE" sz="2000" dirty="0" smtClean="0"/>
              <a:t>Réalisée avec une cuve à eau et un simple miroir, voici une expérience étonnante qui semble multiplier par deux les doigts d’une main. Une application originale et ludique du phénomène de réflexion totale.</a:t>
            </a:r>
            <a:endParaRPr lang="fr-BE" sz="2000" dirty="0"/>
          </a:p>
        </p:txBody>
      </p:sp>
      <p:sp>
        <p:nvSpPr>
          <p:cNvPr id="5" name="Rectangle 4"/>
          <p:cNvSpPr/>
          <p:nvPr/>
        </p:nvSpPr>
        <p:spPr>
          <a:xfrm>
            <a:off x="467544" y="1340768"/>
            <a:ext cx="7056784" cy="646331"/>
          </a:xfrm>
          <a:prstGeom prst="rect">
            <a:avLst/>
          </a:prstGeom>
        </p:spPr>
        <p:txBody>
          <a:bodyPr wrap="square">
            <a:spAutoFit/>
          </a:bodyPr>
          <a:lstStyle/>
          <a:p>
            <a:pPr lvl="0" eaLnBrk="0" fontAlgn="base" hangingPunct="0">
              <a:spcBef>
                <a:spcPct val="0"/>
              </a:spcBef>
              <a:spcAft>
                <a:spcPct val="0"/>
              </a:spcAft>
            </a:pPr>
            <a:r>
              <a:rPr lang="fr-BE" b="1" dirty="0" smtClean="0">
                <a:latin typeface="Calibri" pitchFamily="34" charset="0"/>
                <a:ea typeface="Calibri" pitchFamily="34" charset="0"/>
                <a:cs typeface="Times New Roman" pitchFamily="18" charset="0"/>
              </a:rPr>
              <a:t>Double-doigts (proposition M. </a:t>
            </a:r>
            <a:r>
              <a:rPr lang="fr-BE" b="1" dirty="0" err="1" smtClean="0">
                <a:latin typeface="Calibri" pitchFamily="34" charset="0"/>
                <a:ea typeface="Calibri" pitchFamily="34" charset="0"/>
                <a:cs typeface="Times New Roman" pitchFamily="18" charset="0"/>
              </a:rPr>
              <a:t>Hautot</a:t>
            </a:r>
            <a:r>
              <a:rPr lang="fr-BE" b="1" dirty="0" smtClean="0">
                <a:latin typeface="Calibri" pitchFamily="34" charset="0"/>
                <a:ea typeface="Calibri" pitchFamily="34" charset="0"/>
                <a:cs typeface="Times New Roman" pitchFamily="18" charset="0"/>
              </a:rPr>
              <a:t>)</a:t>
            </a:r>
            <a:endParaRPr lang="fr-BE" dirty="0" smtClean="0">
              <a:latin typeface="Arial" pitchFamily="34" charset="0"/>
              <a:cs typeface="Arial" pitchFamily="34" charset="0"/>
            </a:endParaRPr>
          </a:p>
          <a:p>
            <a:pPr lvl="0" eaLnBrk="0" fontAlgn="base" hangingPunct="0">
              <a:spcBef>
                <a:spcPct val="0"/>
              </a:spcBef>
              <a:spcAft>
                <a:spcPct val="0"/>
              </a:spcAft>
            </a:pPr>
            <a:r>
              <a:rPr lang="fr-BE" dirty="0" smtClean="0">
                <a:latin typeface="Calibri" pitchFamily="34" charset="0"/>
                <a:ea typeface="Calibri" pitchFamily="34" charset="0"/>
                <a:cs typeface="Times New Roman" pitchFamily="18" charset="0"/>
                <a:hlinkClick r:id="rId2"/>
              </a:rPr>
              <a:t>http://phymain.unisciel.fr/les-doigts-doubles/</a:t>
            </a:r>
            <a:endParaRPr lang="fr-BE" dirty="0" smtClean="0">
              <a:latin typeface="Arial" pitchFamily="34" charset="0"/>
              <a:cs typeface="Arial" pitchFamily="34" charset="0"/>
            </a:endParaRPr>
          </a:p>
        </p:txBody>
      </p:sp>
      <p:pic>
        <p:nvPicPr>
          <p:cNvPr id="1026" name="Picture 2">
            <a:hlinkClick r:id="rId3" action="ppaction://hlinkfile"/>
          </p:cNvPr>
          <p:cNvPicPr>
            <a:picLocks noChangeAspect="1" noChangeArrowheads="1"/>
          </p:cNvPicPr>
          <p:nvPr/>
        </p:nvPicPr>
        <p:blipFill>
          <a:blip r:embed="rId4" cstate="print"/>
          <a:stretch>
            <a:fillRect/>
          </a:stretch>
        </p:blipFill>
        <p:spPr bwMode="auto">
          <a:xfrm>
            <a:off x="4067944" y="2231992"/>
            <a:ext cx="4824536" cy="28980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3" name="Espace réservé du contenu 2"/>
          <p:cNvSpPr>
            <a:spLocks noGrp="1"/>
          </p:cNvSpPr>
          <p:nvPr>
            <p:ph idx="1"/>
          </p:nvPr>
        </p:nvSpPr>
        <p:spPr>
          <a:xfrm>
            <a:off x="467544" y="2060848"/>
            <a:ext cx="4104456" cy="4104456"/>
          </a:xfrm>
        </p:spPr>
        <p:txBody>
          <a:bodyPr>
            <a:noAutofit/>
          </a:bodyPr>
          <a:lstStyle/>
          <a:p>
            <a:pPr marL="0" indent="0" algn="just">
              <a:lnSpc>
                <a:spcPct val="150000"/>
              </a:lnSpc>
              <a:buNone/>
            </a:pPr>
            <a:r>
              <a:rPr lang="fr-BE" sz="2000" b="1" dirty="0" smtClean="0"/>
              <a:t>Quelle lampe éclaire le plus ?</a:t>
            </a:r>
          </a:p>
          <a:p>
            <a:pPr marL="0" indent="0" algn="just">
              <a:lnSpc>
                <a:spcPct val="150000"/>
              </a:lnSpc>
              <a:buNone/>
            </a:pPr>
            <a:r>
              <a:rPr lang="fr-BE" sz="2000" dirty="0" smtClean="0"/>
              <a:t>Trois lampes à incandescence de puissances différentes sont reliées en série puis alimentées sur le secteur. Quelle est la lampe qui brillera et chauffera le plus ? Celle qui a la puissance la plus élevée, ou celle qui a la puissance la plus faible ? Faut voir…</a:t>
            </a:r>
            <a:endParaRPr lang="fr-BE" sz="2000" dirty="0"/>
          </a:p>
        </p:txBody>
      </p:sp>
      <p:sp>
        <p:nvSpPr>
          <p:cNvPr id="5" name="Rectangle 4"/>
          <p:cNvSpPr/>
          <p:nvPr/>
        </p:nvSpPr>
        <p:spPr>
          <a:xfrm>
            <a:off x="467544" y="1340768"/>
            <a:ext cx="7056784" cy="707886"/>
          </a:xfrm>
          <a:prstGeom prst="rect">
            <a:avLst/>
          </a:prstGeom>
        </p:spPr>
        <p:txBody>
          <a:bodyPr wrap="square">
            <a:spAutoFit/>
          </a:bodyPr>
          <a:lstStyle/>
          <a:p>
            <a:pPr lvl="0" fontAlgn="base">
              <a:spcBef>
                <a:spcPct val="0"/>
              </a:spcBef>
              <a:spcAft>
                <a:spcPct val="0"/>
              </a:spcAft>
            </a:pPr>
            <a:r>
              <a:rPr kumimoji="0" lang="fr-BE"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Quelle ampoule éclaire le plus </a:t>
            </a:r>
            <a:r>
              <a:rPr lang="fr-BE" sz="2000" b="1" dirty="0" smtClean="0">
                <a:latin typeface="Calibri" pitchFamily="34" charset="0"/>
                <a:ea typeface="Calibri" pitchFamily="34" charset="0"/>
                <a:cs typeface="Times New Roman" pitchFamily="18" charset="0"/>
              </a:rPr>
              <a:t>? (proposition M. </a:t>
            </a:r>
            <a:r>
              <a:rPr lang="fr-BE" sz="2000" b="1" dirty="0" err="1" smtClean="0">
                <a:latin typeface="Calibri" pitchFamily="34" charset="0"/>
                <a:ea typeface="Calibri" pitchFamily="34" charset="0"/>
                <a:cs typeface="Times New Roman" pitchFamily="18" charset="0"/>
              </a:rPr>
              <a:t>Hautot</a:t>
            </a:r>
            <a:r>
              <a:rPr lang="fr-BE" sz="2000" b="1" dirty="0" smtClean="0">
                <a:latin typeface="Calibri" pitchFamily="34" charset="0"/>
                <a:ea typeface="Calibri" pitchFamily="34" charset="0"/>
                <a:cs typeface="Times New Roman" pitchFamily="18" charset="0"/>
              </a:rPr>
              <a:t>)</a:t>
            </a:r>
            <a:endParaRPr kumimoji="0" lang="fr-BE" sz="20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fr-BE"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hlinkClick r:id="rId2"/>
              </a:rPr>
              <a:t>http://phymain.unisciel.fr/quelle-lampe-eclaire-le-plus/</a:t>
            </a:r>
            <a:endParaRPr kumimoji="0" lang="fr-BE"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Image 5" descr="qui brille le plus.PNG">
            <a:hlinkClick r:id="rId3" action="ppaction://hlinkfile"/>
          </p:cNvPr>
          <p:cNvPicPr>
            <a:picLocks noChangeAspect="1"/>
          </p:cNvPicPr>
          <p:nvPr/>
        </p:nvPicPr>
        <p:blipFill>
          <a:blip r:embed="rId4" cstate="print"/>
          <a:stretch>
            <a:fillRect/>
          </a:stretch>
        </p:blipFill>
        <p:spPr>
          <a:xfrm>
            <a:off x="4644008" y="2564904"/>
            <a:ext cx="4096322" cy="2543513"/>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3" name="Espace réservé du contenu 2"/>
          <p:cNvSpPr>
            <a:spLocks noGrp="1"/>
          </p:cNvSpPr>
          <p:nvPr>
            <p:ph idx="1"/>
          </p:nvPr>
        </p:nvSpPr>
        <p:spPr>
          <a:xfrm>
            <a:off x="467544" y="2060848"/>
            <a:ext cx="3888432" cy="4176464"/>
          </a:xfrm>
        </p:spPr>
        <p:txBody>
          <a:bodyPr>
            <a:noAutofit/>
          </a:bodyPr>
          <a:lstStyle/>
          <a:p>
            <a:pPr marL="0" algn="just">
              <a:lnSpc>
                <a:spcPct val="150000"/>
              </a:lnSpc>
              <a:buNone/>
            </a:pPr>
            <a:r>
              <a:rPr lang="fr-BE" sz="2000" b="1" dirty="0" smtClean="0"/>
              <a:t>Matériel</a:t>
            </a:r>
          </a:p>
          <a:p>
            <a:pPr marL="114300" indent="-457200" algn="just">
              <a:lnSpc>
                <a:spcPct val="150000"/>
              </a:lnSpc>
              <a:buFont typeface="+mj-lt"/>
              <a:buAutoNum type="arabicPeriod"/>
            </a:pPr>
            <a:r>
              <a:rPr lang="fr-BE" sz="2000" dirty="0" smtClean="0"/>
              <a:t>Un petit miroir.</a:t>
            </a:r>
          </a:p>
          <a:p>
            <a:pPr marL="114300" indent="-457200" algn="just">
              <a:lnSpc>
                <a:spcPct val="150000"/>
              </a:lnSpc>
              <a:buFont typeface="+mj-lt"/>
              <a:buAutoNum type="arabicPeriod"/>
            </a:pPr>
            <a:r>
              <a:rPr lang="fr-BE" sz="2000" dirty="0" smtClean="0"/>
              <a:t>Un récipient opaque rempli d’eau (hauteur minimale 10 cm, largeur suffisante pour que le miroir puisse y être manipulé), par exemple un seau ou une grande cuve.</a:t>
            </a:r>
            <a:endParaRPr lang="fr-BE" sz="2000" dirty="0"/>
          </a:p>
        </p:txBody>
      </p:sp>
      <p:sp>
        <p:nvSpPr>
          <p:cNvPr id="5" name="Rectangle 4"/>
          <p:cNvSpPr/>
          <p:nvPr/>
        </p:nvSpPr>
        <p:spPr>
          <a:xfrm>
            <a:off x="467544" y="1340768"/>
            <a:ext cx="7056784" cy="646331"/>
          </a:xfrm>
          <a:prstGeom prst="rect">
            <a:avLst/>
          </a:prstGeom>
        </p:spPr>
        <p:txBody>
          <a:bodyPr wrap="square">
            <a:spAutoFit/>
          </a:bodyPr>
          <a:lstStyle/>
          <a:p>
            <a:pPr lvl="0" eaLnBrk="0" fontAlgn="base" hangingPunct="0">
              <a:spcBef>
                <a:spcPct val="0"/>
              </a:spcBef>
              <a:spcAft>
                <a:spcPct val="0"/>
              </a:spcAft>
            </a:pPr>
            <a:r>
              <a:rPr lang="fr-BE" b="1" dirty="0" smtClean="0">
                <a:latin typeface="Calibri" pitchFamily="34" charset="0"/>
                <a:ea typeface="Calibri" pitchFamily="34" charset="0"/>
                <a:cs typeface="Times New Roman" pitchFamily="18" charset="0"/>
              </a:rPr>
              <a:t>Double-doigts (proposition M. </a:t>
            </a:r>
            <a:r>
              <a:rPr lang="fr-BE" b="1" dirty="0" err="1" smtClean="0">
                <a:latin typeface="Calibri" pitchFamily="34" charset="0"/>
                <a:ea typeface="Calibri" pitchFamily="34" charset="0"/>
                <a:cs typeface="Times New Roman" pitchFamily="18" charset="0"/>
              </a:rPr>
              <a:t>Hautot</a:t>
            </a:r>
            <a:r>
              <a:rPr lang="fr-BE" b="1" dirty="0" smtClean="0">
                <a:latin typeface="Calibri" pitchFamily="34" charset="0"/>
                <a:ea typeface="Calibri" pitchFamily="34" charset="0"/>
                <a:cs typeface="Times New Roman" pitchFamily="18" charset="0"/>
              </a:rPr>
              <a:t>)</a:t>
            </a:r>
            <a:endParaRPr lang="fr-BE" dirty="0" smtClean="0">
              <a:latin typeface="Arial" pitchFamily="34" charset="0"/>
              <a:cs typeface="Arial" pitchFamily="34" charset="0"/>
            </a:endParaRPr>
          </a:p>
          <a:p>
            <a:pPr lvl="0" eaLnBrk="0" fontAlgn="base" hangingPunct="0">
              <a:spcBef>
                <a:spcPct val="0"/>
              </a:spcBef>
              <a:spcAft>
                <a:spcPct val="0"/>
              </a:spcAft>
            </a:pPr>
            <a:r>
              <a:rPr lang="fr-BE" dirty="0" smtClean="0">
                <a:latin typeface="Calibri" pitchFamily="34" charset="0"/>
                <a:ea typeface="Calibri" pitchFamily="34" charset="0"/>
                <a:cs typeface="Times New Roman" pitchFamily="18" charset="0"/>
                <a:hlinkClick r:id="rId2"/>
              </a:rPr>
              <a:t>http://phymain.unisciel.fr/les-doigts-doubles/</a:t>
            </a:r>
            <a:endParaRPr lang="fr-BE" dirty="0" smtClean="0">
              <a:latin typeface="Arial" pitchFamily="34" charset="0"/>
              <a:cs typeface="Arial" pitchFamily="34" charset="0"/>
            </a:endParaRPr>
          </a:p>
        </p:txBody>
      </p:sp>
      <p:pic>
        <p:nvPicPr>
          <p:cNvPr id="1026" name="Picture 2"/>
          <p:cNvPicPr>
            <a:picLocks noChangeAspect="1" noChangeArrowheads="1"/>
          </p:cNvPicPr>
          <p:nvPr/>
        </p:nvPicPr>
        <p:blipFill>
          <a:blip r:embed="rId3" cstate="print"/>
          <a:stretch>
            <a:fillRect/>
          </a:stretch>
        </p:blipFill>
        <p:spPr bwMode="auto">
          <a:xfrm>
            <a:off x="4602489" y="2231992"/>
            <a:ext cx="3755446" cy="28980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3" name="Espace réservé du contenu 2"/>
          <p:cNvSpPr>
            <a:spLocks noGrp="1"/>
          </p:cNvSpPr>
          <p:nvPr>
            <p:ph idx="1"/>
          </p:nvPr>
        </p:nvSpPr>
        <p:spPr>
          <a:xfrm>
            <a:off x="467544" y="2060848"/>
            <a:ext cx="7992888" cy="4320480"/>
          </a:xfrm>
        </p:spPr>
        <p:txBody>
          <a:bodyPr>
            <a:noAutofit/>
          </a:bodyPr>
          <a:lstStyle/>
          <a:p>
            <a:pPr marL="0" algn="just">
              <a:lnSpc>
                <a:spcPct val="150000"/>
              </a:lnSpc>
              <a:buNone/>
            </a:pPr>
            <a:r>
              <a:rPr lang="fr-BE" sz="2000" b="1" dirty="0" smtClean="0"/>
              <a:t>Montage et réalisation</a:t>
            </a:r>
          </a:p>
          <a:p>
            <a:pPr marL="0" algn="just">
              <a:lnSpc>
                <a:spcPct val="150000"/>
              </a:lnSpc>
              <a:buNone/>
            </a:pPr>
            <a:r>
              <a:rPr lang="fr-BE" sz="2000" dirty="0" smtClean="0"/>
              <a:t>Tenir le miroir dans l’eau, horizontalement et d’une seule main…</a:t>
            </a:r>
            <a:br>
              <a:rPr lang="fr-BE" sz="2000" dirty="0" smtClean="0"/>
            </a:br>
            <a:r>
              <a:rPr lang="fr-BE" sz="2000" dirty="0" smtClean="0"/>
              <a:t>Plonger les doigts de l’autre main jusqu’à mi-hauteur dans l’eau de telle sorte que la main entière soit visible dans le miroir.</a:t>
            </a:r>
          </a:p>
          <a:p>
            <a:pPr marL="0" algn="just">
              <a:lnSpc>
                <a:spcPct val="150000"/>
              </a:lnSpc>
              <a:buNone/>
            </a:pPr>
            <a:r>
              <a:rPr lang="fr-BE" sz="2000" dirty="0" smtClean="0"/>
              <a:t>En observant plus attentivement l’image des doigts dans le miroir on s’aperçoit que la partie immergée dans l’eau paraît rétrécie alors que la partie qui est dans l’air est de taille normale.</a:t>
            </a:r>
          </a:p>
          <a:p>
            <a:pPr marL="0" algn="just">
              <a:lnSpc>
                <a:spcPct val="150000"/>
              </a:lnSpc>
              <a:buNone/>
            </a:pPr>
            <a:r>
              <a:rPr lang="fr-BE" sz="2000" dirty="0" smtClean="0"/>
              <a:t>inclinaison du miroir. Si ce n’est pas le cas, il suffit de modifier la position de l’observateur jusqu’à ce que la main redevienne entièrement visible.</a:t>
            </a:r>
            <a:endParaRPr lang="fr-BE" sz="2000" dirty="0"/>
          </a:p>
        </p:txBody>
      </p:sp>
      <p:sp>
        <p:nvSpPr>
          <p:cNvPr id="5" name="Rectangle 4"/>
          <p:cNvSpPr/>
          <p:nvPr/>
        </p:nvSpPr>
        <p:spPr>
          <a:xfrm>
            <a:off x="467544" y="1340768"/>
            <a:ext cx="7056784" cy="646331"/>
          </a:xfrm>
          <a:prstGeom prst="rect">
            <a:avLst/>
          </a:prstGeom>
        </p:spPr>
        <p:txBody>
          <a:bodyPr wrap="square">
            <a:spAutoFit/>
          </a:bodyPr>
          <a:lstStyle/>
          <a:p>
            <a:pPr lvl="0" eaLnBrk="0" fontAlgn="base" hangingPunct="0">
              <a:spcBef>
                <a:spcPct val="0"/>
              </a:spcBef>
              <a:spcAft>
                <a:spcPct val="0"/>
              </a:spcAft>
            </a:pPr>
            <a:r>
              <a:rPr lang="fr-BE" b="1" dirty="0" smtClean="0">
                <a:latin typeface="Calibri" pitchFamily="34" charset="0"/>
                <a:ea typeface="Calibri" pitchFamily="34" charset="0"/>
                <a:cs typeface="Times New Roman" pitchFamily="18" charset="0"/>
              </a:rPr>
              <a:t>Double-doigts (proposition M. </a:t>
            </a:r>
            <a:r>
              <a:rPr lang="fr-BE" b="1" dirty="0" err="1" smtClean="0">
                <a:latin typeface="Calibri" pitchFamily="34" charset="0"/>
                <a:ea typeface="Calibri" pitchFamily="34" charset="0"/>
                <a:cs typeface="Times New Roman" pitchFamily="18" charset="0"/>
              </a:rPr>
              <a:t>Hautot</a:t>
            </a:r>
            <a:r>
              <a:rPr lang="fr-BE" b="1" dirty="0" smtClean="0">
                <a:latin typeface="Calibri" pitchFamily="34" charset="0"/>
                <a:ea typeface="Calibri" pitchFamily="34" charset="0"/>
                <a:cs typeface="Times New Roman" pitchFamily="18" charset="0"/>
              </a:rPr>
              <a:t>)</a:t>
            </a:r>
            <a:endParaRPr lang="fr-BE" dirty="0" smtClean="0">
              <a:latin typeface="Arial" pitchFamily="34" charset="0"/>
              <a:cs typeface="Arial" pitchFamily="34" charset="0"/>
            </a:endParaRPr>
          </a:p>
          <a:p>
            <a:pPr lvl="0" eaLnBrk="0" fontAlgn="base" hangingPunct="0">
              <a:spcBef>
                <a:spcPct val="0"/>
              </a:spcBef>
              <a:spcAft>
                <a:spcPct val="0"/>
              </a:spcAft>
            </a:pPr>
            <a:r>
              <a:rPr lang="fr-BE" dirty="0" smtClean="0">
                <a:latin typeface="Calibri" pitchFamily="34" charset="0"/>
                <a:ea typeface="Calibri" pitchFamily="34" charset="0"/>
                <a:cs typeface="Times New Roman" pitchFamily="18" charset="0"/>
                <a:hlinkClick r:id="rId2"/>
              </a:rPr>
              <a:t>http://phymain.unisciel.fr/les-doigts-doubles/</a:t>
            </a:r>
            <a:endParaRPr lang="fr-BE"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3" name="Espace réservé du contenu 2"/>
          <p:cNvSpPr>
            <a:spLocks noGrp="1"/>
          </p:cNvSpPr>
          <p:nvPr>
            <p:ph idx="1"/>
          </p:nvPr>
        </p:nvSpPr>
        <p:spPr>
          <a:xfrm>
            <a:off x="395536" y="1844824"/>
            <a:ext cx="8568952" cy="4680520"/>
          </a:xfrm>
        </p:spPr>
        <p:txBody>
          <a:bodyPr>
            <a:noAutofit/>
          </a:bodyPr>
          <a:lstStyle/>
          <a:p>
            <a:pPr marL="0" algn="just">
              <a:lnSpc>
                <a:spcPct val="150000"/>
              </a:lnSpc>
              <a:buNone/>
            </a:pPr>
            <a:r>
              <a:rPr lang="fr-BE" sz="2000" b="1" dirty="0" smtClean="0"/>
              <a:t>Montage et réalisation</a:t>
            </a:r>
          </a:p>
          <a:p>
            <a:pPr marL="0" algn="just">
              <a:lnSpc>
                <a:spcPct val="150000"/>
              </a:lnSpc>
              <a:buNone/>
            </a:pPr>
            <a:r>
              <a:rPr lang="fr-BE" sz="2000" dirty="0" smtClean="0"/>
              <a:t>Lorsqu’on incline progressivement le miroir vers le fond, il existe une inclinaison du miroir à partir de laquelle la partie de la main qui se trouve hors de l’eau n’est plus visible dans le miroir. On voit à sa place l’image de la main qui est dans l’eau. On voit donc en double la partie de la main qui est immergée dans l’eau.</a:t>
            </a:r>
            <a:br>
              <a:rPr lang="fr-BE" sz="2000" dirty="0" smtClean="0"/>
            </a:br>
            <a:r>
              <a:rPr lang="fr-BE" sz="2000" dirty="0" smtClean="0"/>
              <a:t>Il faut aussi noter que l’image de la main s’allonge lorsqu’on incline le miroir vers le bas. Lorsque le miroir est incliné de 45° par rapport à l’horizontale et la main verticale, alors la partie immergée de la main paraît de taille réelle tandis que la partie émergée paraît allongée. Ce phénomène n’est observable que si l’ensemble de la main est encore visible pour cette</a:t>
            </a:r>
          </a:p>
          <a:p>
            <a:pPr marL="0" algn="just">
              <a:lnSpc>
                <a:spcPct val="150000"/>
              </a:lnSpc>
              <a:buNone/>
            </a:pPr>
            <a:endParaRPr lang="fr-BE" sz="2000" dirty="0"/>
          </a:p>
        </p:txBody>
      </p:sp>
      <p:sp>
        <p:nvSpPr>
          <p:cNvPr id="5" name="Rectangle 4"/>
          <p:cNvSpPr/>
          <p:nvPr/>
        </p:nvSpPr>
        <p:spPr>
          <a:xfrm>
            <a:off x="539552" y="1196752"/>
            <a:ext cx="7056784" cy="646331"/>
          </a:xfrm>
          <a:prstGeom prst="rect">
            <a:avLst/>
          </a:prstGeom>
        </p:spPr>
        <p:txBody>
          <a:bodyPr wrap="square">
            <a:spAutoFit/>
          </a:bodyPr>
          <a:lstStyle/>
          <a:p>
            <a:pPr lvl="0" eaLnBrk="0" fontAlgn="base" hangingPunct="0">
              <a:spcBef>
                <a:spcPct val="0"/>
              </a:spcBef>
              <a:spcAft>
                <a:spcPct val="0"/>
              </a:spcAft>
            </a:pPr>
            <a:r>
              <a:rPr lang="fr-BE" b="1" dirty="0" smtClean="0">
                <a:latin typeface="Calibri" pitchFamily="34" charset="0"/>
                <a:ea typeface="Calibri" pitchFamily="34" charset="0"/>
                <a:cs typeface="Times New Roman" pitchFamily="18" charset="0"/>
              </a:rPr>
              <a:t>Double-doigts (proposition M. </a:t>
            </a:r>
            <a:r>
              <a:rPr lang="fr-BE" b="1" dirty="0" err="1" smtClean="0">
                <a:latin typeface="Calibri" pitchFamily="34" charset="0"/>
                <a:ea typeface="Calibri" pitchFamily="34" charset="0"/>
                <a:cs typeface="Times New Roman" pitchFamily="18" charset="0"/>
              </a:rPr>
              <a:t>Hautot</a:t>
            </a:r>
            <a:r>
              <a:rPr lang="fr-BE" b="1" dirty="0" smtClean="0">
                <a:latin typeface="Calibri" pitchFamily="34" charset="0"/>
                <a:ea typeface="Calibri" pitchFamily="34" charset="0"/>
                <a:cs typeface="Times New Roman" pitchFamily="18" charset="0"/>
              </a:rPr>
              <a:t>)</a:t>
            </a:r>
            <a:endParaRPr lang="fr-BE" dirty="0" smtClean="0">
              <a:latin typeface="Arial" pitchFamily="34" charset="0"/>
              <a:cs typeface="Arial" pitchFamily="34" charset="0"/>
            </a:endParaRPr>
          </a:p>
          <a:p>
            <a:pPr lvl="0" eaLnBrk="0" fontAlgn="base" hangingPunct="0">
              <a:spcBef>
                <a:spcPct val="0"/>
              </a:spcBef>
              <a:spcAft>
                <a:spcPct val="0"/>
              </a:spcAft>
            </a:pPr>
            <a:r>
              <a:rPr lang="fr-BE" dirty="0" smtClean="0">
                <a:latin typeface="Calibri" pitchFamily="34" charset="0"/>
                <a:ea typeface="Calibri" pitchFamily="34" charset="0"/>
                <a:cs typeface="Times New Roman" pitchFamily="18" charset="0"/>
                <a:hlinkClick r:id="rId2"/>
              </a:rPr>
              <a:t>http://phymain.unisciel.fr/les-doigts-doubles/</a:t>
            </a:r>
            <a:endParaRPr lang="fr-BE"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3" name="Espace réservé du contenu 2"/>
          <p:cNvSpPr>
            <a:spLocks noGrp="1"/>
          </p:cNvSpPr>
          <p:nvPr>
            <p:ph idx="1"/>
          </p:nvPr>
        </p:nvSpPr>
        <p:spPr>
          <a:xfrm>
            <a:off x="395536" y="1844824"/>
            <a:ext cx="4824536" cy="4608512"/>
          </a:xfrm>
        </p:spPr>
        <p:txBody>
          <a:bodyPr>
            <a:noAutofit/>
          </a:bodyPr>
          <a:lstStyle/>
          <a:p>
            <a:pPr marL="0" algn="just">
              <a:lnSpc>
                <a:spcPct val="150000"/>
              </a:lnSpc>
              <a:spcBef>
                <a:spcPts val="0"/>
              </a:spcBef>
              <a:buNone/>
            </a:pPr>
            <a:r>
              <a:rPr lang="fr-BE" sz="2000" b="1" dirty="0" smtClean="0"/>
              <a:t>Explications</a:t>
            </a:r>
          </a:p>
          <a:p>
            <a:pPr marL="0" algn="just">
              <a:lnSpc>
                <a:spcPct val="150000"/>
              </a:lnSpc>
              <a:spcBef>
                <a:spcPts val="0"/>
              </a:spcBef>
              <a:buNone/>
            </a:pPr>
            <a:r>
              <a:rPr lang="fr-BE" sz="2000" dirty="0" smtClean="0"/>
              <a:t>Pour analyser ce que voit l’observateur, il faut se demander d’où viennent les rayons qui se réfléchissent sur le miroir et qui parviennent jusqu’à l’œil. Il faut tenir compte de la réfraction des rayons lumineux à la</a:t>
            </a:r>
          </a:p>
          <a:p>
            <a:pPr marL="0">
              <a:lnSpc>
                <a:spcPct val="150000"/>
              </a:lnSpc>
              <a:spcBef>
                <a:spcPts val="0"/>
              </a:spcBef>
              <a:buNone/>
            </a:pPr>
            <a:r>
              <a:rPr lang="fr-BE" sz="2000" dirty="0" smtClean="0"/>
              <a:t>surface de l’eau.</a:t>
            </a:r>
          </a:p>
          <a:p>
            <a:pPr marL="0" algn="just">
              <a:lnSpc>
                <a:spcPct val="150000"/>
              </a:lnSpc>
              <a:spcBef>
                <a:spcPts val="0"/>
              </a:spcBef>
              <a:buNone/>
            </a:pPr>
            <a:r>
              <a:rPr lang="fr-BE" sz="2000" dirty="0" smtClean="0"/>
              <a:t>Calculons tout d’abord l’angle limite correspondant au dioptre plan séparant l’air de l’eau : il est défini par :</a:t>
            </a:r>
          </a:p>
          <a:p>
            <a:pPr marL="0" algn="just">
              <a:lnSpc>
                <a:spcPct val="150000"/>
              </a:lnSpc>
              <a:buNone/>
            </a:pPr>
            <a:endParaRPr lang="fr-BE" sz="2000" dirty="0" smtClean="0"/>
          </a:p>
          <a:p>
            <a:pPr marL="0" algn="just">
              <a:lnSpc>
                <a:spcPct val="150000"/>
              </a:lnSpc>
              <a:buNone/>
            </a:pPr>
            <a:endParaRPr lang="fr-BE" sz="2000" dirty="0"/>
          </a:p>
        </p:txBody>
      </p:sp>
      <p:sp>
        <p:nvSpPr>
          <p:cNvPr id="5" name="Rectangle 4"/>
          <p:cNvSpPr/>
          <p:nvPr/>
        </p:nvSpPr>
        <p:spPr>
          <a:xfrm>
            <a:off x="539552" y="1196752"/>
            <a:ext cx="7056784" cy="646331"/>
          </a:xfrm>
          <a:prstGeom prst="rect">
            <a:avLst/>
          </a:prstGeom>
        </p:spPr>
        <p:txBody>
          <a:bodyPr wrap="square">
            <a:spAutoFit/>
          </a:bodyPr>
          <a:lstStyle/>
          <a:p>
            <a:pPr lvl="0" eaLnBrk="0" fontAlgn="base" hangingPunct="0">
              <a:spcBef>
                <a:spcPct val="0"/>
              </a:spcBef>
              <a:spcAft>
                <a:spcPct val="0"/>
              </a:spcAft>
            </a:pPr>
            <a:r>
              <a:rPr lang="fr-BE" b="1" dirty="0" smtClean="0">
                <a:latin typeface="Calibri" pitchFamily="34" charset="0"/>
                <a:ea typeface="Calibri" pitchFamily="34" charset="0"/>
                <a:cs typeface="Times New Roman" pitchFamily="18" charset="0"/>
              </a:rPr>
              <a:t>Double-doigts (proposition M. </a:t>
            </a:r>
            <a:r>
              <a:rPr lang="fr-BE" b="1" dirty="0" err="1" smtClean="0">
                <a:latin typeface="Calibri" pitchFamily="34" charset="0"/>
                <a:ea typeface="Calibri" pitchFamily="34" charset="0"/>
                <a:cs typeface="Times New Roman" pitchFamily="18" charset="0"/>
              </a:rPr>
              <a:t>Hautot</a:t>
            </a:r>
            <a:r>
              <a:rPr lang="fr-BE" b="1" dirty="0" smtClean="0">
                <a:latin typeface="Calibri" pitchFamily="34" charset="0"/>
                <a:ea typeface="Calibri" pitchFamily="34" charset="0"/>
                <a:cs typeface="Times New Roman" pitchFamily="18" charset="0"/>
              </a:rPr>
              <a:t>)</a:t>
            </a:r>
            <a:endParaRPr lang="fr-BE" dirty="0" smtClean="0">
              <a:latin typeface="Arial" pitchFamily="34" charset="0"/>
              <a:cs typeface="Arial" pitchFamily="34" charset="0"/>
            </a:endParaRPr>
          </a:p>
          <a:p>
            <a:pPr lvl="0" eaLnBrk="0" fontAlgn="base" hangingPunct="0">
              <a:spcBef>
                <a:spcPct val="0"/>
              </a:spcBef>
              <a:spcAft>
                <a:spcPct val="0"/>
              </a:spcAft>
            </a:pPr>
            <a:r>
              <a:rPr lang="fr-BE" dirty="0" smtClean="0">
                <a:latin typeface="Calibri" pitchFamily="34" charset="0"/>
                <a:ea typeface="Calibri" pitchFamily="34" charset="0"/>
                <a:cs typeface="Times New Roman" pitchFamily="18" charset="0"/>
                <a:hlinkClick r:id="rId2"/>
              </a:rPr>
              <a:t>http://phymain.unisciel.fr/les-doigts-doubles/</a:t>
            </a:r>
            <a:endParaRPr lang="fr-BE" dirty="0" smtClean="0">
              <a:latin typeface="Arial" pitchFamily="34" charset="0"/>
              <a:cs typeface="Arial" pitchFamily="34" charset="0"/>
            </a:endParaRPr>
          </a:p>
        </p:txBody>
      </p:sp>
      <p:pic>
        <p:nvPicPr>
          <p:cNvPr id="6" name="Image 5" descr="Capture.PNG"/>
          <p:cNvPicPr>
            <a:picLocks noChangeAspect="1"/>
          </p:cNvPicPr>
          <p:nvPr/>
        </p:nvPicPr>
        <p:blipFill>
          <a:blip r:embed="rId3" cstate="print"/>
          <a:srcRect r="54167" b="66667"/>
          <a:stretch>
            <a:fillRect/>
          </a:stretch>
        </p:blipFill>
        <p:spPr>
          <a:xfrm>
            <a:off x="5724128" y="2420888"/>
            <a:ext cx="1980220" cy="720080"/>
          </a:xfrm>
          <a:prstGeom prst="rect">
            <a:avLst/>
          </a:prstGeom>
        </p:spPr>
      </p:pic>
      <p:pic>
        <p:nvPicPr>
          <p:cNvPr id="7" name="Image 6" descr="Capture.PNG"/>
          <p:cNvPicPr>
            <a:picLocks noChangeAspect="1"/>
          </p:cNvPicPr>
          <p:nvPr/>
        </p:nvPicPr>
        <p:blipFill>
          <a:blip r:embed="rId3" cstate="print"/>
          <a:srcRect t="45833"/>
          <a:stretch>
            <a:fillRect/>
          </a:stretch>
        </p:blipFill>
        <p:spPr>
          <a:xfrm>
            <a:off x="5687616" y="3501008"/>
            <a:ext cx="3456384" cy="18002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5" name="Rectangle 4"/>
          <p:cNvSpPr/>
          <p:nvPr/>
        </p:nvSpPr>
        <p:spPr>
          <a:xfrm>
            <a:off x="539552" y="1196752"/>
            <a:ext cx="7056784" cy="646331"/>
          </a:xfrm>
          <a:prstGeom prst="rect">
            <a:avLst/>
          </a:prstGeom>
        </p:spPr>
        <p:txBody>
          <a:bodyPr wrap="square">
            <a:spAutoFit/>
          </a:bodyPr>
          <a:lstStyle/>
          <a:p>
            <a:pPr lvl="0" eaLnBrk="0" fontAlgn="base" hangingPunct="0">
              <a:spcBef>
                <a:spcPct val="0"/>
              </a:spcBef>
              <a:spcAft>
                <a:spcPct val="0"/>
              </a:spcAft>
            </a:pPr>
            <a:r>
              <a:rPr lang="fr-BE" b="1" dirty="0" smtClean="0">
                <a:latin typeface="Calibri" pitchFamily="34" charset="0"/>
                <a:ea typeface="Calibri" pitchFamily="34" charset="0"/>
                <a:cs typeface="Times New Roman" pitchFamily="18" charset="0"/>
              </a:rPr>
              <a:t>Double-doigts (proposition M. </a:t>
            </a:r>
            <a:r>
              <a:rPr lang="fr-BE" b="1" dirty="0" err="1" smtClean="0">
                <a:latin typeface="Calibri" pitchFamily="34" charset="0"/>
                <a:ea typeface="Calibri" pitchFamily="34" charset="0"/>
                <a:cs typeface="Times New Roman" pitchFamily="18" charset="0"/>
              </a:rPr>
              <a:t>Hautot</a:t>
            </a:r>
            <a:r>
              <a:rPr lang="fr-BE" b="1" dirty="0" smtClean="0">
                <a:latin typeface="Calibri" pitchFamily="34" charset="0"/>
                <a:ea typeface="Calibri" pitchFamily="34" charset="0"/>
                <a:cs typeface="Times New Roman" pitchFamily="18" charset="0"/>
              </a:rPr>
              <a:t>)</a:t>
            </a:r>
            <a:endParaRPr lang="fr-BE" dirty="0" smtClean="0">
              <a:latin typeface="Arial" pitchFamily="34" charset="0"/>
              <a:cs typeface="Arial" pitchFamily="34" charset="0"/>
            </a:endParaRPr>
          </a:p>
          <a:p>
            <a:pPr lvl="0" eaLnBrk="0" fontAlgn="base" hangingPunct="0">
              <a:spcBef>
                <a:spcPct val="0"/>
              </a:spcBef>
              <a:spcAft>
                <a:spcPct val="0"/>
              </a:spcAft>
            </a:pPr>
            <a:r>
              <a:rPr lang="fr-BE" dirty="0" smtClean="0">
                <a:latin typeface="Calibri" pitchFamily="34" charset="0"/>
                <a:ea typeface="Calibri" pitchFamily="34" charset="0"/>
                <a:cs typeface="Times New Roman" pitchFamily="18" charset="0"/>
                <a:hlinkClick r:id="rId2"/>
              </a:rPr>
              <a:t>http://phymain.unisciel.fr/les-doigts-doubles/</a:t>
            </a:r>
            <a:endParaRPr lang="fr-BE" dirty="0" smtClean="0">
              <a:latin typeface="Arial" pitchFamily="34" charset="0"/>
              <a:cs typeface="Arial" pitchFamily="34" charset="0"/>
            </a:endParaRPr>
          </a:p>
        </p:txBody>
      </p:sp>
      <p:pic>
        <p:nvPicPr>
          <p:cNvPr id="9" name="Image 8" descr="opt026_3.jpg"/>
          <p:cNvPicPr>
            <a:picLocks noChangeAspect="1"/>
          </p:cNvPicPr>
          <p:nvPr/>
        </p:nvPicPr>
        <p:blipFill>
          <a:blip r:embed="rId3" cstate="print"/>
          <a:srcRect t="24000"/>
          <a:stretch>
            <a:fillRect/>
          </a:stretch>
        </p:blipFill>
        <p:spPr>
          <a:xfrm>
            <a:off x="899592" y="1988840"/>
            <a:ext cx="7200800" cy="4355749"/>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3" name="Espace réservé du contenu 2"/>
          <p:cNvSpPr>
            <a:spLocks noGrp="1"/>
          </p:cNvSpPr>
          <p:nvPr>
            <p:ph idx="1"/>
          </p:nvPr>
        </p:nvSpPr>
        <p:spPr>
          <a:xfrm>
            <a:off x="395536" y="1844824"/>
            <a:ext cx="8568952" cy="4320480"/>
          </a:xfrm>
        </p:spPr>
        <p:txBody>
          <a:bodyPr>
            <a:noAutofit/>
          </a:bodyPr>
          <a:lstStyle/>
          <a:p>
            <a:pPr marL="0" algn="just">
              <a:lnSpc>
                <a:spcPct val="150000"/>
              </a:lnSpc>
              <a:buNone/>
            </a:pPr>
            <a:r>
              <a:rPr lang="fr-BE" sz="2000" b="1" dirty="0" smtClean="0"/>
              <a:t>Explications</a:t>
            </a:r>
          </a:p>
          <a:p>
            <a:pPr marL="0">
              <a:lnSpc>
                <a:spcPct val="150000"/>
              </a:lnSpc>
              <a:buNone/>
            </a:pPr>
            <a:r>
              <a:rPr lang="fr-BE" sz="2000" dirty="0" smtClean="0"/>
              <a:t>Un rayon qui arrivera avec une incidence inférieure à </a:t>
            </a:r>
            <a:r>
              <a:rPr lang="el-GR" sz="2000" dirty="0" smtClean="0"/>
              <a:t>θ</a:t>
            </a:r>
            <a:r>
              <a:rPr lang="fr-BE" sz="2000" dirty="0" smtClean="0"/>
              <a:t>1  (rayon vert) émergera dans l’air après s’être réfracté.</a:t>
            </a:r>
            <a:br>
              <a:rPr lang="fr-BE" sz="2000" dirty="0" smtClean="0"/>
            </a:br>
            <a:r>
              <a:rPr lang="fr-BE" sz="2000" dirty="0" smtClean="0"/>
              <a:t>Un rayon qui arrivera avec une incidence supérieure à   </a:t>
            </a:r>
            <a:r>
              <a:rPr lang="el-GR" sz="2000" dirty="0" smtClean="0"/>
              <a:t>θ</a:t>
            </a:r>
            <a:r>
              <a:rPr lang="fr-BE" sz="2000" dirty="0" smtClean="0"/>
              <a:t>1  sera totalement réfléchi et n’émergera pas dans l’air.</a:t>
            </a:r>
            <a:br>
              <a:rPr lang="fr-BE" sz="2000" dirty="0" smtClean="0"/>
            </a:br>
            <a:r>
              <a:rPr lang="fr-BE" sz="2000" dirty="0" smtClean="0"/>
              <a:t>A la limite, un rayon incident avec un angle égal à  </a:t>
            </a:r>
            <a:r>
              <a:rPr lang="el-GR" sz="2000" dirty="0" smtClean="0"/>
              <a:t>θ</a:t>
            </a:r>
            <a:r>
              <a:rPr lang="fr-BE" sz="2000" dirty="0" smtClean="0"/>
              <a:t>1 émergera en rasant la surface de séparation eau-air.</a:t>
            </a:r>
            <a:br>
              <a:rPr lang="fr-BE" sz="2000" dirty="0" smtClean="0"/>
            </a:br>
            <a:r>
              <a:rPr lang="fr-BE" sz="2000" dirty="0" smtClean="0"/>
              <a:t>On examinera ci-dessous les cas correspondant à deux positions différentes du miroir :</a:t>
            </a:r>
          </a:p>
        </p:txBody>
      </p:sp>
      <p:sp>
        <p:nvSpPr>
          <p:cNvPr id="5" name="Rectangle 4"/>
          <p:cNvSpPr/>
          <p:nvPr/>
        </p:nvSpPr>
        <p:spPr>
          <a:xfrm>
            <a:off x="539552" y="1196752"/>
            <a:ext cx="7056784" cy="646331"/>
          </a:xfrm>
          <a:prstGeom prst="rect">
            <a:avLst/>
          </a:prstGeom>
        </p:spPr>
        <p:txBody>
          <a:bodyPr wrap="square">
            <a:spAutoFit/>
          </a:bodyPr>
          <a:lstStyle/>
          <a:p>
            <a:pPr lvl="0" eaLnBrk="0" fontAlgn="base" hangingPunct="0">
              <a:spcBef>
                <a:spcPct val="0"/>
              </a:spcBef>
              <a:spcAft>
                <a:spcPct val="0"/>
              </a:spcAft>
            </a:pPr>
            <a:r>
              <a:rPr lang="fr-BE" b="1" dirty="0" smtClean="0">
                <a:latin typeface="Calibri" pitchFamily="34" charset="0"/>
                <a:ea typeface="Calibri" pitchFamily="34" charset="0"/>
                <a:cs typeface="Times New Roman" pitchFamily="18" charset="0"/>
              </a:rPr>
              <a:t>Double-doigts (proposition M. </a:t>
            </a:r>
            <a:r>
              <a:rPr lang="fr-BE" b="1" dirty="0" err="1" smtClean="0">
                <a:latin typeface="Calibri" pitchFamily="34" charset="0"/>
                <a:ea typeface="Calibri" pitchFamily="34" charset="0"/>
                <a:cs typeface="Times New Roman" pitchFamily="18" charset="0"/>
              </a:rPr>
              <a:t>Hautot</a:t>
            </a:r>
            <a:r>
              <a:rPr lang="fr-BE" b="1" dirty="0" smtClean="0">
                <a:latin typeface="Calibri" pitchFamily="34" charset="0"/>
                <a:ea typeface="Calibri" pitchFamily="34" charset="0"/>
                <a:cs typeface="Times New Roman" pitchFamily="18" charset="0"/>
              </a:rPr>
              <a:t>)</a:t>
            </a:r>
            <a:endParaRPr lang="fr-BE" dirty="0" smtClean="0">
              <a:latin typeface="Arial" pitchFamily="34" charset="0"/>
              <a:cs typeface="Arial" pitchFamily="34" charset="0"/>
            </a:endParaRPr>
          </a:p>
          <a:p>
            <a:pPr lvl="0" eaLnBrk="0" fontAlgn="base" hangingPunct="0">
              <a:spcBef>
                <a:spcPct val="0"/>
              </a:spcBef>
              <a:spcAft>
                <a:spcPct val="0"/>
              </a:spcAft>
            </a:pPr>
            <a:r>
              <a:rPr lang="fr-BE" dirty="0" smtClean="0">
                <a:latin typeface="Calibri" pitchFamily="34" charset="0"/>
                <a:ea typeface="Calibri" pitchFamily="34" charset="0"/>
                <a:cs typeface="Times New Roman" pitchFamily="18" charset="0"/>
                <a:hlinkClick r:id="rId2"/>
              </a:rPr>
              <a:t>http://phymain.unisciel.fr/les-doigts-doubles/</a:t>
            </a:r>
            <a:endParaRPr lang="fr-BE"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3" name="Espace réservé du contenu 2"/>
          <p:cNvSpPr>
            <a:spLocks noGrp="1"/>
          </p:cNvSpPr>
          <p:nvPr>
            <p:ph idx="1"/>
          </p:nvPr>
        </p:nvSpPr>
        <p:spPr>
          <a:xfrm>
            <a:off x="395536" y="1844824"/>
            <a:ext cx="8568952" cy="4464496"/>
          </a:xfrm>
        </p:spPr>
        <p:txBody>
          <a:bodyPr>
            <a:noAutofit/>
          </a:bodyPr>
          <a:lstStyle/>
          <a:p>
            <a:pPr marL="0" algn="just">
              <a:lnSpc>
                <a:spcPct val="150000"/>
              </a:lnSpc>
              <a:buNone/>
            </a:pPr>
            <a:r>
              <a:rPr lang="fr-BE" sz="2000" b="1" dirty="0" smtClean="0"/>
              <a:t>Explications</a:t>
            </a:r>
          </a:p>
          <a:p>
            <a:pPr marL="179388" indent="-179388" algn="just">
              <a:lnSpc>
                <a:spcPct val="150000"/>
              </a:lnSpc>
            </a:pPr>
            <a:r>
              <a:rPr lang="fr-BE" sz="2000" dirty="0" smtClean="0"/>
              <a:t>L’inclinaison du miroir par rapport à l’horizontale est comprise entre 0° et 48,5°.</a:t>
            </a:r>
          </a:p>
          <a:p>
            <a:pPr marL="179388" indent="-179388" algn="just">
              <a:lnSpc>
                <a:spcPct val="150000"/>
              </a:lnSpc>
            </a:pPr>
            <a:r>
              <a:rPr lang="fr-BE" sz="2000" dirty="0" smtClean="0"/>
              <a:t>L’inclinaison du miroir par rapport à l’horizontale est supérieure à 48,5°.</a:t>
            </a:r>
          </a:p>
          <a:p>
            <a:pPr marL="0" algn="just">
              <a:lnSpc>
                <a:spcPct val="150000"/>
              </a:lnSpc>
              <a:buNone/>
            </a:pPr>
            <a:r>
              <a:rPr lang="fr-BE" sz="2000" dirty="0" smtClean="0"/>
              <a:t>Pour interpréter l’expérience, il faut s’intéresser uniquement à ce que </a:t>
            </a:r>
          </a:p>
          <a:p>
            <a:pPr marL="0">
              <a:lnSpc>
                <a:spcPct val="150000"/>
              </a:lnSpc>
              <a:buNone/>
            </a:pPr>
            <a:r>
              <a:rPr lang="fr-BE" sz="2000" dirty="0" smtClean="0"/>
              <a:t>l’observateur voit dans le miroir.</a:t>
            </a:r>
          </a:p>
          <a:p>
            <a:pPr marL="0" algn="just">
              <a:lnSpc>
                <a:spcPct val="150000"/>
              </a:lnSpc>
              <a:buNone/>
            </a:pPr>
            <a:r>
              <a:rPr lang="fr-BE" sz="2000" dirty="0" smtClean="0"/>
              <a:t>C’est la raison pour laquelle, dans les constructions géométriques destinées à expliquer le phénomène, on ne tiendra compte que des rayons lumineux qui arrivent dans l’œil après avoir subi une réflexion dans le miroir.</a:t>
            </a:r>
            <a:br>
              <a:rPr lang="fr-BE" sz="2000" dirty="0" smtClean="0"/>
            </a:br>
            <a:r>
              <a:rPr lang="fr-BE" sz="2000" b="1" dirty="0" smtClean="0"/>
              <a:t>L’inclinaison du miroir par rapport à l’horizontale est comprise entre 0° et 48,5°</a:t>
            </a:r>
            <a:r>
              <a:rPr lang="fr-BE" sz="2000" dirty="0" smtClean="0"/>
              <a:t>.</a:t>
            </a:r>
          </a:p>
        </p:txBody>
      </p:sp>
      <p:sp>
        <p:nvSpPr>
          <p:cNvPr id="5" name="Rectangle 4"/>
          <p:cNvSpPr/>
          <p:nvPr/>
        </p:nvSpPr>
        <p:spPr>
          <a:xfrm>
            <a:off x="539552" y="1196752"/>
            <a:ext cx="7056784" cy="646331"/>
          </a:xfrm>
          <a:prstGeom prst="rect">
            <a:avLst/>
          </a:prstGeom>
        </p:spPr>
        <p:txBody>
          <a:bodyPr wrap="square">
            <a:spAutoFit/>
          </a:bodyPr>
          <a:lstStyle/>
          <a:p>
            <a:pPr lvl="0" eaLnBrk="0" fontAlgn="base" hangingPunct="0">
              <a:spcBef>
                <a:spcPct val="0"/>
              </a:spcBef>
              <a:spcAft>
                <a:spcPct val="0"/>
              </a:spcAft>
            </a:pPr>
            <a:r>
              <a:rPr lang="fr-BE" b="1" dirty="0" smtClean="0">
                <a:latin typeface="Calibri" pitchFamily="34" charset="0"/>
                <a:ea typeface="Calibri" pitchFamily="34" charset="0"/>
                <a:cs typeface="Times New Roman" pitchFamily="18" charset="0"/>
              </a:rPr>
              <a:t>Double-doigts (proposition M. </a:t>
            </a:r>
            <a:r>
              <a:rPr lang="fr-BE" b="1" dirty="0" err="1" smtClean="0">
                <a:latin typeface="Calibri" pitchFamily="34" charset="0"/>
                <a:ea typeface="Calibri" pitchFamily="34" charset="0"/>
                <a:cs typeface="Times New Roman" pitchFamily="18" charset="0"/>
              </a:rPr>
              <a:t>Hautot</a:t>
            </a:r>
            <a:r>
              <a:rPr lang="fr-BE" b="1" dirty="0" smtClean="0">
                <a:latin typeface="Calibri" pitchFamily="34" charset="0"/>
                <a:ea typeface="Calibri" pitchFamily="34" charset="0"/>
                <a:cs typeface="Times New Roman" pitchFamily="18" charset="0"/>
              </a:rPr>
              <a:t>)</a:t>
            </a:r>
            <a:endParaRPr lang="fr-BE" dirty="0" smtClean="0">
              <a:latin typeface="Arial" pitchFamily="34" charset="0"/>
              <a:cs typeface="Arial" pitchFamily="34" charset="0"/>
            </a:endParaRPr>
          </a:p>
          <a:p>
            <a:pPr lvl="0" eaLnBrk="0" fontAlgn="base" hangingPunct="0">
              <a:spcBef>
                <a:spcPct val="0"/>
              </a:spcBef>
              <a:spcAft>
                <a:spcPct val="0"/>
              </a:spcAft>
            </a:pPr>
            <a:r>
              <a:rPr lang="fr-BE" dirty="0" smtClean="0">
                <a:latin typeface="Calibri" pitchFamily="34" charset="0"/>
                <a:ea typeface="Calibri" pitchFamily="34" charset="0"/>
                <a:cs typeface="Times New Roman" pitchFamily="18" charset="0"/>
                <a:hlinkClick r:id="rId2"/>
              </a:rPr>
              <a:t>http://phymain.unisciel.fr/les-doigts-doubles/</a:t>
            </a:r>
            <a:endParaRPr lang="fr-BE"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5" name="Rectangle 4"/>
          <p:cNvSpPr/>
          <p:nvPr/>
        </p:nvSpPr>
        <p:spPr>
          <a:xfrm>
            <a:off x="539552" y="1196752"/>
            <a:ext cx="7056784" cy="646331"/>
          </a:xfrm>
          <a:prstGeom prst="rect">
            <a:avLst/>
          </a:prstGeom>
        </p:spPr>
        <p:txBody>
          <a:bodyPr wrap="square">
            <a:spAutoFit/>
          </a:bodyPr>
          <a:lstStyle/>
          <a:p>
            <a:pPr lvl="0" eaLnBrk="0" fontAlgn="base" hangingPunct="0">
              <a:spcBef>
                <a:spcPct val="0"/>
              </a:spcBef>
              <a:spcAft>
                <a:spcPct val="0"/>
              </a:spcAft>
            </a:pPr>
            <a:r>
              <a:rPr lang="fr-BE" b="1" dirty="0" smtClean="0">
                <a:latin typeface="Calibri" pitchFamily="34" charset="0"/>
                <a:ea typeface="Calibri" pitchFamily="34" charset="0"/>
                <a:cs typeface="Times New Roman" pitchFamily="18" charset="0"/>
              </a:rPr>
              <a:t>Double-doigts (proposition M. </a:t>
            </a:r>
            <a:r>
              <a:rPr lang="fr-BE" b="1" dirty="0" err="1" smtClean="0">
                <a:latin typeface="Calibri" pitchFamily="34" charset="0"/>
                <a:ea typeface="Calibri" pitchFamily="34" charset="0"/>
                <a:cs typeface="Times New Roman" pitchFamily="18" charset="0"/>
              </a:rPr>
              <a:t>Hautot</a:t>
            </a:r>
            <a:r>
              <a:rPr lang="fr-BE" b="1" dirty="0" smtClean="0">
                <a:latin typeface="Calibri" pitchFamily="34" charset="0"/>
                <a:ea typeface="Calibri" pitchFamily="34" charset="0"/>
                <a:cs typeface="Times New Roman" pitchFamily="18" charset="0"/>
              </a:rPr>
              <a:t>)</a:t>
            </a:r>
            <a:endParaRPr lang="fr-BE" dirty="0" smtClean="0">
              <a:latin typeface="Arial" pitchFamily="34" charset="0"/>
              <a:cs typeface="Arial" pitchFamily="34" charset="0"/>
            </a:endParaRPr>
          </a:p>
          <a:p>
            <a:pPr lvl="0" eaLnBrk="0" fontAlgn="base" hangingPunct="0">
              <a:spcBef>
                <a:spcPct val="0"/>
              </a:spcBef>
              <a:spcAft>
                <a:spcPct val="0"/>
              </a:spcAft>
            </a:pPr>
            <a:r>
              <a:rPr lang="fr-BE" dirty="0" smtClean="0">
                <a:latin typeface="Calibri" pitchFamily="34" charset="0"/>
                <a:ea typeface="Calibri" pitchFamily="34" charset="0"/>
                <a:cs typeface="Times New Roman" pitchFamily="18" charset="0"/>
                <a:hlinkClick r:id="rId2"/>
              </a:rPr>
              <a:t>http://phymain.unisciel.fr/les-doigts-doubles/</a:t>
            </a:r>
            <a:endParaRPr lang="fr-BE" dirty="0" smtClean="0">
              <a:latin typeface="Arial" pitchFamily="34" charset="0"/>
              <a:cs typeface="Arial" pitchFamily="34" charset="0"/>
            </a:endParaRPr>
          </a:p>
        </p:txBody>
      </p:sp>
      <p:pic>
        <p:nvPicPr>
          <p:cNvPr id="7" name="Espace réservé du contenu 6" descr="opt026_01.jpg"/>
          <p:cNvPicPr>
            <a:picLocks noGrp="1" noChangeAspect="1"/>
          </p:cNvPicPr>
          <p:nvPr>
            <p:ph idx="1"/>
          </p:nvPr>
        </p:nvPicPr>
        <p:blipFill>
          <a:blip r:embed="rId3" cstate="print"/>
          <a:stretch>
            <a:fillRect/>
          </a:stretch>
        </p:blipFill>
        <p:spPr>
          <a:xfrm>
            <a:off x="755576" y="1939538"/>
            <a:ext cx="7704856" cy="4153757"/>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3" name="Espace réservé du contenu 2"/>
          <p:cNvSpPr>
            <a:spLocks noGrp="1"/>
          </p:cNvSpPr>
          <p:nvPr>
            <p:ph idx="1"/>
          </p:nvPr>
        </p:nvSpPr>
        <p:spPr>
          <a:xfrm>
            <a:off x="395536" y="1844824"/>
            <a:ext cx="8568952" cy="4680520"/>
          </a:xfrm>
        </p:spPr>
        <p:txBody>
          <a:bodyPr>
            <a:noAutofit/>
          </a:bodyPr>
          <a:lstStyle/>
          <a:p>
            <a:pPr marL="0" algn="just">
              <a:lnSpc>
                <a:spcPct val="150000"/>
              </a:lnSpc>
              <a:spcBef>
                <a:spcPts val="0"/>
              </a:spcBef>
              <a:buNone/>
            </a:pPr>
            <a:r>
              <a:rPr lang="fr-BE" sz="2000" b="1" dirty="0" smtClean="0"/>
              <a:t>Explications</a:t>
            </a:r>
          </a:p>
          <a:p>
            <a:pPr marL="0" algn="just">
              <a:lnSpc>
                <a:spcPct val="150000"/>
              </a:lnSpc>
              <a:spcBef>
                <a:spcPts val="0"/>
              </a:spcBef>
              <a:buNone/>
            </a:pPr>
            <a:r>
              <a:rPr lang="fr-BE" sz="2000" dirty="0" smtClean="0"/>
              <a:t>Un rayon issu du haut de la main (rayon bleu) se réfracte à la surface de l’eau puis se réfléchit sur la surface du miroir et peut après une nouvelle réfraction</a:t>
            </a:r>
          </a:p>
          <a:p>
            <a:pPr marL="0">
              <a:lnSpc>
                <a:spcPct val="150000"/>
              </a:lnSpc>
              <a:spcBef>
                <a:spcPts val="0"/>
              </a:spcBef>
              <a:buNone/>
            </a:pPr>
            <a:r>
              <a:rPr lang="fr-BE" sz="2000" dirty="0" smtClean="0"/>
              <a:t>atteindre l’</a:t>
            </a:r>
            <a:r>
              <a:rPr lang="fr-BE" sz="2000" dirty="0" err="1" smtClean="0"/>
              <a:t>oeil</a:t>
            </a:r>
            <a:r>
              <a:rPr lang="fr-BE" sz="2000" dirty="0" smtClean="0"/>
              <a:t>.</a:t>
            </a:r>
          </a:p>
          <a:p>
            <a:pPr marL="0" algn="just">
              <a:lnSpc>
                <a:spcPct val="150000"/>
              </a:lnSpc>
              <a:spcBef>
                <a:spcPts val="0"/>
              </a:spcBef>
              <a:buNone/>
            </a:pPr>
            <a:r>
              <a:rPr lang="fr-BE" sz="2000" dirty="0" smtClean="0"/>
              <a:t>De même qu’un rayon issu des doigts de la main (rayon rouge) se réfléchit sur la surface de l’eau (si son angle d’incidence est supérieur à l’angle limite), puis se réfléchit à nouveau sur la surface du miroir plan avant de se réfracter à la surface de l’eau (son angle d’incidence est inférieur à l’angle limite) pour atteindre l’</a:t>
            </a:r>
            <a:r>
              <a:rPr lang="fr-BE" sz="2000" dirty="0" err="1" smtClean="0"/>
              <a:t>oeil</a:t>
            </a:r>
            <a:r>
              <a:rPr lang="fr-BE" sz="2000" dirty="0" smtClean="0"/>
              <a:t>.</a:t>
            </a:r>
            <a:br>
              <a:rPr lang="fr-BE" sz="2000" dirty="0" smtClean="0"/>
            </a:br>
            <a:r>
              <a:rPr lang="fr-BE" sz="2000" dirty="0" smtClean="0"/>
              <a:t>Pour cette inclinaison de miroir il est donc possible pour l’</a:t>
            </a:r>
            <a:r>
              <a:rPr lang="fr-BE" sz="2000" dirty="0" err="1" smtClean="0"/>
              <a:t>oeil</a:t>
            </a:r>
            <a:r>
              <a:rPr lang="fr-BE" sz="2000" dirty="0" smtClean="0"/>
              <a:t> d’observer</a:t>
            </a:r>
          </a:p>
          <a:p>
            <a:pPr marL="0">
              <a:lnSpc>
                <a:spcPct val="150000"/>
              </a:lnSpc>
              <a:spcBef>
                <a:spcPts val="0"/>
              </a:spcBef>
              <a:buNone/>
            </a:pPr>
            <a:r>
              <a:rPr lang="fr-BE" sz="2000" dirty="0" smtClean="0"/>
              <a:t>l’intégralité de la main.</a:t>
            </a:r>
            <a:br>
              <a:rPr lang="fr-BE" sz="2000" dirty="0" smtClean="0"/>
            </a:br>
            <a:endParaRPr lang="fr-BE" sz="2000" dirty="0"/>
          </a:p>
        </p:txBody>
      </p:sp>
      <p:sp>
        <p:nvSpPr>
          <p:cNvPr id="5" name="Rectangle 4"/>
          <p:cNvSpPr/>
          <p:nvPr/>
        </p:nvSpPr>
        <p:spPr>
          <a:xfrm>
            <a:off x="539552" y="1196752"/>
            <a:ext cx="7056784" cy="646331"/>
          </a:xfrm>
          <a:prstGeom prst="rect">
            <a:avLst/>
          </a:prstGeom>
        </p:spPr>
        <p:txBody>
          <a:bodyPr wrap="square">
            <a:spAutoFit/>
          </a:bodyPr>
          <a:lstStyle/>
          <a:p>
            <a:pPr lvl="0" eaLnBrk="0" fontAlgn="base" hangingPunct="0">
              <a:spcBef>
                <a:spcPct val="0"/>
              </a:spcBef>
              <a:spcAft>
                <a:spcPct val="0"/>
              </a:spcAft>
            </a:pPr>
            <a:r>
              <a:rPr lang="fr-BE" b="1" dirty="0" smtClean="0">
                <a:latin typeface="Calibri" pitchFamily="34" charset="0"/>
                <a:ea typeface="Calibri" pitchFamily="34" charset="0"/>
                <a:cs typeface="Times New Roman" pitchFamily="18" charset="0"/>
              </a:rPr>
              <a:t>Double-doigts (proposition M. </a:t>
            </a:r>
            <a:r>
              <a:rPr lang="fr-BE" b="1" dirty="0" err="1" smtClean="0">
                <a:latin typeface="Calibri" pitchFamily="34" charset="0"/>
                <a:ea typeface="Calibri" pitchFamily="34" charset="0"/>
                <a:cs typeface="Times New Roman" pitchFamily="18" charset="0"/>
              </a:rPr>
              <a:t>Hautot</a:t>
            </a:r>
            <a:r>
              <a:rPr lang="fr-BE" b="1" dirty="0" smtClean="0">
                <a:latin typeface="Calibri" pitchFamily="34" charset="0"/>
                <a:ea typeface="Calibri" pitchFamily="34" charset="0"/>
                <a:cs typeface="Times New Roman" pitchFamily="18" charset="0"/>
              </a:rPr>
              <a:t>)</a:t>
            </a:r>
            <a:endParaRPr lang="fr-BE" dirty="0" smtClean="0">
              <a:latin typeface="Arial" pitchFamily="34" charset="0"/>
              <a:cs typeface="Arial" pitchFamily="34" charset="0"/>
            </a:endParaRPr>
          </a:p>
          <a:p>
            <a:pPr lvl="0" eaLnBrk="0" fontAlgn="base" hangingPunct="0">
              <a:spcBef>
                <a:spcPct val="0"/>
              </a:spcBef>
              <a:spcAft>
                <a:spcPct val="0"/>
              </a:spcAft>
            </a:pPr>
            <a:r>
              <a:rPr lang="fr-BE" dirty="0" smtClean="0">
                <a:latin typeface="Calibri" pitchFamily="34" charset="0"/>
                <a:ea typeface="Calibri" pitchFamily="34" charset="0"/>
                <a:cs typeface="Times New Roman" pitchFamily="18" charset="0"/>
                <a:hlinkClick r:id="rId2"/>
              </a:rPr>
              <a:t>http://phymain.unisciel.fr/les-doigts-doubles/</a:t>
            </a:r>
            <a:endParaRPr lang="fr-BE"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5" name="Rectangle 4"/>
          <p:cNvSpPr/>
          <p:nvPr/>
        </p:nvSpPr>
        <p:spPr>
          <a:xfrm>
            <a:off x="539552" y="1196752"/>
            <a:ext cx="7056784" cy="646331"/>
          </a:xfrm>
          <a:prstGeom prst="rect">
            <a:avLst/>
          </a:prstGeom>
        </p:spPr>
        <p:txBody>
          <a:bodyPr wrap="square">
            <a:spAutoFit/>
          </a:bodyPr>
          <a:lstStyle/>
          <a:p>
            <a:pPr lvl="0" eaLnBrk="0" fontAlgn="base" hangingPunct="0">
              <a:spcBef>
                <a:spcPct val="0"/>
              </a:spcBef>
              <a:spcAft>
                <a:spcPct val="0"/>
              </a:spcAft>
            </a:pPr>
            <a:r>
              <a:rPr lang="fr-BE" b="1" dirty="0" smtClean="0">
                <a:latin typeface="Calibri" pitchFamily="34" charset="0"/>
                <a:ea typeface="Calibri" pitchFamily="34" charset="0"/>
                <a:cs typeface="Times New Roman" pitchFamily="18" charset="0"/>
              </a:rPr>
              <a:t>Double-doigts (proposition M. </a:t>
            </a:r>
            <a:r>
              <a:rPr lang="fr-BE" b="1" dirty="0" err="1" smtClean="0">
                <a:latin typeface="Calibri" pitchFamily="34" charset="0"/>
                <a:ea typeface="Calibri" pitchFamily="34" charset="0"/>
                <a:cs typeface="Times New Roman" pitchFamily="18" charset="0"/>
              </a:rPr>
              <a:t>Hautot</a:t>
            </a:r>
            <a:r>
              <a:rPr lang="fr-BE" b="1" dirty="0" smtClean="0">
                <a:latin typeface="Calibri" pitchFamily="34" charset="0"/>
                <a:ea typeface="Calibri" pitchFamily="34" charset="0"/>
                <a:cs typeface="Times New Roman" pitchFamily="18" charset="0"/>
              </a:rPr>
              <a:t>)</a:t>
            </a:r>
            <a:endParaRPr lang="fr-BE" dirty="0" smtClean="0">
              <a:latin typeface="Arial" pitchFamily="34" charset="0"/>
              <a:cs typeface="Arial" pitchFamily="34" charset="0"/>
            </a:endParaRPr>
          </a:p>
          <a:p>
            <a:pPr lvl="0" eaLnBrk="0" fontAlgn="base" hangingPunct="0">
              <a:spcBef>
                <a:spcPct val="0"/>
              </a:spcBef>
              <a:spcAft>
                <a:spcPct val="0"/>
              </a:spcAft>
            </a:pPr>
            <a:r>
              <a:rPr lang="fr-BE" dirty="0" smtClean="0">
                <a:latin typeface="Calibri" pitchFamily="34" charset="0"/>
                <a:ea typeface="Calibri" pitchFamily="34" charset="0"/>
                <a:cs typeface="Times New Roman" pitchFamily="18" charset="0"/>
                <a:hlinkClick r:id="rId2"/>
              </a:rPr>
              <a:t>http://phymain.unisciel.fr/les-doigts-doubles/</a:t>
            </a:r>
            <a:endParaRPr lang="fr-BE" dirty="0" smtClean="0">
              <a:latin typeface="Arial" pitchFamily="34" charset="0"/>
              <a:cs typeface="Arial" pitchFamily="34" charset="0"/>
            </a:endParaRPr>
          </a:p>
        </p:txBody>
      </p:sp>
      <p:pic>
        <p:nvPicPr>
          <p:cNvPr id="7" name="Espace réservé du contenu 6" descr="opt026_2.jpg"/>
          <p:cNvPicPr>
            <a:picLocks noGrp="1" noChangeAspect="1"/>
          </p:cNvPicPr>
          <p:nvPr>
            <p:ph idx="1"/>
          </p:nvPr>
        </p:nvPicPr>
        <p:blipFill>
          <a:blip r:embed="rId3" cstate="print"/>
          <a:stretch>
            <a:fillRect/>
          </a:stretch>
        </p:blipFill>
        <p:spPr>
          <a:xfrm>
            <a:off x="1619672" y="2492896"/>
            <a:ext cx="5733983" cy="4032000"/>
          </a:xfrm>
        </p:spPr>
      </p:pic>
      <p:sp>
        <p:nvSpPr>
          <p:cNvPr id="8" name="Rectangle 7"/>
          <p:cNvSpPr/>
          <p:nvPr/>
        </p:nvSpPr>
        <p:spPr>
          <a:xfrm>
            <a:off x="467544" y="1772816"/>
            <a:ext cx="7920880" cy="923330"/>
          </a:xfrm>
          <a:prstGeom prst="rect">
            <a:avLst/>
          </a:prstGeom>
        </p:spPr>
        <p:txBody>
          <a:bodyPr wrap="square">
            <a:spAutoFit/>
          </a:bodyPr>
          <a:lstStyle/>
          <a:p>
            <a:pPr algn="just">
              <a:lnSpc>
                <a:spcPct val="150000"/>
              </a:lnSpc>
            </a:pPr>
            <a:r>
              <a:rPr lang="fr-BE" b="1" dirty="0" smtClean="0"/>
              <a:t>Explications</a:t>
            </a:r>
          </a:p>
          <a:p>
            <a:pPr algn="just">
              <a:lnSpc>
                <a:spcPct val="150000"/>
              </a:lnSpc>
            </a:pPr>
            <a:r>
              <a:rPr lang="fr-BE" b="1" dirty="0" smtClean="0"/>
              <a:t>L’inclinaison du miroir par rapport à l’horizontale est supérieure à 48,5°</a:t>
            </a:r>
            <a:endParaRPr lang="fr-BE"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3" name="Espace réservé du contenu 2"/>
          <p:cNvSpPr>
            <a:spLocks noGrp="1"/>
          </p:cNvSpPr>
          <p:nvPr>
            <p:ph idx="1"/>
          </p:nvPr>
        </p:nvSpPr>
        <p:spPr>
          <a:xfrm>
            <a:off x="539552" y="1916832"/>
            <a:ext cx="4176464" cy="4032448"/>
          </a:xfrm>
        </p:spPr>
        <p:txBody>
          <a:bodyPr>
            <a:noAutofit/>
          </a:bodyPr>
          <a:lstStyle/>
          <a:p>
            <a:pPr algn="just">
              <a:lnSpc>
                <a:spcPct val="150000"/>
              </a:lnSpc>
              <a:buNone/>
            </a:pPr>
            <a:r>
              <a:rPr lang="fr-BE" sz="2000" b="1" dirty="0" smtClean="0"/>
              <a:t>Matériel</a:t>
            </a:r>
          </a:p>
          <a:p>
            <a:pPr marL="457200" indent="-457200" algn="just">
              <a:lnSpc>
                <a:spcPct val="150000"/>
              </a:lnSpc>
              <a:spcBef>
                <a:spcPts val="0"/>
              </a:spcBef>
              <a:buFont typeface="+mj-lt"/>
              <a:buAutoNum type="arabicPeriod"/>
            </a:pPr>
            <a:r>
              <a:rPr lang="fr-BE" sz="2000" dirty="0" smtClean="0"/>
              <a:t>Trois lampes à incandescence de 220 V de puissances différentes, par exemple 60 W, 75 W et 100 W.</a:t>
            </a:r>
          </a:p>
          <a:p>
            <a:pPr marL="457200" indent="-457200" algn="just">
              <a:lnSpc>
                <a:spcPct val="150000"/>
              </a:lnSpc>
              <a:spcBef>
                <a:spcPts val="0"/>
              </a:spcBef>
              <a:buFont typeface="+mj-lt"/>
              <a:buAutoNum type="arabicPeriod"/>
            </a:pPr>
            <a:r>
              <a:rPr lang="fr-BE" sz="2000" dirty="0" smtClean="0"/>
              <a:t>Trois supports de lampes correspondants.</a:t>
            </a:r>
          </a:p>
          <a:p>
            <a:pPr marL="457200" indent="-457200" algn="just">
              <a:lnSpc>
                <a:spcPct val="150000"/>
              </a:lnSpc>
              <a:spcBef>
                <a:spcPts val="0"/>
              </a:spcBef>
              <a:buFont typeface="+mj-lt"/>
              <a:buAutoNum type="arabicPeriod"/>
            </a:pPr>
            <a:r>
              <a:rPr lang="fr-BE" sz="2000" dirty="0" smtClean="0"/>
              <a:t>Des fils électriques.</a:t>
            </a:r>
          </a:p>
        </p:txBody>
      </p:sp>
      <p:sp>
        <p:nvSpPr>
          <p:cNvPr id="5" name="Rectangle 4"/>
          <p:cNvSpPr/>
          <p:nvPr/>
        </p:nvSpPr>
        <p:spPr>
          <a:xfrm>
            <a:off x="467544" y="1196752"/>
            <a:ext cx="7056784" cy="707886"/>
          </a:xfrm>
          <a:prstGeom prst="rect">
            <a:avLst/>
          </a:prstGeom>
        </p:spPr>
        <p:txBody>
          <a:bodyPr wrap="square">
            <a:spAutoFit/>
          </a:bodyPr>
          <a:lstStyle/>
          <a:p>
            <a:pPr lvl="0" fontAlgn="base">
              <a:spcBef>
                <a:spcPct val="0"/>
              </a:spcBef>
              <a:spcAft>
                <a:spcPct val="0"/>
              </a:spcAft>
            </a:pPr>
            <a:r>
              <a:rPr kumimoji="0" lang="fr-BE"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Quelle ampoule éclaire le plus </a:t>
            </a:r>
            <a:r>
              <a:rPr lang="fr-BE" sz="2000" b="1" dirty="0" smtClean="0">
                <a:latin typeface="Calibri" pitchFamily="34" charset="0"/>
                <a:ea typeface="Calibri" pitchFamily="34" charset="0"/>
                <a:cs typeface="Times New Roman" pitchFamily="18" charset="0"/>
              </a:rPr>
              <a:t>? (proposition M. </a:t>
            </a:r>
            <a:r>
              <a:rPr lang="fr-BE" sz="2000" b="1" dirty="0" err="1" smtClean="0">
                <a:latin typeface="Calibri" pitchFamily="34" charset="0"/>
                <a:ea typeface="Calibri" pitchFamily="34" charset="0"/>
                <a:cs typeface="Times New Roman" pitchFamily="18" charset="0"/>
              </a:rPr>
              <a:t>Hautot</a:t>
            </a:r>
            <a:r>
              <a:rPr lang="fr-BE" sz="2000" b="1" dirty="0" smtClean="0">
                <a:latin typeface="Calibri" pitchFamily="34" charset="0"/>
                <a:ea typeface="Calibri" pitchFamily="34" charset="0"/>
                <a:cs typeface="Times New Roman" pitchFamily="18" charset="0"/>
              </a:rPr>
              <a:t>)</a:t>
            </a:r>
            <a:endParaRPr kumimoji="0" lang="fr-BE" sz="20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fr-BE"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hlinkClick r:id="rId2"/>
              </a:rPr>
              <a:t>http://phymain.unisciel.fr/quelle-lampe-eclaire-le-plus/</a:t>
            </a:r>
            <a:endParaRPr kumimoji="0" lang="fr-BE"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 name="Image 7" descr="qui brille le plus.PNG"/>
          <p:cNvPicPr>
            <a:picLocks noChangeAspect="1"/>
          </p:cNvPicPr>
          <p:nvPr/>
        </p:nvPicPr>
        <p:blipFill>
          <a:blip r:embed="rId3" cstate="print"/>
          <a:stretch>
            <a:fillRect/>
          </a:stretch>
        </p:blipFill>
        <p:spPr>
          <a:xfrm>
            <a:off x="4860032" y="2348880"/>
            <a:ext cx="4096322" cy="2962689"/>
          </a:xfrm>
          <a:prstGeom prst="rect">
            <a:avLst/>
          </a:prstGeom>
        </p:spPr>
      </p:pic>
      <p:sp>
        <p:nvSpPr>
          <p:cNvPr id="10" name="Rectangle 9"/>
          <p:cNvSpPr/>
          <p:nvPr/>
        </p:nvSpPr>
        <p:spPr>
          <a:xfrm>
            <a:off x="539552" y="5589240"/>
            <a:ext cx="8424936" cy="967957"/>
          </a:xfrm>
          <a:prstGeom prst="rect">
            <a:avLst/>
          </a:prstGeom>
        </p:spPr>
        <p:txBody>
          <a:bodyPr wrap="square">
            <a:spAutoFit/>
          </a:bodyPr>
          <a:lstStyle/>
          <a:p>
            <a:pPr marL="457200" indent="-457200" algn="just">
              <a:lnSpc>
                <a:spcPct val="150000"/>
              </a:lnSpc>
              <a:buFont typeface="+mj-lt"/>
              <a:buAutoNum type="arabicPeriod" startAt="4"/>
            </a:pPr>
            <a:r>
              <a:rPr lang="fr-BE" sz="2000" dirty="0" smtClean="0"/>
              <a:t>Un interrupteur pour le 220 V ou bien une prise de courant munie d’un interrupteur intégré.</a:t>
            </a:r>
            <a:endParaRPr lang="fr-BE"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3" name="Espace réservé du contenu 2"/>
          <p:cNvSpPr>
            <a:spLocks noGrp="1"/>
          </p:cNvSpPr>
          <p:nvPr>
            <p:ph idx="1"/>
          </p:nvPr>
        </p:nvSpPr>
        <p:spPr>
          <a:xfrm>
            <a:off x="395536" y="1844824"/>
            <a:ext cx="8568952" cy="4680520"/>
          </a:xfrm>
        </p:spPr>
        <p:txBody>
          <a:bodyPr>
            <a:noAutofit/>
          </a:bodyPr>
          <a:lstStyle/>
          <a:p>
            <a:pPr marL="0" algn="just">
              <a:lnSpc>
                <a:spcPct val="150000"/>
              </a:lnSpc>
              <a:spcBef>
                <a:spcPts val="0"/>
              </a:spcBef>
              <a:buNone/>
            </a:pPr>
            <a:r>
              <a:rPr lang="fr-BE" sz="2000" b="1" dirty="0" smtClean="0"/>
              <a:t>Explications</a:t>
            </a:r>
          </a:p>
          <a:p>
            <a:pPr marL="0" algn="just">
              <a:lnSpc>
                <a:spcPct val="150000"/>
              </a:lnSpc>
              <a:buNone/>
            </a:pPr>
            <a:r>
              <a:rPr lang="fr-BE" sz="2000" dirty="0" smtClean="0"/>
              <a:t>Si l’on incline maintenant beaucoup plus fortement le miroir par rapport à la surface de l’eau, le trajet des rayons lumineux issus des différentes parties de la</a:t>
            </a:r>
          </a:p>
          <a:p>
            <a:pPr marL="0" algn="just">
              <a:lnSpc>
                <a:spcPct val="150000"/>
              </a:lnSpc>
              <a:buNone/>
            </a:pPr>
            <a:r>
              <a:rPr lang="fr-BE" sz="2000" dirty="0" smtClean="0"/>
              <a:t>main est différent.</a:t>
            </a:r>
          </a:p>
          <a:p>
            <a:pPr marL="0" algn="just">
              <a:lnSpc>
                <a:spcPct val="150000"/>
              </a:lnSpc>
              <a:buNone/>
            </a:pPr>
            <a:r>
              <a:rPr lang="fr-BE" sz="2000" dirty="0" smtClean="0"/>
              <a:t>Un rayon issu du haut de la main (rayon bleu) se réfracte à la surface de l’eau puis se réfléchit sur la surface du miroir et atteint la surface de l’eau avec un angle supérieur à l’angle limite : il se réfléchit donc sur la surface de l’eau et </a:t>
            </a:r>
          </a:p>
          <a:p>
            <a:pPr marL="0">
              <a:lnSpc>
                <a:spcPct val="150000"/>
              </a:lnSpc>
              <a:buNone/>
            </a:pPr>
            <a:r>
              <a:rPr lang="fr-BE" sz="2000" dirty="0" smtClean="0"/>
              <a:t>n’atteint pas l’</a:t>
            </a:r>
            <a:r>
              <a:rPr lang="fr-BE" sz="2000" dirty="0" err="1" smtClean="0"/>
              <a:t>oeil</a:t>
            </a:r>
            <a:r>
              <a:rPr lang="fr-BE" sz="2000" dirty="0" smtClean="0"/>
              <a:t>.</a:t>
            </a:r>
            <a:br>
              <a:rPr lang="fr-BE" sz="2000" dirty="0" smtClean="0"/>
            </a:br>
            <a:r>
              <a:rPr lang="fr-BE" sz="2000" dirty="0" smtClean="0"/>
              <a:t/>
            </a:r>
            <a:br>
              <a:rPr lang="fr-BE" sz="2000" dirty="0" smtClean="0"/>
            </a:br>
            <a:endParaRPr lang="fr-BE" sz="2000" dirty="0"/>
          </a:p>
        </p:txBody>
      </p:sp>
      <p:sp>
        <p:nvSpPr>
          <p:cNvPr id="5" name="Rectangle 4"/>
          <p:cNvSpPr/>
          <p:nvPr/>
        </p:nvSpPr>
        <p:spPr>
          <a:xfrm>
            <a:off x="539552" y="1196752"/>
            <a:ext cx="7056784" cy="646331"/>
          </a:xfrm>
          <a:prstGeom prst="rect">
            <a:avLst/>
          </a:prstGeom>
        </p:spPr>
        <p:txBody>
          <a:bodyPr wrap="square">
            <a:spAutoFit/>
          </a:bodyPr>
          <a:lstStyle/>
          <a:p>
            <a:pPr lvl="0" eaLnBrk="0" fontAlgn="base" hangingPunct="0">
              <a:spcBef>
                <a:spcPct val="0"/>
              </a:spcBef>
              <a:spcAft>
                <a:spcPct val="0"/>
              </a:spcAft>
            </a:pPr>
            <a:r>
              <a:rPr lang="fr-BE" b="1" dirty="0" smtClean="0">
                <a:latin typeface="Calibri" pitchFamily="34" charset="0"/>
                <a:ea typeface="Calibri" pitchFamily="34" charset="0"/>
                <a:cs typeface="Times New Roman" pitchFamily="18" charset="0"/>
              </a:rPr>
              <a:t>Double-doigts (proposition M. </a:t>
            </a:r>
            <a:r>
              <a:rPr lang="fr-BE" b="1" dirty="0" err="1" smtClean="0">
                <a:latin typeface="Calibri" pitchFamily="34" charset="0"/>
                <a:ea typeface="Calibri" pitchFamily="34" charset="0"/>
                <a:cs typeface="Times New Roman" pitchFamily="18" charset="0"/>
              </a:rPr>
              <a:t>Hautot</a:t>
            </a:r>
            <a:r>
              <a:rPr lang="fr-BE" b="1" dirty="0" smtClean="0">
                <a:latin typeface="Calibri" pitchFamily="34" charset="0"/>
                <a:ea typeface="Calibri" pitchFamily="34" charset="0"/>
                <a:cs typeface="Times New Roman" pitchFamily="18" charset="0"/>
              </a:rPr>
              <a:t>)</a:t>
            </a:r>
            <a:endParaRPr lang="fr-BE" dirty="0" smtClean="0">
              <a:latin typeface="Arial" pitchFamily="34" charset="0"/>
              <a:cs typeface="Arial" pitchFamily="34" charset="0"/>
            </a:endParaRPr>
          </a:p>
          <a:p>
            <a:pPr lvl="0" eaLnBrk="0" fontAlgn="base" hangingPunct="0">
              <a:spcBef>
                <a:spcPct val="0"/>
              </a:spcBef>
              <a:spcAft>
                <a:spcPct val="0"/>
              </a:spcAft>
            </a:pPr>
            <a:r>
              <a:rPr lang="fr-BE" dirty="0" smtClean="0">
                <a:latin typeface="Calibri" pitchFamily="34" charset="0"/>
                <a:ea typeface="Calibri" pitchFamily="34" charset="0"/>
                <a:cs typeface="Times New Roman" pitchFamily="18" charset="0"/>
                <a:hlinkClick r:id="rId2"/>
              </a:rPr>
              <a:t>http://phymain.unisciel.fr/les-doigts-doubles/</a:t>
            </a:r>
            <a:endParaRPr lang="fr-BE"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3" name="Espace réservé du contenu 2"/>
          <p:cNvSpPr>
            <a:spLocks noGrp="1"/>
          </p:cNvSpPr>
          <p:nvPr>
            <p:ph idx="1"/>
          </p:nvPr>
        </p:nvSpPr>
        <p:spPr>
          <a:xfrm>
            <a:off x="395536" y="1844824"/>
            <a:ext cx="8568952" cy="3960440"/>
          </a:xfrm>
        </p:spPr>
        <p:txBody>
          <a:bodyPr>
            <a:noAutofit/>
          </a:bodyPr>
          <a:lstStyle/>
          <a:p>
            <a:pPr marL="0" algn="just">
              <a:lnSpc>
                <a:spcPct val="150000"/>
              </a:lnSpc>
              <a:spcBef>
                <a:spcPts val="0"/>
              </a:spcBef>
              <a:buNone/>
            </a:pPr>
            <a:r>
              <a:rPr lang="fr-BE" sz="2000" b="1" dirty="0" smtClean="0"/>
              <a:t>Explications</a:t>
            </a:r>
          </a:p>
          <a:p>
            <a:pPr marL="0">
              <a:lnSpc>
                <a:spcPct val="150000"/>
              </a:lnSpc>
              <a:buNone/>
            </a:pPr>
            <a:r>
              <a:rPr lang="fr-BE" sz="2000" dirty="0" smtClean="0"/>
              <a:t>Un rayon issu des doigts de la main peut emprunter deux trajets pour atteindre l’</a:t>
            </a:r>
            <a:r>
              <a:rPr lang="fr-BE" sz="2000" dirty="0" err="1" smtClean="0"/>
              <a:t>oeil</a:t>
            </a:r>
            <a:r>
              <a:rPr lang="fr-BE" sz="2000" dirty="0" smtClean="0"/>
              <a:t> :</a:t>
            </a:r>
          </a:p>
          <a:p>
            <a:pPr marL="179388" indent="-179388" algn="just">
              <a:lnSpc>
                <a:spcPct val="150000"/>
              </a:lnSpc>
            </a:pPr>
            <a:r>
              <a:rPr lang="fr-BE" sz="2000" dirty="0" smtClean="0"/>
              <a:t>il se réfracte à la surface de l’eau avec un angle d’incidence inférieur à l’angle limite (1er rayon rouge)</a:t>
            </a:r>
          </a:p>
          <a:p>
            <a:pPr marL="179388" indent="-179388" algn="just">
              <a:lnSpc>
                <a:spcPct val="150000"/>
              </a:lnSpc>
            </a:pPr>
            <a:r>
              <a:rPr lang="fr-BE" sz="2000" dirty="0" smtClean="0"/>
              <a:t>il se réfléchit à la surface du miroir puis se réfracte avec un angle d’incidence inférieur à l’angle limite (2ème rayon rouge) : on </a:t>
            </a:r>
            <a:r>
              <a:rPr lang="fr-BE" sz="2000" dirty="0" err="1" smtClean="0"/>
              <a:t>oberve</a:t>
            </a:r>
            <a:r>
              <a:rPr lang="fr-BE" sz="2000" dirty="0" smtClean="0"/>
              <a:t> alors 2 images inversées des doits de la main d’où « les doigts doubles ».</a:t>
            </a:r>
          </a:p>
        </p:txBody>
      </p:sp>
      <p:sp>
        <p:nvSpPr>
          <p:cNvPr id="5" name="Rectangle 4"/>
          <p:cNvSpPr/>
          <p:nvPr/>
        </p:nvSpPr>
        <p:spPr>
          <a:xfrm>
            <a:off x="539552" y="1196752"/>
            <a:ext cx="7056784" cy="646331"/>
          </a:xfrm>
          <a:prstGeom prst="rect">
            <a:avLst/>
          </a:prstGeom>
        </p:spPr>
        <p:txBody>
          <a:bodyPr wrap="square">
            <a:spAutoFit/>
          </a:bodyPr>
          <a:lstStyle/>
          <a:p>
            <a:pPr lvl="0" eaLnBrk="0" fontAlgn="base" hangingPunct="0">
              <a:spcBef>
                <a:spcPct val="0"/>
              </a:spcBef>
              <a:spcAft>
                <a:spcPct val="0"/>
              </a:spcAft>
            </a:pPr>
            <a:r>
              <a:rPr lang="fr-BE" b="1" dirty="0" smtClean="0">
                <a:latin typeface="Calibri" pitchFamily="34" charset="0"/>
                <a:ea typeface="Calibri" pitchFamily="34" charset="0"/>
                <a:cs typeface="Times New Roman" pitchFamily="18" charset="0"/>
              </a:rPr>
              <a:t>Double-doigts (proposition M. </a:t>
            </a:r>
            <a:r>
              <a:rPr lang="fr-BE" b="1" dirty="0" err="1" smtClean="0">
                <a:latin typeface="Calibri" pitchFamily="34" charset="0"/>
                <a:ea typeface="Calibri" pitchFamily="34" charset="0"/>
                <a:cs typeface="Times New Roman" pitchFamily="18" charset="0"/>
              </a:rPr>
              <a:t>Hautot</a:t>
            </a:r>
            <a:r>
              <a:rPr lang="fr-BE" b="1" dirty="0" smtClean="0">
                <a:latin typeface="Calibri" pitchFamily="34" charset="0"/>
                <a:ea typeface="Calibri" pitchFamily="34" charset="0"/>
                <a:cs typeface="Times New Roman" pitchFamily="18" charset="0"/>
              </a:rPr>
              <a:t>)</a:t>
            </a:r>
            <a:endParaRPr lang="fr-BE" dirty="0" smtClean="0">
              <a:latin typeface="Arial" pitchFamily="34" charset="0"/>
              <a:cs typeface="Arial" pitchFamily="34" charset="0"/>
            </a:endParaRPr>
          </a:p>
          <a:p>
            <a:pPr lvl="0" eaLnBrk="0" fontAlgn="base" hangingPunct="0">
              <a:spcBef>
                <a:spcPct val="0"/>
              </a:spcBef>
              <a:spcAft>
                <a:spcPct val="0"/>
              </a:spcAft>
            </a:pPr>
            <a:r>
              <a:rPr lang="fr-BE" dirty="0" smtClean="0">
                <a:latin typeface="Calibri" pitchFamily="34" charset="0"/>
                <a:ea typeface="Calibri" pitchFamily="34" charset="0"/>
                <a:cs typeface="Times New Roman" pitchFamily="18" charset="0"/>
                <a:hlinkClick r:id="rId2"/>
              </a:rPr>
              <a:t>http://phymain.unisciel.fr/les-doigts-doubles/</a:t>
            </a:r>
            <a:endParaRPr lang="fr-BE"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5" name="Rectangle 4"/>
          <p:cNvSpPr/>
          <p:nvPr/>
        </p:nvSpPr>
        <p:spPr>
          <a:xfrm>
            <a:off x="539552" y="1196752"/>
            <a:ext cx="7056784" cy="646331"/>
          </a:xfrm>
          <a:prstGeom prst="rect">
            <a:avLst/>
          </a:prstGeom>
        </p:spPr>
        <p:txBody>
          <a:bodyPr wrap="square">
            <a:spAutoFit/>
          </a:bodyPr>
          <a:lstStyle/>
          <a:p>
            <a:pPr lvl="0" eaLnBrk="0" fontAlgn="base" hangingPunct="0">
              <a:spcBef>
                <a:spcPct val="0"/>
              </a:spcBef>
              <a:spcAft>
                <a:spcPct val="0"/>
              </a:spcAft>
            </a:pPr>
            <a:r>
              <a:rPr lang="fr-BE" b="1" dirty="0" smtClean="0">
                <a:latin typeface="Calibri" pitchFamily="34" charset="0"/>
                <a:ea typeface="Calibri" pitchFamily="34" charset="0"/>
                <a:cs typeface="Times New Roman" pitchFamily="18" charset="0"/>
              </a:rPr>
              <a:t>Double-doigts (proposition M. </a:t>
            </a:r>
            <a:r>
              <a:rPr lang="fr-BE" b="1" dirty="0" err="1" smtClean="0">
                <a:latin typeface="Calibri" pitchFamily="34" charset="0"/>
                <a:ea typeface="Calibri" pitchFamily="34" charset="0"/>
                <a:cs typeface="Times New Roman" pitchFamily="18" charset="0"/>
              </a:rPr>
              <a:t>Hautot</a:t>
            </a:r>
            <a:r>
              <a:rPr lang="fr-BE" b="1" dirty="0" smtClean="0">
                <a:latin typeface="Calibri" pitchFamily="34" charset="0"/>
                <a:ea typeface="Calibri" pitchFamily="34" charset="0"/>
                <a:cs typeface="Times New Roman" pitchFamily="18" charset="0"/>
              </a:rPr>
              <a:t>)</a:t>
            </a:r>
            <a:endParaRPr lang="fr-BE" dirty="0" smtClean="0">
              <a:latin typeface="Arial" pitchFamily="34" charset="0"/>
              <a:cs typeface="Arial" pitchFamily="34" charset="0"/>
            </a:endParaRPr>
          </a:p>
          <a:p>
            <a:pPr lvl="0" eaLnBrk="0" fontAlgn="base" hangingPunct="0">
              <a:spcBef>
                <a:spcPct val="0"/>
              </a:spcBef>
              <a:spcAft>
                <a:spcPct val="0"/>
              </a:spcAft>
            </a:pPr>
            <a:r>
              <a:rPr lang="fr-BE" dirty="0" smtClean="0">
                <a:latin typeface="Calibri" pitchFamily="34" charset="0"/>
                <a:ea typeface="Calibri" pitchFamily="34" charset="0"/>
                <a:cs typeface="Times New Roman" pitchFamily="18" charset="0"/>
                <a:hlinkClick r:id="rId2"/>
              </a:rPr>
              <a:t>http://phymain.unisciel.fr/les-doigts-doubles/</a:t>
            </a:r>
            <a:endParaRPr lang="fr-BE" dirty="0" smtClean="0">
              <a:latin typeface="Arial" pitchFamily="34" charset="0"/>
              <a:cs typeface="Arial" pitchFamily="34" charset="0"/>
            </a:endParaRPr>
          </a:p>
        </p:txBody>
      </p:sp>
      <p:sp>
        <p:nvSpPr>
          <p:cNvPr id="6" name="Espace réservé du contenu 2"/>
          <p:cNvSpPr txBox="1">
            <a:spLocks/>
          </p:cNvSpPr>
          <p:nvPr/>
        </p:nvSpPr>
        <p:spPr>
          <a:xfrm>
            <a:off x="395536" y="1844824"/>
            <a:ext cx="8568952" cy="2376264"/>
          </a:xfrm>
          <a:prstGeom prst="rect">
            <a:avLst/>
          </a:prstGeom>
        </p:spPr>
        <p:txBody>
          <a:bodyPr vert="horz" lIns="91440" tIns="45720" rIns="91440" bIns="45720" rtlCol="0">
            <a:noAutofit/>
          </a:bodyPr>
          <a:lstStyle/>
          <a:p>
            <a:pPr marL="0" marR="0" lvl="0" indent="-342900" algn="l" defTabSz="914400" rtl="0" eaLnBrk="1" fontAlgn="auto" latinLnBrk="0" hangingPunct="1">
              <a:lnSpc>
                <a:spcPct val="150000"/>
              </a:lnSpc>
              <a:spcBef>
                <a:spcPts val="0"/>
              </a:spcBef>
              <a:spcAft>
                <a:spcPts val="0"/>
              </a:spcAft>
              <a:buClrTx/>
              <a:buSzTx/>
              <a:buFont typeface="Arial" pitchFamily="34" charset="0"/>
              <a:buNone/>
              <a:tabLst/>
              <a:defRPr/>
            </a:pPr>
            <a:r>
              <a:rPr kumimoji="0" lang="fr-BE" sz="2000" b="1" i="0" u="none" strike="noStrike" kern="1200" cap="none" spc="0" normalizeH="0" baseline="0" noProof="0" smtClean="0">
                <a:ln>
                  <a:noFill/>
                </a:ln>
                <a:solidFill>
                  <a:schemeClr val="tx1"/>
                </a:solidFill>
                <a:effectLst/>
                <a:uLnTx/>
                <a:uFillTx/>
                <a:latin typeface="+mn-lt"/>
                <a:ea typeface="+mn-ea"/>
                <a:cs typeface="+mn-cs"/>
              </a:rPr>
              <a:t>Remarques</a:t>
            </a:r>
          </a:p>
          <a:p>
            <a:pPr marL="0" marR="0" lvl="0" indent="-342900" algn="l" defTabSz="914400" rtl="0" eaLnBrk="1" fontAlgn="auto" latinLnBrk="0" hangingPunct="1">
              <a:lnSpc>
                <a:spcPct val="150000"/>
              </a:lnSpc>
              <a:spcBef>
                <a:spcPts val="0"/>
              </a:spcBef>
              <a:spcAft>
                <a:spcPts val="0"/>
              </a:spcAft>
              <a:buClrTx/>
              <a:buSzTx/>
              <a:buFont typeface="Arial" pitchFamily="34" charset="0"/>
              <a:buNone/>
              <a:tabLst/>
              <a:defRPr/>
            </a:pPr>
            <a:r>
              <a:rPr kumimoji="0" lang="fr-BE" sz="2000" b="0" i="0" u="none" strike="noStrike" kern="1200" cap="none" spc="0" normalizeH="0" baseline="0" noProof="0" smtClean="0">
                <a:ln>
                  <a:noFill/>
                </a:ln>
                <a:solidFill>
                  <a:schemeClr val="tx1"/>
                </a:solidFill>
                <a:effectLst/>
                <a:uLnTx/>
                <a:uFillTx/>
                <a:latin typeface="+mn-lt"/>
                <a:ea typeface="+mn-ea"/>
                <a:cs typeface="+mn-cs"/>
              </a:rPr>
              <a:t>Expliquons le commentaire du début de clip : « La partie immergée dans l’eau paraît rétrécie alors que la partie qui est dans l’air est de taille normale »</a:t>
            </a:r>
            <a:br>
              <a:rPr kumimoji="0" lang="fr-BE" sz="2000" b="0" i="0" u="none" strike="noStrike" kern="1200" cap="none" spc="0" normalizeH="0" baseline="0" noProof="0" smtClean="0">
                <a:ln>
                  <a:noFill/>
                </a:ln>
                <a:solidFill>
                  <a:schemeClr val="tx1"/>
                </a:solidFill>
                <a:effectLst/>
                <a:uLnTx/>
                <a:uFillTx/>
                <a:latin typeface="+mn-lt"/>
                <a:ea typeface="+mn-ea"/>
                <a:cs typeface="+mn-cs"/>
              </a:rPr>
            </a:br>
            <a:r>
              <a:rPr kumimoji="0" lang="fr-BE" sz="2000" b="0" i="0" u="none" strike="noStrike" kern="1200" cap="none" spc="0" normalizeH="0" baseline="0" noProof="0" smtClean="0">
                <a:ln>
                  <a:noFill/>
                </a:ln>
                <a:solidFill>
                  <a:schemeClr val="tx1"/>
                </a:solidFill>
                <a:effectLst/>
                <a:uLnTx/>
                <a:uFillTx/>
                <a:latin typeface="+mn-lt"/>
                <a:ea typeface="+mn-ea"/>
                <a:cs typeface="+mn-cs"/>
              </a:rPr>
              <a:t>Représentons par une flèche verticale AB la main et la partie des doigts plongés dans l’eau (DA).</a:t>
            </a:r>
            <a:br>
              <a:rPr kumimoji="0" lang="fr-BE" sz="2000" b="0" i="0" u="none" strike="noStrike" kern="1200" cap="none" spc="0" normalizeH="0" baseline="0" noProof="0" smtClean="0">
                <a:ln>
                  <a:noFill/>
                </a:ln>
                <a:solidFill>
                  <a:schemeClr val="tx1"/>
                </a:solidFill>
                <a:effectLst/>
                <a:uLnTx/>
                <a:uFillTx/>
                <a:latin typeface="+mn-lt"/>
                <a:ea typeface="+mn-ea"/>
                <a:cs typeface="+mn-cs"/>
              </a:rPr>
            </a:br>
            <a:endParaRPr kumimoji="0" lang="fr-BE" sz="20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8" name="Espace réservé du contenu 6" descr="opt026_4.jpg"/>
          <p:cNvPicPr>
            <a:picLocks noGrp="1" noChangeAspect="1"/>
          </p:cNvPicPr>
          <p:nvPr>
            <p:ph idx="1"/>
          </p:nvPr>
        </p:nvPicPr>
        <p:blipFill>
          <a:blip r:embed="rId3" cstate="print"/>
          <a:stretch>
            <a:fillRect/>
          </a:stretch>
        </p:blipFill>
        <p:spPr>
          <a:xfrm>
            <a:off x="3491880" y="3789040"/>
            <a:ext cx="5256683" cy="2540267"/>
          </a:xfrm>
        </p:spPr>
      </p:pic>
      <p:sp>
        <p:nvSpPr>
          <p:cNvPr id="9" name="Rectangle 8"/>
          <p:cNvSpPr/>
          <p:nvPr/>
        </p:nvSpPr>
        <p:spPr>
          <a:xfrm>
            <a:off x="467544" y="4149080"/>
            <a:ext cx="2808312" cy="1429622"/>
          </a:xfrm>
          <a:prstGeom prst="rect">
            <a:avLst/>
          </a:prstGeom>
        </p:spPr>
        <p:txBody>
          <a:bodyPr wrap="square">
            <a:spAutoFit/>
          </a:bodyPr>
          <a:lstStyle/>
          <a:p>
            <a:pPr algn="just">
              <a:lnSpc>
                <a:spcPct val="150000"/>
              </a:lnSpc>
            </a:pPr>
            <a:r>
              <a:rPr lang="fr-BE" sz="2000" dirty="0" smtClean="0"/>
              <a:t>L’</a:t>
            </a:r>
            <a:r>
              <a:rPr lang="fr-BE" sz="2000" dirty="0" err="1" smtClean="0"/>
              <a:t>oeil</a:t>
            </a:r>
            <a:r>
              <a:rPr lang="fr-BE" sz="2000" dirty="0" smtClean="0"/>
              <a:t> de l’observateur verra la partie immergée AD raccourcie… </a:t>
            </a:r>
            <a:endParaRPr lang="fr-BE"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5" name="Rectangle 4"/>
          <p:cNvSpPr/>
          <p:nvPr/>
        </p:nvSpPr>
        <p:spPr>
          <a:xfrm>
            <a:off x="539552" y="1196752"/>
            <a:ext cx="7056784" cy="646331"/>
          </a:xfrm>
          <a:prstGeom prst="rect">
            <a:avLst/>
          </a:prstGeom>
        </p:spPr>
        <p:txBody>
          <a:bodyPr wrap="square">
            <a:spAutoFit/>
          </a:bodyPr>
          <a:lstStyle/>
          <a:p>
            <a:pPr lvl="0" eaLnBrk="0" fontAlgn="base" hangingPunct="0">
              <a:spcBef>
                <a:spcPct val="0"/>
              </a:spcBef>
              <a:spcAft>
                <a:spcPct val="0"/>
              </a:spcAft>
            </a:pPr>
            <a:r>
              <a:rPr lang="fr-BE" b="1" dirty="0" smtClean="0">
                <a:latin typeface="Calibri" pitchFamily="34" charset="0"/>
                <a:ea typeface="Calibri" pitchFamily="34" charset="0"/>
                <a:cs typeface="Times New Roman" pitchFamily="18" charset="0"/>
              </a:rPr>
              <a:t>Double-doigts (proposition M. </a:t>
            </a:r>
            <a:r>
              <a:rPr lang="fr-BE" b="1" dirty="0" err="1" smtClean="0">
                <a:latin typeface="Calibri" pitchFamily="34" charset="0"/>
                <a:ea typeface="Calibri" pitchFamily="34" charset="0"/>
                <a:cs typeface="Times New Roman" pitchFamily="18" charset="0"/>
              </a:rPr>
              <a:t>Hautot</a:t>
            </a:r>
            <a:r>
              <a:rPr lang="fr-BE" b="1" dirty="0" smtClean="0">
                <a:latin typeface="Calibri" pitchFamily="34" charset="0"/>
                <a:ea typeface="Calibri" pitchFamily="34" charset="0"/>
                <a:cs typeface="Times New Roman" pitchFamily="18" charset="0"/>
              </a:rPr>
              <a:t>)</a:t>
            </a:r>
            <a:endParaRPr lang="fr-BE" dirty="0" smtClean="0">
              <a:latin typeface="Arial" pitchFamily="34" charset="0"/>
              <a:cs typeface="Arial" pitchFamily="34" charset="0"/>
            </a:endParaRPr>
          </a:p>
          <a:p>
            <a:pPr lvl="0" eaLnBrk="0" fontAlgn="base" hangingPunct="0">
              <a:spcBef>
                <a:spcPct val="0"/>
              </a:spcBef>
              <a:spcAft>
                <a:spcPct val="0"/>
              </a:spcAft>
            </a:pPr>
            <a:r>
              <a:rPr lang="fr-BE" dirty="0" smtClean="0">
                <a:latin typeface="Calibri" pitchFamily="34" charset="0"/>
                <a:ea typeface="Calibri" pitchFamily="34" charset="0"/>
                <a:cs typeface="Times New Roman" pitchFamily="18" charset="0"/>
                <a:hlinkClick r:id="rId2"/>
              </a:rPr>
              <a:t>http://phymain.unisciel.fr/les-doigts-doubles/</a:t>
            </a:r>
            <a:endParaRPr lang="fr-BE" dirty="0" smtClean="0">
              <a:latin typeface="Arial" pitchFamily="34" charset="0"/>
              <a:cs typeface="Arial" pitchFamily="34" charset="0"/>
            </a:endParaRPr>
          </a:p>
        </p:txBody>
      </p:sp>
      <p:sp>
        <p:nvSpPr>
          <p:cNvPr id="9" name="Rectangle 8"/>
          <p:cNvSpPr/>
          <p:nvPr/>
        </p:nvSpPr>
        <p:spPr>
          <a:xfrm>
            <a:off x="611560" y="1988840"/>
            <a:ext cx="7992888" cy="2814617"/>
          </a:xfrm>
          <a:prstGeom prst="rect">
            <a:avLst/>
          </a:prstGeom>
        </p:spPr>
        <p:txBody>
          <a:bodyPr wrap="square">
            <a:spAutoFit/>
          </a:bodyPr>
          <a:lstStyle/>
          <a:p>
            <a:pPr algn="just">
              <a:lnSpc>
                <a:spcPct val="150000"/>
              </a:lnSpc>
            </a:pPr>
            <a:r>
              <a:rPr lang="fr-BE" sz="2000" dirty="0" smtClean="0"/>
              <a:t>Explication</a:t>
            </a:r>
          </a:p>
          <a:p>
            <a:pPr algn="just">
              <a:lnSpc>
                <a:spcPct val="150000"/>
              </a:lnSpc>
            </a:pPr>
            <a:r>
              <a:rPr lang="fr-BE" sz="2000" dirty="0" smtClean="0"/>
              <a:t>…en A’D à cause de la réfraction des rayons issus des doigts dans l’eau tandis que la partie de la main dans l’air sera à sa taille normale.</a:t>
            </a:r>
            <a:br>
              <a:rPr lang="fr-BE" sz="2000" dirty="0" smtClean="0"/>
            </a:br>
            <a:r>
              <a:rPr lang="fr-BE" sz="2000" dirty="0" smtClean="0"/>
              <a:t>La relation entre la taille de l’objet AB et celle de l’image A’B’ s’écrit de la façon suivante en supposant les rayons lumineux peu inclinés par rapport à la normale au dioptre :</a:t>
            </a:r>
            <a:endParaRPr lang="fr-BE" sz="2000" dirty="0"/>
          </a:p>
        </p:txBody>
      </p:sp>
      <p:pic>
        <p:nvPicPr>
          <p:cNvPr id="10" name="Image 9" descr="Capture 2.PNG"/>
          <p:cNvPicPr>
            <a:picLocks noChangeAspect="1"/>
          </p:cNvPicPr>
          <p:nvPr/>
        </p:nvPicPr>
        <p:blipFill>
          <a:blip r:embed="rId3" cstate="print"/>
          <a:stretch>
            <a:fillRect/>
          </a:stretch>
        </p:blipFill>
        <p:spPr>
          <a:xfrm>
            <a:off x="683568" y="4941168"/>
            <a:ext cx="2227178" cy="1296144"/>
          </a:xfrm>
          <a:prstGeom prst="rect">
            <a:avLst/>
          </a:prstGeom>
        </p:spPr>
      </p:pic>
      <p:sp>
        <p:nvSpPr>
          <p:cNvPr id="2049" name="Rectangle 1"/>
          <p:cNvSpPr>
            <a:spLocks noChangeArrowheads="1"/>
          </p:cNvSpPr>
          <p:nvPr/>
        </p:nvSpPr>
        <p:spPr bwMode="auto">
          <a:xfrm>
            <a:off x="3059832" y="4725144"/>
            <a:ext cx="5616624"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lang="fr-FR" dirty="0" smtClean="0">
                <a:latin typeface="Arial" charset="0"/>
                <a:cs typeface="Arial" charset="0"/>
              </a:rPr>
              <a:t>a</a:t>
            </a:r>
            <a:r>
              <a:rPr kumimoji="0" lang="fr-FR" sz="1800" b="0" i="0" u="none" strike="noStrike" cap="none" normalizeH="0" baseline="0" dirty="0" smtClean="0">
                <a:ln>
                  <a:noFill/>
                </a:ln>
                <a:solidFill>
                  <a:schemeClr val="tx1"/>
                </a:solidFill>
                <a:effectLst/>
                <a:latin typeface="Arial" charset="0"/>
                <a:cs typeface="Arial" charset="0"/>
              </a:rPr>
              <a:t>vec</a:t>
            </a:r>
          </a:p>
          <a:p>
            <a:pPr lvl="0" algn="just" eaLnBrk="0" fontAlgn="base" hangingPunct="0">
              <a:lnSpc>
                <a:spcPct val="150000"/>
              </a:lnSpc>
              <a:spcBef>
                <a:spcPct val="0"/>
              </a:spcBef>
              <a:spcAft>
                <a:spcPct val="0"/>
              </a:spcAft>
            </a:pPr>
            <a:r>
              <a:rPr kumimoji="0" lang="fr-FR" sz="1800" b="0" i="0" u="none" strike="noStrike" cap="none" normalizeH="0" baseline="0" dirty="0" smtClean="0">
                <a:ln>
                  <a:noFill/>
                </a:ln>
                <a:solidFill>
                  <a:schemeClr val="tx1"/>
                </a:solidFill>
                <a:effectLst/>
                <a:latin typeface="Arial" charset="0"/>
                <a:cs typeface="Arial" charset="0"/>
              </a:rPr>
              <a:t>n</a:t>
            </a:r>
            <a:r>
              <a:rPr kumimoji="0" lang="fr-FR" sz="1200" b="0" i="0" u="none" strike="noStrike" cap="none" normalizeH="0" baseline="0" dirty="0" smtClean="0">
                <a:ln>
                  <a:noFill/>
                </a:ln>
                <a:solidFill>
                  <a:schemeClr val="tx1"/>
                </a:solidFill>
                <a:effectLst/>
                <a:latin typeface="Arial" charset="0"/>
                <a:cs typeface="Arial" charset="0"/>
              </a:rPr>
              <a:t>1</a:t>
            </a:r>
            <a:r>
              <a:rPr kumimoji="0" lang="fr-FR" sz="1800" b="0" i="0" u="none" strike="noStrike" cap="none" normalizeH="0" baseline="0" dirty="0" smtClean="0">
                <a:ln>
                  <a:noFill/>
                </a:ln>
                <a:solidFill>
                  <a:schemeClr val="tx1"/>
                </a:solidFill>
                <a:effectLst/>
                <a:latin typeface="Arial" charset="0"/>
                <a:cs typeface="Arial" charset="0"/>
              </a:rPr>
              <a:t> indice de réfraction du milieu dans lequel se trouve l’observateur et </a:t>
            </a:r>
            <a:r>
              <a:rPr lang="fr-FR" dirty="0" smtClean="0">
                <a:latin typeface="Arial" charset="0"/>
                <a:cs typeface="Arial" charset="0"/>
              </a:rPr>
              <a:t> n</a:t>
            </a:r>
            <a:r>
              <a:rPr lang="fr-FR" sz="1200" dirty="0" smtClean="0">
                <a:latin typeface="Arial" charset="0"/>
                <a:cs typeface="Arial" charset="0"/>
              </a:rPr>
              <a:t>2</a:t>
            </a:r>
            <a:r>
              <a:rPr lang="fr-FR" dirty="0" smtClean="0">
                <a:latin typeface="Arial" charset="0"/>
                <a:cs typeface="Arial" charset="0"/>
              </a:rPr>
              <a:t> </a:t>
            </a:r>
            <a:r>
              <a:rPr kumimoji="0" lang="fr-FR" sz="600" b="0" i="0" u="none" strike="noStrike" cap="none" normalizeH="0" baseline="0" dirty="0" smtClean="0">
                <a:ln>
                  <a:noFill/>
                </a:ln>
                <a:solidFill>
                  <a:schemeClr val="tx1"/>
                </a:solidFill>
                <a:effectLst/>
                <a:latin typeface="Arial" charset="0"/>
                <a:cs typeface="Arial" charset="0"/>
              </a:rPr>
              <a:t> </a:t>
            </a:r>
            <a:r>
              <a:rPr kumimoji="0" lang="fr-FR" sz="1800" b="0" i="0" u="none" strike="noStrike" cap="none" normalizeH="0" baseline="0" dirty="0" smtClean="0">
                <a:ln>
                  <a:noFill/>
                </a:ln>
                <a:solidFill>
                  <a:schemeClr val="tx1"/>
                </a:solidFill>
                <a:effectLst/>
                <a:latin typeface="Arial" charset="0"/>
                <a:cs typeface="Arial" charset="0"/>
              </a:rPr>
              <a:t>indice de réfraction du milieu dans lequel l’observateur voit l’image virtuelle.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5" name="Rectangle 4"/>
          <p:cNvSpPr/>
          <p:nvPr/>
        </p:nvSpPr>
        <p:spPr>
          <a:xfrm>
            <a:off x="539552" y="1196752"/>
            <a:ext cx="7056784" cy="646331"/>
          </a:xfrm>
          <a:prstGeom prst="rect">
            <a:avLst/>
          </a:prstGeom>
        </p:spPr>
        <p:txBody>
          <a:bodyPr wrap="square">
            <a:spAutoFit/>
          </a:bodyPr>
          <a:lstStyle/>
          <a:p>
            <a:pPr lvl="0" eaLnBrk="0" fontAlgn="base" hangingPunct="0">
              <a:spcBef>
                <a:spcPct val="0"/>
              </a:spcBef>
              <a:spcAft>
                <a:spcPct val="0"/>
              </a:spcAft>
            </a:pPr>
            <a:r>
              <a:rPr lang="fr-BE" b="1" dirty="0" smtClean="0">
                <a:latin typeface="Calibri" pitchFamily="34" charset="0"/>
                <a:ea typeface="Calibri" pitchFamily="34" charset="0"/>
                <a:cs typeface="Times New Roman" pitchFamily="18" charset="0"/>
              </a:rPr>
              <a:t>Double-doigts (proposition M. </a:t>
            </a:r>
            <a:r>
              <a:rPr lang="fr-BE" b="1" dirty="0" err="1" smtClean="0">
                <a:latin typeface="Calibri" pitchFamily="34" charset="0"/>
                <a:ea typeface="Calibri" pitchFamily="34" charset="0"/>
                <a:cs typeface="Times New Roman" pitchFamily="18" charset="0"/>
              </a:rPr>
              <a:t>Hautot</a:t>
            </a:r>
            <a:r>
              <a:rPr lang="fr-BE" b="1" dirty="0" smtClean="0">
                <a:latin typeface="Calibri" pitchFamily="34" charset="0"/>
                <a:ea typeface="Calibri" pitchFamily="34" charset="0"/>
                <a:cs typeface="Times New Roman" pitchFamily="18" charset="0"/>
              </a:rPr>
              <a:t>)</a:t>
            </a:r>
            <a:endParaRPr lang="fr-BE" dirty="0" smtClean="0">
              <a:latin typeface="Arial" pitchFamily="34" charset="0"/>
              <a:cs typeface="Arial" pitchFamily="34" charset="0"/>
            </a:endParaRPr>
          </a:p>
          <a:p>
            <a:pPr lvl="0" eaLnBrk="0" fontAlgn="base" hangingPunct="0">
              <a:spcBef>
                <a:spcPct val="0"/>
              </a:spcBef>
              <a:spcAft>
                <a:spcPct val="0"/>
              </a:spcAft>
            </a:pPr>
            <a:r>
              <a:rPr lang="fr-BE" dirty="0" smtClean="0">
                <a:latin typeface="Calibri" pitchFamily="34" charset="0"/>
                <a:ea typeface="Calibri" pitchFamily="34" charset="0"/>
                <a:cs typeface="Times New Roman" pitchFamily="18" charset="0"/>
                <a:hlinkClick r:id="rId2"/>
              </a:rPr>
              <a:t>http://phymain.unisciel.fr/les-doigts-doubles/</a:t>
            </a:r>
            <a:endParaRPr lang="fr-BE" dirty="0" smtClean="0">
              <a:latin typeface="Arial" pitchFamily="34" charset="0"/>
              <a:cs typeface="Arial" pitchFamily="34" charset="0"/>
            </a:endParaRPr>
          </a:p>
        </p:txBody>
      </p:sp>
      <p:sp>
        <p:nvSpPr>
          <p:cNvPr id="9" name="Rectangle 8"/>
          <p:cNvSpPr/>
          <p:nvPr/>
        </p:nvSpPr>
        <p:spPr>
          <a:xfrm>
            <a:off x="683568" y="2060848"/>
            <a:ext cx="7992888" cy="4199611"/>
          </a:xfrm>
          <a:prstGeom prst="rect">
            <a:avLst/>
          </a:prstGeom>
        </p:spPr>
        <p:txBody>
          <a:bodyPr wrap="square">
            <a:spAutoFit/>
          </a:bodyPr>
          <a:lstStyle/>
          <a:p>
            <a:pPr algn="just">
              <a:lnSpc>
                <a:spcPct val="150000"/>
              </a:lnSpc>
            </a:pPr>
            <a:r>
              <a:rPr lang="fr-BE" sz="2000" b="1" dirty="0" smtClean="0"/>
              <a:t>Explication</a:t>
            </a:r>
          </a:p>
          <a:p>
            <a:pPr algn="just">
              <a:lnSpc>
                <a:spcPct val="150000"/>
              </a:lnSpc>
            </a:pPr>
            <a:r>
              <a:rPr lang="fr-BE" sz="2000" dirty="0" smtClean="0"/>
              <a:t>L’espace situé sous l’eau paraît rétréci de 75% dans la direction de la normale si l’observateur est situé dans l’air et regarde dans l’eau.</a:t>
            </a:r>
            <a:br>
              <a:rPr lang="fr-BE" sz="2000" dirty="0" smtClean="0"/>
            </a:br>
            <a:r>
              <a:rPr lang="fr-BE" sz="2000" dirty="0" smtClean="0"/>
              <a:t>Lorsque l’observateur est situé dans l’eau et regarde dans l’air, l’espace situé au-dessus de l’eau lui paraît agrandi de 133% (valeur inverse de 75%)</a:t>
            </a:r>
            <a:br>
              <a:rPr lang="fr-BE" sz="2000" dirty="0" smtClean="0"/>
            </a:br>
            <a:r>
              <a:rPr lang="fr-BE" sz="2000" dirty="0" smtClean="0"/>
              <a:t>Il est bien évident que cette approximation n’est valable que pour des rayons peu inclinés par rapport à la normale au dioptre. Ce n’est pas le cas dans cette expérience mais l’approximation reste utilisable car l’explication est qualitative.</a:t>
            </a:r>
            <a:endParaRPr lang="fr-BE"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3" name="Espace réservé du contenu 2"/>
          <p:cNvSpPr>
            <a:spLocks noGrp="1"/>
          </p:cNvSpPr>
          <p:nvPr>
            <p:ph idx="1"/>
          </p:nvPr>
        </p:nvSpPr>
        <p:spPr>
          <a:xfrm>
            <a:off x="323528" y="1844824"/>
            <a:ext cx="4824536" cy="2520280"/>
          </a:xfrm>
        </p:spPr>
        <p:txBody>
          <a:bodyPr>
            <a:noAutofit/>
          </a:bodyPr>
          <a:lstStyle/>
          <a:p>
            <a:pPr marL="0" algn="just">
              <a:lnSpc>
                <a:spcPct val="150000"/>
              </a:lnSpc>
              <a:spcBef>
                <a:spcPts val="0"/>
              </a:spcBef>
              <a:buNone/>
            </a:pPr>
            <a:r>
              <a:rPr lang="fr-BE" sz="2000" b="1" dirty="0" smtClean="0"/>
              <a:t>La bouteille solaire</a:t>
            </a:r>
          </a:p>
          <a:p>
            <a:pPr marL="0" algn="just" fontAlgn="base">
              <a:lnSpc>
                <a:spcPct val="150000"/>
              </a:lnSpc>
              <a:spcBef>
                <a:spcPts val="0"/>
              </a:spcBef>
              <a:buNone/>
            </a:pPr>
            <a:r>
              <a:rPr lang="fr-BE" sz="2000" dirty="0" smtClean="0"/>
              <a:t>Inventée par un ingénieur brésilien, Alfredo Moser, la bouteille solaire est une ampoule économe qui n’a besoin que de la lumière du soleil pour éclairer les pièces des bidonvilles de Manille, rapporte </a:t>
            </a:r>
            <a:r>
              <a:rPr lang="fr-BE" sz="2000" dirty="0" smtClean="0">
                <a:hlinkClick r:id="rId2" tooltip="www.liberation.fr"/>
              </a:rPr>
              <a:t>l’AFP</a:t>
            </a:r>
            <a:r>
              <a:rPr lang="fr-BE" sz="2000" dirty="0" smtClean="0"/>
              <a:t>.</a:t>
            </a:r>
          </a:p>
        </p:txBody>
      </p:sp>
      <p:sp>
        <p:nvSpPr>
          <p:cNvPr id="5" name="Rectangle 4"/>
          <p:cNvSpPr/>
          <p:nvPr/>
        </p:nvSpPr>
        <p:spPr>
          <a:xfrm>
            <a:off x="539552" y="1196752"/>
            <a:ext cx="7056784" cy="646331"/>
          </a:xfrm>
          <a:prstGeom prst="rect">
            <a:avLst/>
          </a:prstGeom>
        </p:spPr>
        <p:txBody>
          <a:bodyPr wrap="square">
            <a:spAutoFit/>
          </a:bodyPr>
          <a:lstStyle/>
          <a:p>
            <a:pPr lvl="0" eaLnBrk="0" fontAlgn="base" hangingPunct="0">
              <a:spcBef>
                <a:spcPct val="0"/>
              </a:spcBef>
              <a:spcAft>
                <a:spcPct val="0"/>
              </a:spcAft>
            </a:pPr>
            <a:r>
              <a:rPr lang="fr-BE" b="1" dirty="0" smtClean="0">
                <a:latin typeface="Calibri" pitchFamily="34" charset="0"/>
                <a:ea typeface="Calibri" pitchFamily="34" charset="0"/>
                <a:cs typeface="Times New Roman" pitchFamily="18" charset="0"/>
              </a:rPr>
              <a:t>bouteille-ampoule (proposition </a:t>
            </a:r>
            <a:r>
              <a:rPr lang="fr-BE" b="1" dirty="0" err="1" smtClean="0">
                <a:latin typeface="Calibri" pitchFamily="34" charset="0"/>
                <a:ea typeface="Calibri" pitchFamily="34" charset="0"/>
                <a:cs typeface="Times New Roman" pitchFamily="18" charset="0"/>
              </a:rPr>
              <a:t>Esteban</a:t>
            </a:r>
            <a:r>
              <a:rPr lang="fr-BE" b="1" dirty="0" smtClean="0">
                <a:latin typeface="Calibri" pitchFamily="34" charset="0"/>
                <a:ea typeface="Calibri" pitchFamily="34" charset="0"/>
                <a:cs typeface="Times New Roman" pitchFamily="18" charset="0"/>
              </a:rPr>
              <a:t>)</a:t>
            </a:r>
            <a:endParaRPr lang="fr-BE" dirty="0" smtClean="0">
              <a:latin typeface="Arial" pitchFamily="34" charset="0"/>
              <a:cs typeface="Arial" pitchFamily="34" charset="0"/>
            </a:endParaRPr>
          </a:p>
          <a:p>
            <a:pPr lvl="0" eaLnBrk="0" fontAlgn="base" hangingPunct="0">
              <a:spcBef>
                <a:spcPct val="0"/>
              </a:spcBef>
              <a:spcAft>
                <a:spcPct val="0"/>
              </a:spcAft>
            </a:pPr>
            <a:r>
              <a:rPr lang="fr-BE" b="1" dirty="0" smtClean="0">
                <a:latin typeface="Calibri" pitchFamily="34" charset="0"/>
                <a:ea typeface="Calibri" pitchFamily="34" charset="0"/>
                <a:cs typeface="Times New Roman" pitchFamily="18" charset="0"/>
                <a:hlinkClick r:id="rId3"/>
              </a:rPr>
              <a:t>https://www.youtube.com/watch?v=vx_ca8kDIiM</a:t>
            </a:r>
            <a:endParaRPr lang="fr-BE" dirty="0" smtClean="0">
              <a:latin typeface="Arial" pitchFamily="34" charset="0"/>
              <a:cs typeface="Arial" pitchFamily="34" charset="0"/>
            </a:endParaRPr>
          </a:p>
        </p:txBody>
      </p:sp>
      <p:pic>
        <p:nvPicPr>
          <p:cNvPr id="6" name="Image 5" descr="La bouteille solaire.bng.PNG">
            <a:hlinkClick r:id="rId4" action="ppaction://hlinkfile"/>
          </p:cNvPr>
          <p:cNvPicPr>
            <a:picLocks noChangeAspect="1"/>
          </p:cNvPicPr>
          <p:nvPr/>
        </p:nvPicPr>
        <p:blipFill>
          <a:blip r:embed="rId5" cstate="print"/>
          <a:stretch>
            <a:fillRect/>
          </a:stretch>
        </p:blipFill>
        <p:spPr>
          <a:xfrm>
            <a:off x="5252050" y="1988840"/>
            <a:ext cx="3535524" cy="2448272"/>
          </a:xfrm>
          <a:prstGeom prst="rect">
            <a:avLst/>
          </a:prstGeom>
        </p:spPr>
      </p:pic>
      <p:sp>
        <p:nvSpPr>
          <p:cNvPr id="7" name="Rectangle 6"/>
          <p:cNvSpPr/>
          <p:nvPr/>
        </p:nvSpPr>
        <p:spPr>
          <a:xfrm>
            <a:off x="323528" y="4581128"/>
            <a:ext cx="8496944" cy="1938992"/>
          </a:xfrm>
          <a:prstGeom prst="rect">
            <a:avLst/>
          </a:prstGeom>
        </p:spPr>
        <p:txBody>
          <a:bodyPr wrap="square">
            <a:spAutoFit/>
          </a:bodyPr>
          <a:lstStyle/>
          <a:p>
            <a:pPr algn="just" fontAlgn="base">
              <a:lnSpc>
                <a:spcPct val="150000"/>
              </a:lnSpc>
            </a:pPr>
            <a:r>
              <a:rPr lang="fr-BE" sz="2000" dirty="0" smtClean="0"/>
              <a:t>Le principe est simple: une bouteille en plastique pleine d’eau, un trou dans le toit de la maison de fortune dans lequel la bouteille est nichée, et la réfraction lumineuse permet aux bouteilles de produire une intensité comparable à celle d’une ampoule de 50 watts.</a:t>
            </a:r>
            <a:endParaRPr lang="fr-BE" sz="2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3" name="Espace réservé du contenu 2"/>
          <p:cNvSpPr>
            <a:spLocks noGrp="1"/>
          </p:cNvSpPr>
          <p:nvPr>
            <p:ph idx="1"/>
          </p:nvPr>
        </p:nvSpPr>
        <p:spPr>
          <a:xfrm>
            <a:off x="467544" y="2060848"/>
            <a:ext cx="3960440" cy="4176464"/>
          </a:xfrm>
        </p:spPr>
        <p:txBody>
          <a:bodyPr>
            <a:noAutofit/>
          </a:bodyPr>
          <a:lstStyle/>
          <a:p>
            <a:pPr marL="0" algn="just">
              <a:lnSpc>
                <a:spcPct val="150000"/>
              </a:lnSpc>
              <a:buNone/>
            </a:pPr>
            <a:r>
              <a:rPr lang="fr-BE" sz="2000" b="1" dirty="0" smtClean="0"/>
              <a:t>Matériels</a:t>
            </a:r>
          </a:p>
          <a:p>
            <a:pPr marL="114300" indent="-457200" algn="just">
              <a:lnSpc>
                <a:spcPct val="150000"/>
              </a:lnSpc>
              <a:buFont typeface="+mj-lt"/>
              <a:buAutoNum type="arabicPeriod"/>
            </a:pPr>
            <a:r>
              <a:rPr lang="fr-BE" sz="2000" dirty="0" smtClean="0"/>
              <a:t>Une bouteille en plastique transparent de 1,5l de volume.</a:t>
            </a:r>
          </a:p>
          <a:p>
            <a:pPr marL="114300" indent="-457200" algn="just">
              <a:lnSpc>
                <a:spcPct val="150000"/>
              </a:lnSpc>
              <a:buFont typeface="+mj-lt"/>
              <a:buAutoNum type="arabicPeriod"/>
            </a:pPr>
            <a:r>
              <a:rPr lang="fr-BE" sz="2000" dirty="0" smtClean="0"/>
              <a:t>1,5l d’eau minéral</a:t>
            </a:r>
          </a:p>
          <a:p>
            <a:pPr marL="114300" indent="-457200" algn="just">
              <a:lnSpc>
                <a:spcPct val="150000"/>
              </a:lnSpc>
              <a:buFont typeface="+mj-lt"/>
              <a:buAutoNum type="arabicPeriod"/>
            </a:pPr>
            <a:r>
              <a:rPr lang="fr-BE" sz="2000" dirty="0" smtClean="0"/>
              <a:t>50 cl d’eau de Javel</a:t>
            </a:r>
          </a:p>
          <a:p>
            <a:pPr marL="114300" indent="-457200" algn="just">
              <a:lnSpc>
                <a:spcPct val="150000"/>
              </a:lnSpc>
              <a:buFont typeface="+mj-lt"/>
              <a:buAutoNum type="arabicPeriod"/>
            </a:pPr>
            <a:r>
              <a:rPr lang="fr-BE" sz="2000" dirty="0" smtClean="0"/>
              <a:t>Une spot de 500 W pou remplacer les radiations du Soleil.</a:t>
            </a:r>
            <a:endParaRPr lang="fr-BE" sz="2000" dirty="0"/>
          </a:p>
        </p:txBody>
      </p:sp>
      <p:sp>
        <p:nvSpPr>
          <p:cNvPr id="5" name="Rectangle 4"/>
          <p:cNvSpPr/>
          <p:nvPr/>
        </p:nvSpPr>
        <p:spPr>
          <a:xfrm>
            <a:off x="467544" y="1340768"/>
            <a:ext cx="7056784" cy="646331"/>
          </a:xfrm>
          <a:prstGeom prst="rect">
            <a:avLst/>
          </a:prstGeom>
        </p:spPr>
        <p:txBody>
          <a:bodyPr wrap="square">
            <a:spAutoFit/>
          </a:bodyPr>
          <a:lstStyle/>
          <a:p>
            <a:pPr lvl="0" eaLnBrk="0" fontAlgn="base" hangingPunct="0">
              <a:spcBef>
                <a:spcPct val="0"/>
              </a:spcBef>
              <a:spcAft>
                <a:spcPct val="0"/>
              </a:spcAft>
            </a:pPr>
            <a:r>
              <a:rPr lang="fr-BE" b="1" dirty="0" smtClean="0">
                <a:latin typeface="Calibri" pitchFamily="34" charset="0"/>
                <a:ea typeface="Calibri" pitchFamily="34" charset="0"/>
                <a:cs typeface="Times New Roman" pitchFamily="18" charset="0"/>
              </a:rPr>
              <a:t>La bouteille solaire (proposition </a:t>
            </a:r>
            <a:r>
              <a:rPr lang="fr-BE" b="1" dirty="0" err="1" smtClean="0">
                <a:latin typeface="Calibri" pitchFamily="34" charset="0"/>
                <a:ea typeface="Calibri" pitchFamily="34" charset="0"/>
                <a:cs typeface="Times New Roman" pitchFamily="18" charset="0"/>
              </a:rPr>
              <a:t>Esteban</a:t>
            </a:r>
            <a:r>
              <a:rPr lang="fr-BE" b="1" dirty="0" smtClean="0">
                <a:latin typeface="Calibri" pitchFamily="34" charset="0"/>
                <a:ea typeface="Calibri" pitchFamily="34" charset="0"/>
                <a:cs typeface="Times New Roman" pitchFamily="18" charset="0"/>
              </a:rPr>
              <a:t> )</a:t>
            </a:r>
            <a:endParaRPr lang="fr-BE" dirty="0" smtClean="0">
              <a:latin typeface="Arial" pitchFamily="34" charset="0"/>
              <a:cs typeface="Arial" pitchFamily="34" charset="0"/>
            </a:endParaRPr>
          </a:p>
          <a:p>
            <a:pPr lvl="0" eaLnBrk="0" fontAlgn="base" hangingPunct="0">
              <a:spcBef>
                <a:spcPct val="0"/>
              </a:spcBef>
              <a:spcAft>
                <a:spcPct val="0"/>
              </a:spcAft>
            </a:pPr>
            <a:r>
              <a:rPr lang="fr-BE" b="1" dirty="0" smtClean="0">
                <a:latin typeface="Calibri" pitchFamily="34" charset="0"/>
                <a:ea typeface="Calibri" pitchFamily="34" charset="0"/>
                <a:cs typeface="Times New Roman" pitchFamily="18" charset="0"/>
                <a:hlinkClick r:id="rId2"/>
              </a:rPr>
              <a:t>https://www.youtube.com/watch?v=vx_ca8kDIiM</a:t>
            </a:r>
            <a:endParaRPr lang="fr-BE" dirty="0" smtClean="0">
              <a:latin typeface="Arial" pitchFamily="34" charset="0"/>
              <a:cs typeface="Arial" pitchFamily="34" charset="0"/>
            </a:endParaRPr>
          </a:p>
        </p:txBody>
      </p:sp>
      <p:pic>
        <p:nvPicPr>
          <p:cNvPr id="48130" name="Picture 2"/>
          <p:cNvPicPr>
            <a:picLocks noChangeAspect="1" noChangeArrowheads="1"/>
          </p:cNvPicPr>
          <p:nvPr/>
        </p:nvPicPr>
        <p:blipFill>
          <a:blip r:embed="rId3" cstate="print"/>
          <a:srcRect l="15750" r="13376"/>
          <a:stretch>
            <a:fillRect/>
          </a:stretch>
        </p:blipFill>
        <p:spPr bwMode="auto">
          <a:xfrm>
            <a:off x="4788024" y="2276872"/>
            <a:ext cx="3888432" cy="3000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3" name="Espace réservé du contenu 2"/>
          <p:cNvSpPr>
            <a:spLocks noGrp="1"/>
          </p:cNvSpPr>
          <p:nvPr>
            <p:ph idx="1"/>
          </p:nvPr>
        </p:nvSpPr>
        <p:spPr>
          <a:xfrm>
            <a:off x="467544" y="2060848"/>
            <a:ext cx="3960440" cy="4176464"/>
          </a:xfrm>
        </p:spPr>
        <p:txBody>
          <a:bodyPr>
            <a:noAutofit/>
          </a:bodyPr>
          <a:lstStyle/>
          <a:p>
            <a:pPr marL="0" algn="just">
              <a:lnSpc>
                <a:spcPct val="150000"/>
              </a:lnSpc>
              <a:buNone/>
            </a:pPr>
            <a:r>
              <a:rPr lang="fr-BE" sz="2000" b="1" dirty="0" smtClean="0"/>
              <a:t>Matériels</a:t>
            </a:r>
          </a:p>
          <a:p>
            <a:pPr marL="114300" indent="-457200" algn="just">
              <a:lnSpc>
                <a:spcPct val="150000"/>
              </a:lnSpc>
              <a:buFont typeface="+mj-lt"/>
              <a:buAutoNum type="arabicPeriod"/>
            </a:pPr>
            <a:r>
              <a:rPr lang="fr-BE" sz="2000" dirty="0" smtClean="0"/>
              <a:t>Une bouteille en plastique transparent de 1,5l de volume.</a:t>
            </a:r>
          </a:p>
          <a:p>
            <a:pPr marL="114300" indent="-457200" algn="just">
              <a:lnSpc>
                <a:spcPct val="150000"/>
              </a:lnSpc>
              <a:buFont typeface="+mj-lt"/>
              <a:buAutoNum type="arabicPeriod"/>
            </a:pPr>
            <a:r>
              <a:rPr lang="fr-BE" sz="2000" dirty="0" smtClean="0"/>
              <a:t>1,5l d’eau minéral</a:t>
            </a:r>
          </a:p>
          <a:p>
            <a:pPr marL="114300" indent="-457200" algn="just">
              <a:lnSpc>
                <a:spcPct val="150000"/>
              </a:lnSpc>
              <a:buFont typeface="+mj-lt"/>
              <a:buAutoNum type="arabicPeriod"/>
            </a:pPr>
            <a:r>
              <a:rPr lang="fr-BE" sz="2000" dirty="0" smtClean="0"/>
              <a:t>50 cl d’eau de Javel</a:t>
            </a:r>
          </a:p>
          <a:p>
            <a:pPr marL="114300" indent="-457200" algn="just">
              <a:lnSpc>
                <a:spcPct val="150000"/>
              </a:lnSpc>
              <a:buFont typeface="+mj-lt"/>
              <a:buAutoNum type="arabicPeriod"/>
            </a:pPr>
            <a:r>
              <a:rPr lang="fr-BE" sz="2000" dirty="0" smtClean="0"/>
              <a:t>Une spot de 500 W pou remplacer les radiations du Soleil.</a:t>
            </a:r>
            <a:endParaRPr lang="fr-BE" sz="2000" dirty="0"/>
          </a:p>
        </p:txBody>
      </p:sp>
      <p:sp>
        <p:nvSpPr>
          <p:cNvPr id="5" name="Rectangle 4"/>
          <p:cNvSpPr/>
          <p:nvPr/>
        </p:nvSpPr>
        <p:spPr>
          <a:xfrm>
            <a:off x="467544" y="1340768"/>
            <a:ext cx="7056784" cy="646331"/>
          </a:xfrm>
          <a:prstGeom prst="rect">
            <a:avLst/>
          </a:prstGeom>
        </p:spPr>
        <p:txBody>
          <a:bodyPr wrap="square">
            <a:spAutoFit/>
          </a:bodyPr>
          <a:lstStyle/>
          <a:p>
            <a:pPr lvl="0" eaLnBrk="0" fontAlgn="base" hangingPunct="0">
              <a:spcBef>
                <a:spcPct val="0"/>
              </a:spcBef>
              <a:spcAft>
                <a:spcPct val="0"/>
              </a:spcAft>
            </a:pPr>
            <a:r>
              <a:rPr lang="fr-BE" b="1" dirty="0" smtClean="0">
                <a:latin typeface="Calibri" pitchFamily="34" charset="0"/>
                <a:ea typeface="Calibri" pitchFamily="34" charset="0"/>
                <a:cs typeface="Times New Roman" pitchFamily="18" charset="0"/>
              </a:rPr>
              <a:t>Le générateur électrostatique de Kelvin</a:t>
            </a:r>
            <a:endParaRPr lang="fr-BE" dirty="0" smtClean="0">
              <a:latin typeface="Arial" pitchFamily="34" charset="0"/>
              <a:cs typeface="Arial" pitchFamily="34" charset="0"/>
            </a:endParaRPr>
          </a:p>
          <a:p>
            <a:pPr lvl="0" eaLnBrk="0" fontAlgn="base" hangingPunct="0">
              <a:spcBef>
                <a:spcPct val="0"/>
              </a:spcBef>
              <a:spcAft>
                <a:spcPct val="0"/>
              </a:spcAft>
            </a:pPr>
            <a:r>
              <a:rPr lang="fr-BE" b="1" dirty="0" smtClean="0">
                <a:latin typeface="Calibri" pitchFamily="34" charset="0"/>
                <a:ea typeface="Calibri" pitchFamily="34" charset="0"/>
                <a:cs typeface="Times New Roman" pitchFamily="18" charset="0"/>
                <a:hlinkClick r:id="rId2"/>
              </a:rPr>
              <a:t>https://www.youtube.com/watch?v=vx_ca8kDIiM</a:t>
            </a:r>
            <a:endParaRPr lang="fr-BE" dirty="0" smtClean="0">
              <a:latin typeface="Arial" pitchFamily="34" charset="0"/>
              <a:cs typeface="Arial" pitchFamily="34" charset="0"/>
            </a:endParaRPr>
          </a:p>
        </p:txBody>
      </p:sp>
      <p:pic>
        <p:nvPicPr>
          <p:cNvPr id="48130" name="Picture 2"/>
          <p:cNvPicPr>
            <a:picLocks noChangeAspect="1" noChangeArrowheads="1"/>
          </p:cNvPicPr>
          <p:nvPr/>
        </p:nvPicPr>
        <p:blipFill>
          <a:blip r:embed="rId3" cstate="print"/>
          <a:srcRect l="15750" r="13376"/>
          <a:stretch>
            <a:fillRect/>
          </a:stretch>
        </p:blipFill>
        <p:spPr bwMode="auto">
          <a:xfrm>
            <a:off x="4788024" y="2276872"/>
            <a:ext cx="3888432" cy="3000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3" name="Espace réservé du contenu 2"/>
          <p:cNvSpPr>
            <a:spLocks noGrp="1"/>
          </p:cNvSpPr>
          <p:nvPr>
            <p:ph idx="1"/>
          </p:nvPr>
        </p:nvSpPr>
        <p:spPr>
          <a:xfrm>
            <a:off x="467544" y="2060848"/>
            <a:ext cx="8064896" cy="3528392"/>
          </a:xfrm>
        </p:spPr>
        <p:txBody>
          <a:bodyPr>
            <a:noAutofit/>
          </a:bodyPr>
          <a:lstStyle/>
          <a:p>
            <a:pPr algn="just">
              <a:lnSpc>
                <a:spcPct val="150000"/>
              </a:lnSpc>
              <a:buNone/>
            </a:pPr>
            <a:r>
              <a:rPr lang="fr-BE" sz="2000" b="1" dirty="0" smtClean="0"/>
              <a:t>Montage et réalisation</a:t>
            </a:r>
          </a:p>
          <a:p>
            <a:pPr marL="457200" indent="-457200" algn="just">
              <a:lnSpc>
                <a:spcPct val="150000"/>
              </a:lnSpc>
              <a:buFont typeface="+mj-lt"/>
              <a:buAutoNum type="arabicPeriod"/>
            </a:pPr>
            <a:r>
              <a:rPr lang="fr-BE" sz="2000" dirty="0" smtClean="0"/>
              <a:t>Lorsqu’on fait des expériences en utilisant la tension du secteur il faut respecter les règles de sécurité adéquates.</a:t>
            </a:r>
          </a:p>
          <a:p>
            <a:pPr marL="457200" indent="-457200" algn="just">
              <a:lnSpc>
                <a:spcPct val="150000"/>
              </a:lnSpc>
              <a:buFont typeface="+mj-lt"/>
              <a:buAutoNum type="arabicPeriod"/>
            </a:pPr>
            <a:r>
              <a:rPr lang="fr-BE" sz="2000" dirty="0" smtClean="0"/>
              <a:t>L’idéal est de travailler avec une prise de courant munie d’un interrupteur intégré. Pour sa propre sécurité il ne faut intervenir sur le circuit que lorsqu’il est débranché.</a:t>
            </a:r>
          </a:p>
          <a:p>
            <a:pPr marL="457200" indent="-457200" algn="just">
              <a:lnSpc>
                <a:spcPct val="150000"/>
              </a:lnSpc>
              <a:buFont typeface="+mj-lt"/>
              <a:buAutoNum type="arabicPeriod"/>
            </a:pPr>
            <a:r>
              <a:rPr lang="fr-BE" sz="2000" dirty="0" smtClean="0"/>
              <a:t>Faire le montage électrique de la figure.</a:t>
            </a:r>
          </a:p>
        </p:txBody>
      </p:sp>
      <p:sp>
        <p:nvSpPr>
          <p:cNvPr id="5" name="Rectangle 4"/>
          <p:cNvSpPr/>
          <p:nvPr/>
        </p:nvSpPr>
        <p:spPr>
          <a:xfrm>
            <a:off x="467544" y="1340768"/>
            <a:ext cx="7056784" cy="707886"/>
          </a:xfrm>
          <a:prstGeom prst="rect">
            <a:avLst/>
          </a:prstGeom>
        </p:spPr>
        <p:txBody>
          <a:bodyPr wrap="square">
            <a:spAutoFit/>
          </a:bodyPr>
          <a:lstStyle/>
          <a:p>
            <a:pPr lvl="0" fontAlgn="base">
              <a:spcBef>
                <a:spcPct val="0"/>
              </a:spcBef>
              <a:spcAft>
                <a:spcPct val="0"/>
              </a:spcAft>
            </a:pPr>
            <a:r>
              <a:rPr kumimoji="0" lang="fr-BE"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Quelle ampoule éclaire le plus </a:t>
            </a:r>
            <a:r>
              <a:rPr lang="fr-BE" sz="2000" b="1" dirty="0" smtClean="0">
                <a:latin typeface="Calibri" pitchFamily="34" charset="0"/>
                <a:ea typeface="Calibri" pitchFamily="34" charset="0"/>
                <a:cs typeface="Times New Roman" pitchFamily="18" charset="0"/>
              </a:rPr>
              <a:t>? (proposition M. </a:t>
            </a:r>
            <a:r>
              <a:rPr lang="fr-BE" sz="2000" b="1" dirty="0" err="1" smtClean="0">
                <a:latin typeface="Calibri" pitchFamily="34" charset="0"/>
                <a:ea typeface="Calibri" pitchFamily="34" charset="0"/>
                <a:cs typeface="Times New Roman" pitchFamily="18" charset="0"/>
              </a:rPr>
              <a:t>Hautot</a:t>
            </a:r>
            <a:r>
              <a:rPr lang="fr-BE" sz="2000" b="1" dirty="0" smtClean="0">
                <a:latin typeface="Calibri" pitchFamily="34" charset="0"/>
                <a:ea typeface="Calibri" pitchFamily="34" charset="0"/>
                <a:cs typeface="Times New Roman" pitchFamily="18" charset="0"/>
              </a:rPr>
              <a:t>)</a:t>
            </a:r>
            <a:endParaRPr kumimoji="0" lang="fr-BE" sz="20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fr-BE"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hlinkClick r:id="rId2"/>
              </a:rPr>
              <a:t>http://phymain.unisciel.fr/quelle-lampe-eclaire-le-plus/</a:t>
            </a:r>
            <a:endParaRPr kumimoji="0" lang="fr-BE"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3" name="Espace réservé du contenu 2"/>
          <p:cNvSpPr>
            <a:spLocks noGrp="1"/>
          </p:cNvSpPr>
          <p:nvPr>
            <p:ph idx="1"/>
          </p:nvPr>
        </p:nvSpPr>
        <p:spPr>
          <a:xfrm>
            <a:off x="467544" y="2060848"/>
            <a:ext cx="8064896" cy="3888432"/>
          </a:xfrm>
        </p:spPr>
        <p:txBody>
          <a:bodyPr>
            <a:noAutofit/>
          </a:bodyPr>
          <a:lstStyle/>
          <a:p>
            <a:pPr algn="just">
              <a:lnSpc>
                <a:spcPct val="150000"/>
              </a:lnSpc>
              <a:buNone/>
            </a:pPr>
            <a:r>
              <a:rPr lang="fr-BE" sz="2000" b="1" dirty="0" smtClean="0"/>
              <a:t>Montage et réalisation</a:t>
            </a:r>
          </a:p>
          <a:p>
            <a:pPr marL="457200" indent="-457200" algn="just">
              <a:lnSpc>
                <a:spcPct val="150000"/>
              </a:lnSpc>
              <a:buFont typeface="+mj-lt"/>
              <a:buAutoNum type="arabicPeriod" startAt="4"/>
            </a:pPr>
            <a:r>
              <a:rPr lang="fr-BE" sz="2000" dirty="0" smtClean="0"/>
              <a:t>Appliquer la tension du secteur et fermer l’interrupteur : on est surpris de constater que c’est la lampe de puissance nominale la plus faible qui brille le plus.</a:t>
            </a:r>
          </a:p>
          <a:p>
            <a:pPr marL="457200" indent="-457200" algn="just">
              <a:lnSpc>
                <a:spcPct val="150000"/>
              </a:lnSpc>
              <a:buFont typeface="+mj-lt"/>
              <a:buAutoNum type="arabicPeriod" startAt="4"/>
            </a:pPr>
            <a:r>
              <a:rPr lang="fr-BE" sz="2000" dirty="0" smtClean="0"/>
              <a:t>La lampe de puissance nominale intermédiaire brille moins.</a:t>
            </a:r>
          </a:p>
          <a:p>
            <a:pPr marL="457200" indent="-457200" algn="just">
              <a:lnSpc>
                <a:spcPct val="150000"/>
              </a:lnSpc>
              <a:buFont typeface="+mj-lt"/>
              <a:buAutoNum type="arabicPeriod" startAt="4"/>
            </a:pPr>
            <a:r>
              <a:rPr lang="fr-BE" sz="2000" dirty="0" smtClean="0"/>
              <a:t>La lampe de puissance nominale la plus grande ne brille pratiquement pas, on peut d’ailleurs constater en la touchant qu’elle s’échauffe très peu.</a:t>
            </a:r>
            <a:endParaRPr lang="fr-BE" sz="2000" dirty="0"/>
          </a:p>
        </p:txBody>
      </p:sp>
      <p:sp>
        <p:nvSpPr>
          <p:cNvPr id="5" name="Rectangle 4"/>
          <p:cNvSpPr/>
          <p:nvPr/>
        </p:nvSpPr>
        <p:spPr>
          <a:xfrm>
            <a:off x="467544" y="1340768"/>
            <a:ext cx="7056784" cy="707886"/>
          </a:xfrm>
          <a:prstGeom prst="rect">
            <a:avLst/>
          </a:prstGeom>
        </p:spPr>
        <p:txBody>
          <a:bodyPr wrap="square">
            <a:spAutoFit/>
          </a:bodyPr>
          <a:lstStyle/>
          <a:p>
            <a:pPr lvl="0" fontAlgn="base">
              <a:spcBef>
                <a:spcPct val="0"/>
              </a:spcBef>
              <a:spcAft>
                <a:spcPct val="0"/>
              </a:spcAft>
            </a:pPr>
            <a:r>
              <a:rPr kumimoji="0" lang="fr-BE"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Quelle ampoule éclaire le plus </a:t>
            </a:r>
            <a:r>
              <a:rPr lang="fr-BE" sz="2000" b="1" dirty="0" smtClean="0">
                <a:latin typeface="Calibri" pitchFamily="34" charset="0"/>
                <a:ea typeface="Calibri" pitchFamily="34" charset="0"/>
                <a:cs typeface="Times New Roman" pitchFamily="18" charset="0"/>
              </a:rPr>
              <a:t>? (proposition M. </a:t>
            </a:r>
            <a:r>
              <a:rPr lang="fr-BE" sz="2000" b="1" dirty="0" err="1" smtClean="0">
                <a:latin typeface="Calibri" pitchFamily="34" charset="0"/>
                <a:ea typeface="Calibri" pitchFamily="34" charset="0"/>
                <a:cs typeface="Times New Roman" pitchFamily="18" charset="0"/>
              </a:rPr>
              <a:t>Hautot</a:t>
            </a:r>
            <a:r>
              <a:rPr lang="fr-BE" sz="2000" b="1" dirty="0" smtClean="0">
                <a:latin typeface="Calibri" pitchFamily="34" charset="0"/>
                <a:ea typeface="Calibri" pitchFamily="34" charset="0"/>
                <a:cs typeface="Times New Roman" pitchFamily="18" charset="0"/>
              </a:rPr>
              <a:t>)</a:t>
            </a:r>
            <a:endParaRPr kumimoji="0" lang="fr-BE" sz="20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fr-BE"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hlinkClick r:id="rId2"/>
              </a:rPr>
              <a:t>http://phymain.unisciel.fr/quelle-lampe-eclaire-le-plus/</a:t>
            </a:r>
            <a:endParaRPr kumimoji="0" lang="fr-BE"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3" name="Espace réservé du contenu 2"/>
          <p:cNvSpPr>
            <a:spLocks noGrp="1"/>
          </p:cNvSpPr>
          <p:nvPr>
            <p:ph idx="1"/>
          </p:nvPr>
        </p:nvSpPr>
        <p:spPr>
          <a:xfrm>
            <a:off x="467544" y="2060848"/>
            <a:ext cx="8064896" cy="4176464"/>
          </a:xfrm>
        </p:spPr>
        <p:txBody>
          <a:bodyPr>
            <a:noAutofit/>
          </a:bodyPr>
          <a:lstStyle/>
          <a:p>
            <a:pPr marL="0">
              <a:buNone/>
            </a:pPr>
            <a:r>
              <a:rPr lang="fr-BE" sz="2000" b="1" dirty="0" smtClean="0"/>
              <a:t>Explications</a:t>
            </a:r>
          </a:p>
          <a:p>
            <a:pPr marL="0" algn="just">
              <a:lnSpc>
                <a:spcPct val="150000"/>
              </a:lnSpc>
              <a:buNone/>
            </a:pPr>
            <a:r>
              <a:rPr lang="fr-BE" sz="2000" dirty="0" smtClean="0"/>
              <a:t>Dans le montage série, toutes les lampes sont traversées par la même intensité alors que la tension de 220 V se partage de façon inégale entre les lampes.</a:t>
            </a:r>
          </a:p>
          <a:p>
            <a:pPr marL="0" algn="just">
              <a:lnSpc>
                <a:spcPct val="150000"/>
              </a:lnSpc>
              <a:buNone/>
            </a:pPr>
            <a:r>
              <a:rPr lang="fr-BE" sz="2000" dirty="0" smtClean="0"/>
              <a:t>Les tensions nominales indiquées sur les lampes correspondent à une tension appliquée de 220 V.</a:t>
            </a:r>
          </a:p>
          <a:p>
            <a:pPr marL="0">
              <a:lnSpc>
                <a:spcPct val="150000"/>
              </a:lnSpc>
              <a:buNone/>
            </a:pPr>
            <a:r>
              <a:rPr lang="fr-BE" sz="2000" dirty="0" smtClean="0"/>
              <a:t>C’est la lampe de puissance nominale la plus grande qui possède la résistance la plus faible car :</a:t>
            </a:r>
            <a:br>
              <a:rPr lang="fr-BE" sz="2000" dirty="0" smtClean="0"/>
            </a:br>
            <a:r>
              <a:rPr lang="fr-BE" sz="2000" dirty="0" smtClean="0"/>
              <a:t>(avec P : puissance électrique ; U : tension ; R : résistance du filament).</a:t>
            </a:r>
          </a:p>
          <a:p>
            <a:pPr marL="0" algn="just">
              <a:lnSpc>
                <a:spcPct val="150000"/>
              </a:lnSpc>
              <a:buNone/>
            </a:pPr>
            <a:endParaRPr lang="fr-BE" sz="2000" dirty="0"/>
          </a:p>
        </p:txBody>
      </p:sp>
      <p:sp>
        <p:nvSpPr>
          <p:cNvPr id="5" name="Rectangle 4"/>
          <p:cNvSpPr/>
          <p:nvPr/>
        </p:nvSpPr>
        <p:spPr>
          <a:xfrm>
            <a:off x="467544" y="1340768"/>
            <a:ext cx="7056784" cy="707886"/>
          </a:xfrm>
          <a:prstGeom prst="rect">
            <a:avLst/>
          </a:prstGeom>
        </p:spPr>
        <p:txBody>
          <a:bodyPr wrap="square">
            <a:spAutoFit/>
          </a:bodyPr>
          <a:lstStyle/>
          <a:p>
            <a:pPr lvl="0" fontAlgn="base">
              <a:spcBef>
                <a:spcPct val="0"/>
              </a:spcBef>
              <a:spcAft>
                <a:spcPct val="0"/>
              </a:spcAft>
            </a:pPr>
            <a:r>
              <a:rPr kumimoji="0" lang="fr-BE"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Quelle ampoule éclaire le plus </a:t>
            </a:r>
            <a:r>
              <a:rPr lang="fr-BE" sz="2000" b="1" dirty="0" smtClean="0">
                <a:latin typeface="Calibri" pitchFamily="34" charset="0"/>
                <a:ea typeface="Calibri" pitchFamily="34" charset="0"/>
                <a:cs typeface="Times New Roman" pitchFamily="18" charset="0"/>
              </a:rPr>
              <a:t>? (proposition M. </a:t>
            </a:r>
            <a:r>
              <a:rPr lang="fr-BE" sz="2000" b="1" dirty="0" err="1" smtClean="0">
                <a:latin typeface="Calibri" pitchFamily="34" charset="0"/>
                <a:ea typeface="Calibri" pitchFamily="34" charset="0"/>
                <a:cs typeface="Times New Roman" pitchFamily="18" charset="0"/>
              </a:rPr>
              <a:t>Hautot</a:t>
            </a:r>
            <a:r>
              <a:rPr lang="fr-BE" sz="2000" b="1" dirty="0" smtClean="0">
                <a:latin typeface="Calibri" pitchFamily="34" charset="0"/>
                <a:ea typeface="Calibri" pitchFamily="34" charset="0"/>
                <a:cs typeface="Times New Roman" pitchFamily="18" charset="0"/>
              </a:rPr>
              <a:t>)</a:t>
            </a:r>
            <a:endParaRPr kumimoji="0" lang="fr-BE" sz="20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fr-BE"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hlinkClick r:id="rId2"/>
              </a:rPr>
              <a:t>http://phymain.unisciel.fr/quelle-lampe-eclaire-le-plus/</a:t>
            </a:r>
            <a:endParaRPr kumimoji="0" lang="fr-BE"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3" name="Espace réservé du contenu 2"/>
          <p:cNvSpPr>
            <a:spLocks noGrp="1"/>
          </p:cNvSpPr>
          <p:nvPr>
            <p:ph idx="1"/>
          </p:nvPr>
        </p:nvSpPr>
        <p:spPr>
          <a:xfrm>
            <a:off x="467544" y="2060848"/>
            <a:ext cx="8064896" cy="4176464"/>
          </a:xfrm>
        </p:spPr>
        <p:txBody>
          <a:bodyPr>
            <a:noAutofit/>
          </a:bodyPr>
          <a:lstStyle/>
          <a:p>
            <a:pPr marL="0">
              <a:buNone/>
            </a:pPr>
            <a:r>
              <a:rPr lang="fr-BE" sz="2000" b="1" dirty="0" smtClean="0"/>
              <a:t>Explications</a:t>
            </a:r>
          </a:p>
          <a:p>
            <a:pPr marL="0" algn="just">
              <a:lnSpc>
                <a:spcPct val="150000"/>
              </a:lnSpc>
              <a:buNone/>
            </a:pPr>
            <a:r>
              <a:rPr lang="fr-BE" sz="2000" dirty="0" smtClean="0"/>
              <a:t>La tension U appliquée à chaque lampe est proportionnelle à la résistance de cette lampe ( ).</a:t>
            </a:r>
          </a:p>
          <a:p>
            <a:pPr marL="0" algn="just">
              <a:lnSpc>
                <a:spcPct val="150000"/>
              </a:lnSpc>
              <a:buNone/>
            </a:pPr>
            <a:r>
              <a:rPr lang="fr-BE" sz="2000" dirty="0" smtClean="0"/>
              <a:t>La lampe de puissance nominale la plus faible est donc soumise à la tension la plus élevée puisque c’est elle qui possède la résistance la plus grande.</a:t>
            </a:r>
          </a:p>
          <a:p>
            <a:pPr marL="0" algn="just">
              <a:lnSpc>
                <a:spcPct val="150000"/>
              </a:lnSpc>
              <a:buNone/>
            </a:pPr>
            <a:r>
              <a:rPr lang="fr-BE" sz="2000" dirty="0" smtClean="0"/>
              <a:t>Comme , et comme I est le même à travers toutes les lampes, c’est donc la lampe de puissance nominale la plus faible qui reçoit ici la puissance la plus grande, donc c’est celle qui brille le plus.</a:t>
            </a:r>
          </a:p>
        </p:txBody>
      </p:sp>
      <p:sp>
        <p:nvSpPr>
          <p:cNvPr id="5" name="Rectangle 4"/>
          <p:cNvSpPr/>
          <p:nvPr/>
        </p:nvSpPr>
        <p:spPr>
          <a:xfrm>
            <a:off x="467544" y="1340768"/>
            <a:ext cx="7056784" cy="707886"/>
          </a:xfrm>
          <a:prstGeom prst="rect">
            <a:avLst/>
          </a:prstGeom>
        </p:spPr>
        <p:txBody>
          <a:bodyPr wrap="square">
            <a:spAutoFit/>
          </a:bodyPr>
          <a:lstStyle/>
          <a:p>
            <a:pPr lvl="0" fontAlgn="base">
              <a:spcBef>
                <a:spcPct val="0"/>
              </a:spcBef>
              <a:spcAft>
                <a:spcPct val="0"/>
              </a:spcAft>
            </a:pPr>
            <a:r>
              <a:rPr kumimoji="0" lang="fr-BE"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Quelle ampoule éclaire le plus </a:t>
            </a:r>
            <a:r>
              <a:rPr lang="fr-BE" sz="2000" b="1" dirty="0" smtClean="0">
                <a:latin typeface="Calibri" pitchFamily="34" charset="0"/>
                <a:ea typeface="Calibri" pitchFamily="34" charset="0"/>
                <a:cs typeface="Times New Roman" pitchFamily="18" charset="0"/>
              </a:rPr>
              <a:t>? (proposition M. </a:t>
            </a:r>
            <a:r>
              <a:rPr lang="fr-BE" sz="2000" b="1" dirty="0" err="1" smtClean="0">
                <a:latin typeface="Calibri" pitchFamily="34" charset="0"/>
                <a:ea typeface="Calibri" pitchFamily="34" charset="0"/>
                <a:cs typeface="Times New Roman" pitchFamily="18" charset="0"/>
              </a:rPr>
              <a:t>Hautot</a:t>
            </a:r>
            <a:r>
              <a:rPr lang="fr-BE" sz="2000" b="1" dirty="0" smtClean="0">
                <a:latin typeface="Calibri" pitchFamily="34" charset="0"/>
                <a:ea typeface="Calibri" pitchFamily="34" charset="0"/>
                <a:cs typeface="Times New Roman" pitchFamily="18" charset="0"/>
              </a:rPr>
              <a:t>)</a:t>
            </a:r>
            <a:endParaRPr kumimoji="0" lang="fr-BE" sz="20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fr-BE"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hlinkClick r:id="rId2"/>
              </a:rPr>
              <a:t>http://phymain.unisciel.fr/quelle-lampe-eclaire-le-plus/</a:t>
            </a:r>
            <a:endParaRPr kumimoji="0" lang="fr-BE"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3" name="Espace réservé du contenu 2"/>
          <p:cNvSpPr>
            <a:spLocks noGrp="1"/>
          </p:cNvSpPr>
          <p:nvPr>
            <p:ph idx="1"/>
          </p:nvPr>
        </p:nvSpPr>
        <p:spPr>
          <a:xfrm>
            <a:off x="467544" y="2060848"/>
            <a:ext cx="8064896" cy="4176464"/>
          </a:xfrm>
        </p:spPr>
        <p:txBody>
          <a:bodyPr>
            <a:noAutofit/>
          </a:bodyPr>
          <a:lstStyle/>
          <a:p>
            <a:pPr marL="0">
              <a:buNone/>
            </a:pPr>
            <a:r>
              <a:rPr lang="fr-BE" sz="2000" b="1" dirty="0" smtClean="0"/>
              <a:t>Explications</a:t>
            </a:r>
          </a:p>
          <a:p>
            <a:pPr marL="0" algn="just">
              <a:lnSpc>
                <a:spcPct val="150000"/>
              </a:lnSpc>
              <a:buNone/>
            </a:pPr>
            <a:r>
              <a:rPr lang="fr-BE" sz="2000" dirty="0" smtClean="0"/>
              <a:t>Puisque leurs résistances sont plus faibles, les autres lampes brillent moins.</a:t>
            </a:r>
          </a:p>
          <a:p>
            <a:pPr marL="0" algn="just">
              <a:lnSpc>
                <a:spcPct val="150000"/>
              </a:lnSpc>
              <a:buNone/>
            </a:pPr>
            <a:r>
              <a:rPr lang="fr-BE" sz="2000" dirty="0" smtClean="0"/>
              <a:t>La lampe de puissance nominale la plus grande a une résistance si faible que son filament s’échauffe à peine.</a:t>
            </a:r>
          </a:p>
          <a:p>
            <a:pPr marL="0" algn="just">
              <a:lnSpc>
                <a:spcPct val="150000"/>
              </a:lnSpc>
              <a:buNone/>
            </a:pPr>
            <a:r>
              <a:rPr lang="fr-BE" sz="2000" dirty="0" smtClean="0"/>
              <a:t>L’énergie qu’il émet est principalement sous forme de chaleur, il n’y a pratiquement pas de lumière visible.</a:t>
            </a:r>
            <a:endParaRPr lang="fr-BE" sz="2000" dirty="0"/>
          </a:p>
        </p:txBody>
      </p:sp>
      <p:sp>
        <p:nvSpPr>
          <p:cNvPr id="5" name="Rectangle 4"/>
          <p:cNvSpPr/>
          <p:nvPr/>
        </p:nvSpPr>
        <p:spPr>
          <a:xfrm>
            <a:off x="467544" y="1340768"/>
            <a:ext cx="7056784" cy="707886"/>
          </a:xfrm>
          <a:prstGeom prst="rect">
            <a:avLst/>
          </a:prstGeom>
        </p:spPr>
        <p:txBody>
          <a:bodyPr wrap="square">
            <a:spAutoFit/>
          </a:bodyPr>
          <a:lstStyle/>
          <a:p>
            <a:pPr lvl="0" fontAlgn="base">
              <a:spcBef>
                <a:spcPct val="0"/>
              </a:spcBef>
              <a:spcAft>
                <a:spcPct val="0"/>
              </a:spcAft>
            </a:pPr>
            <a:r>
              <a:rPr kumimoji="0" lang="fr-BE"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Quelle ampoule éclaire le plus </a:t>
            </a:r>
            <a:r>
              <a:rPr lang="fr-BE" sz="2000" b="1" dirty="0" smtClean="0">
                <a:latin typeface="Calibri" pitchFamily="34" charset="0"/>
                <a:ea typeface="Calibri" pitchFamily="34" charset="0"/>
                <a:cs typeface="Times New Roman" pitchFamily="18" charset="0"/>
              </a:rPr>
              <a:t>? (proposition M. </a:t>
            </a:r>
            <a:r>
              <a:rPr lang="fr-BE" sz="2000" b="1" dirty="0" err="1" smtClean="0">
                <a:latin typeface="Calibri" pitchFamily="34" charset="0"/>
                <a:ea typeface="Calibri" pitchFamily="34" charset="0"/>
                <a:cs typeface="Times New Roman" pitchFamily="18" charset="0"/>
              </a:rPr>
              <a:t>Hautot</a:t>
            </a:r>
            <a:r>
              <a:rPr lang="fr-BE" sz="2000" b="1" dirty="0" smtClean="0">
                <a:latin typeface="Calibri" pitchFamily="34" charset="0"/>
                <a:ea typeface="Calibri" pitchFamily="34" charset="0"/>
                <a:cs typeface="Times New Roman" pitchFamily="18" charset="0"/>
              </a:rPr>
              <a:t>)</a:t>
            </a:r>
            <a:endParaRPr kumimoji="0" lang="fr-BE" sz="20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fr-BE"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hlinkClick r:id="rId2"/>
              </a:rPr>
              <a:t>http://phymain.unisciel.fr/quelle-lampe-eclaire-le-plus/</a:t>
            </a:r>
            <a:endParaRPr kumimoji="0" lang="fr-BE"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b="1" dirty="0"/>
              <a:t>Expériences </a:t>
            </a:r>
            <a:r>
              <a:rPr lang="fr-BE" b="1" dirty="0" smtClean="0"/>
              <a:t>14-10-2014</a:t>
            </a:r>
            <a:endParaRPr lang="fr-BE" dirty="0"/>
          </a:p>
        </p:txBody>
      </p:sp>
      <p:sp>
        <p:nvSpPr>
          <p:cNvPr id="3" name="Espace réservé du contenu 2"/>
          <p:cNvSpPr>
            <a:spLocks noGrp="1"/>
          </p:cNvSpPr>
          <p:nvPr>
            <p:ph idx="1"/>
          </p:nvPr>
        </p:nvSpPr>
        <p:spPr>
          <a:xfrm>
            <a:off x="467544" y="2060848"/>
            <a:ext cx="8064896" cy="3744416"/>
          </a:xfrm>
        </p:spPr>
        <p:txBody>
          <a:bodyPr>
            <a:noAutofit/>
          </a:bodyPr>
          <a:lstStyle/>
          <a:p>
            <a:pPr>
              <a:buNone/>
            </a:pPr>
            <a:r>
              <a:rPr lang="fr-BE" sz="2000" b="1" dirty="0" smtClean="0"/>
              <a:t>Remarques</a:t>
            </a:r>
          </a:p>
          <a:p>
            <a:pPr marL="0" algn="just">
              <a:lnSpc>
                <a:spcPct val="150000"/>
              </a:lnSpc>
              <a:buNone/>
            </a:pPr>
            <a:r>
              <a:rPr lang="fr-BE" sz="2000" dirty="0" smtClean="0"/>
              <a:t>Cette expérience montre que les caractéristiques d’une lampe ne dépendent pas seulement de sa puissance nominale (celle qui est indiquée sur l’emballage), mais aussi de la tension correspondant à cette puissance.</a:t>
            </a:r>
          </a:p>
          <a:p>
            <a:pPr marL="0" algn="just">
              <a:lnSpc>
                <a:spcPct val="150000"/>
              </a:lnSpc>
              <a:buNone/>
            </a:pPr>
            <a:r>
              <a:rPr lang="fr-BE" sz="2000" dirty="0" smtClean="0"/>
              <a:t>L’information 100 W sans précision de la tension est tout à fait insuffisante. N’oublions pas par ailleurs que la puissance indiquée sur les lampes est la puissance électrique consommée, la puissance lumineuse émise n’en représente qu’une fraction très faible (de 1 à 10%).</a:t>
            </a:r>
          </a:p>
        </p:txBody>
      </p:sp>
      <p:sp>
        <p:nvSpPr>
          <p:cNvPr id="5" name="Rectangle 4"/>
          <p:cNvSpPr/>
          <p:nvPr/>
        </p:nvSpPr>
        <p:spPr>
          <a:xfrm>
            <a:off x="467544" y="1340768"/>
            <a:ext cx="7056784" cy="707886"/>
          </a:xfrm>
          <a:prstGeom prst="rect">
            <a:avLst/>
          </a:prstGeom>
        </p:spPr>
        <p:txBody>
          <a:bodyPr wrap="square">
            <a:spAutoFit/>
          </a:bodyPr>
          <a:lstStyle/>
          <a:p>
            <a:pPr lvl="0" fontAlgn="base">
              <a:spcBef>
                <a:spcPct val="0"/>
              </a:spcBef>
              <a:spcAft>
                <a:spcPct val="0"/>
              </a:spcAft>
            </a:pPr>
            <a:r>
              <a:rPr kumimoji="0" lang="fr-BE"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Quelle ampoule éclaire le plus </a:t>
            </a:r>
            <a:r>
              <a:rPr lang="fr-BE" sz="2000" b="1" dirty="0" smtClean="0">
                <a:latin typeface="Calibri" pitchFamily="34" charset="0"/>
                <a:ea typeface="Calibri" pitchFamily="34" charset="0"/>
                <a:cs typeface="Times New Roman" pitchFamily="18" charset="0"/>
              </a:rPr>
              <a:t>? (proposition M. </a:t>
            </a:r>
            <a:r>
              <a:rPr lang="fr-BE" sz="2000" b="1" dirty="0" err="1" smtClean="0">
                <a:latin typeface="Calibri" pitchFamily="34" charset="0"/>
                <a:ea typeface="Calibri" pitchFamily="34" charset="0"/>
                <a:cs typeface="Times New Roman" pitchFamily="18" charset="0"/>
              </a:rPr>
              <a:t>Hautot</a:t>
            </a:r>
            <a:r>
              <a:rPr lang="fr-BE" sz="2000" b="1" dirty="0" smtClean="0">
                <a:latin typeface="Calibri" pitchFamily="34" charset="0"/>
                <a:ea typeface="Calibri" pitchFamily="34" charset="0"/>
                <a:cs typeface="Times New Roman" pitchFamily="18" charset="0"/>
              </a:rPr>
              <a:t>)</a:t>
            </a:r>
            <a:endParaRPr kumimoji="0" lang="fr-BE" sz="20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fr-BE"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hlinkClick r:id="rId2"/>
              </a:rPr>
              <a:t>http://phymain.unisciel.fr/quelle-lampe-eclaire-le-plus/</a:t>
            </a:r>
            <a:endParaRPr kumimoji="0" lang="fr-BE"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895</TotalTime>
  <Words>2320</Words>
  <Application>Microsoft Office PowerPoint</Application>
  <PresentationFormat>Affichage à l'écran (4:3)</PresentationFormat>
  <Paragraphs>236</Paragraphs>
  <Slides>37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37</vt:i4>
      </vt:variant>
    </vt:vector>
  </HeadingPairs>
  <TitlesOfParts>
    <vt:vector size="41" baseType="lpstr">
      <vt:lpstr>Arial</vt:lpstr>
      <vt:lpstr>Calibri</vt:lpstr>
      <vt:lpstr>Times New Roman</vt:lpstr>
      <vt:lpstr>Thème Office</vt:lpstr>
      <vt:lpstr>Présentation PowerPoint</vt:lpstr>
      <vt:lpstr>Expériences 14-10-2014</vt:lpstr>
      <vt:lpstr>Expériences 14-10-2014</vt:lpstr>
      <vt:lpstr>Expériences 14-10-2014</vt:lpstr>
      <vt:lpstr>Expériences 14-10-2014</vt:lpstr>
      <vt:lpstr>Expériences 14-10-2014</vt:lpstr>
      <vt:lpstr>Expériences 14-10-2014</vt:lpstr>
      <vt:lpstr>Expériences 14-10-2014</vt:lpstr>
      <vt:lpstr>Expériences 14-10-2014</vt:lpstr>
      <vt:lpstr>Expériences 14-10-2014</vt:lpstr>
      <vt:lpstr>Expériences 14-10-2014</vt:lpstr>
      <vt:lpstr>Expériences 14-10-2014</vt:lpstr>
      <vt:lpstr>Expériences 14-10-2014</vt:lpstr>
      <vt:lpstr>Expériences 14-10-2014</vt:lpstr>
      <vt:lpstr>Expériences 14-10-2014</vt:lpstr>
      <vt:lpstr>Expériences 14-10-2014</vt:lpstr>
      <vt:lpstr>Expériences 14-10-2014</vt:lpstr>
      <vt:lpstr>Expériences 14-10-2014</vt:lpstr>
      <vt:lpstr>Expériences 14-10-2014</vt:lpstr>
      <vt:lpstr>Expériences 14-10-2014</vt:lpstr>
      <vt:lpstr>Expériences 14-10-2014</vt:lpstr>
      <vt:lpstr>Expériences 14-10-2014</vt:lpstr>
      <vt:lpstr>Expériences 14-10-2014</vt:lpstr>
      <vt:lpstr>Expériences 14-10-2014</vt:lpstr>
      <vt:lpstr>Expériences 14-10-2014</vt:lpstr>
      <vt:lpstr>Expériences 14-10-2014</vt:lpstr>
      <vt:lpstr>Expériences 14-10-2014</vt:lpstr>
      <vt:lpstr>Expériences 14-10-2014</vt:lpstr>
      <vt:lpstr>Expériences 14-10-2014</vt:lpstr>
      <vt:lpstr>Expériences 14-10-2014</vt:lpstr>
      <vt:lpstr>Expériences 14-10-2014</vt:lpstr>
      <vt:lpstr>Expériences 14-10-2014</vt:lpstr>
      <vt:lpstr>Expériences 14-10-2014</vt:lpstr>
      <vt:lpstr>Expériences 14-10-2014</vt:lpstr>
      <vt:lpstr>Expériences 14-10-2014</vt:lpstr>
      <vt:lpstr>Expériences 14-10-2014</vt:lpstr>
      <vt:lpstr>Expériences 14-10-2014</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User</dc:creator>
  <cp:lastModifiedBy>User</cp:lastModifiedBy>
  <cp:revision>84</cp:revision>
  <dcterms:created xsi:type="dcterms:W3CDTF">2014-12-02T10:52:12Z</dcterms:created>
  <dcterms:modified xsi:type="dcterms:W3CDTF">2015-01-16T21:29:20Z</dcterms:modified>
</cp:coreProperties>
</file>