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0.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_rels/notesSlide73.xml.rels" ContentType="application/vnd.openxmlformats-package.relationships+xml"/>
  <Override PartName="/ppt/notesSlides/_rels/notesSlide74.xml.rels" ContentType="application/vnd.openxmlformats-package.relationships+xml"/>
  <Override PartName="/ppt/notesSlides/_rels/notesSlide80.xml.rels" ContentType="application/vnd.openxmlformats-package.relationships+xml"/>
  <Override PartName="/ppt/notesSlides/_rels/notesSlide75.xml.rels" ContentType="application/vnd.openxmlformats-package.relationships+xml"/>
  <Override PartName="/ppt/notesSlides/_rels/notesSlide76.xml.rels" ContentType="application/vnd.openxmlformats-package.relationships+xml"/>
  <Override PartName="/ppt/notesSlides/_rels/notesSlide77.xml.rels" ContentType="application/vnd.openxmlformats-package.relationships+xml"/>
  <Override PartName="/ppt/notesSlides/_rels/notesSlide78.xml.rels" ContentType="application/vnd.openxmlformats-package.relationships+xml"/>
  <Override PartName="/ppt/notesSlides/_rels/notesSlide79.xml.rels" ContentType="application/vnd.openxmlformats-package.relationships+xml"/>
  <Override PartName="/ppt/notesSlides/_rels/notesSlide81.xml.rels" ContentType="application/vnd.openxmlformats-package.relationships+xml"/>
  <Override PartName="/ppt/notesSlides/_rels/notesSlide82.xml.rels" ContentType="application/vnd.openxmlformats-package.relationships+xml"/>
  <Override PartName="/ppt/notesSlides/_rels/notesSlide83.xml.rels" ContentType="application/vnd.openxmlformats-package.relationships+xml"/>
  <Override PartName="/ppt/notesSlides/_rels/notesSlide84.xml.rels" ContentType="application/vnd.openxmlformats-package.relationships+xml"/>
  <Override PartName="/ppt/notesSlides/_rels/notesSlide85.xml.rels" ContentType="application/vnd.openxmlformats-package.relationships+xml"/>
  <Override PartName="/ppt/notesSlides/_rels/notesSlide86.xml.rels" ContentType="application/vnd.openxmlformats-package.relationships+xml"/>
  <Override PartName="/ppt/notesSlides/_rels/notesSlide87.xml.rels" ContentType="application/vnd.openxmlformats-package.relationships+xml"/>
  <Override PartName="/ppt/notesSlides/_rels/notesSlide88.xml.rels" ContentType="application/vnd.openxmlformats-package.relationships+xml"/>
  <Override PartName="/ppt/notesSlides/_rels/notesSlide8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34.jpeg" ContentType="image/jpe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35.jpeg" ContentType="image/jpe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onstantia"/>
              </a:rPr>
              <a:t>Click to move the slide</a:t>
            </a:r>
            <a:endParaRPr b="0" lang="en-US" sz="1800" spc="-1" strike="noStrike">
              <a:solidFill>
                <a:srgbClr val="000000"/>
              </a:solidFill>
              <a:latin typeface="Constantia"/>
            </a:endParaRPr>
          </a:p>
        </p:txBody>
      </p:sp>
      <p:sp>
        <p:nvSpPr>
          <p:cNvPr id="22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3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31"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32"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33"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AA7BB66-6801-42B7-8A05-80D7A7F7E41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1093680" y="301680"/>
            <a:ext cx="4698720" cy="3525480"/>
          </a:xfrm>
          <a:prstGeom prst="rect">
            <a:avLst/>
          </a:prstGeom>
          <a:ln w="0">
            <a:noFill/>
          </a:ln>
        </p:spPr>
      </p:sp>
      <p:sp>
        <p:nvSpPr>
          <p:cNvPr id="493"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 </a:t>
            </a:r>
            <a:r>
              <a:rPr b="0" lang="en-US" sz="2000" spc="-1" strike="noStrike">
                <a:latin typeface="Arial"/>
              </a:rPr>
              <a:t>This chapter introduces the Cisco IOS™ CLI on the Catalyst® 1900 switch and router. </a:t>
            </a:r>
            <a:endParaRPr b="0" lang="en-US" sz="2000" spc="-1" strike="noStrike">
              <a:latin typeface="Arial"/>
            </a:endParaRPr>
          </a:p>
          <a:p>
            <a:pPr marL="216000" indent="-216000">
              <a:lnSpc>
                <a:spcPct val="100000"/>
              </a:lnSpc>
              <a:buNone/>
            </a:pPr>
            <a:r>
              <a:rPr b="1" lang="en-US" sz="2000" spc="-1" strike="noStrike">
                <a:latin typeface="Arial"/>
              </a:rPr>
              <a:t>Timing: </a:t>
            </a:r>
            <a:r>
              <a:rPr b="0" lang="en-US" sz="2000" spc="-1" strike="noStrike">
                <a:latin typeface="Arial"/>
              </a:rPr>
              <a:t>This chapter should take about 2 hours to present.</a:t>
            </a:r>
            <a:endParaRPr b="0" lang="en-US" sz="2000" spc="-1" strike="noStrike">
              <a:latin typeface="Arial"/>
            </a:endParaRPr>
          </a:p>
          <a:p>
            <a:pPr marL="216000" indent="-216000">
              <a:lnSpc>
                <a:spcPct val="100000"/>
              </a:lnSpc>
              <a:buNone/>
            </a:pPr>
            <a:r>
              <a:rPr b="1" lang="en-US" sz="2000" spc="-1" strike="noStrike">
                <a:latin typeface="Arial"/>
              </a:rPr>
              <a:t>Note:</a:t>
            </a:r>
            <a:r>
              <a:rPr b="0" lang="en-US" sz="2000" spc="-1" strike="noStrike">
                <a:latin typeface="Arial"/>
              </a:rPr>
              <a:t> The Catalyst 1900 switch only has a subset of the router Cisco IOS commands available.</a:t>
            </a:r>
            <a:endParaRPr b="0" lang="en-US" sz="2000" spc="-1" strike="noStrike">
              <a:latin typeface="Arial"/>
            </a:endParaRPr>
          </a:p>
          <a:p>
            <a:pPr marL="216000" indent="-216000">
              <a:lnSpc>
                <a:spcPct val="100000"/>
              </a:lnSpc>
              <a:buNone/>
            </a:pPr>
            <a:r>
              <a:rPr b="1" lang="en-US" sz="2000" spc="-1" strike="noStrike">
                <a:latin typeface="Arial"/>
              </a:rPr>
              <a:t>Contents: </a:t>
            </a:r>
            <a:endParaRPr b="0" lang="en-US" sz="2000" spc="-1" strike="noStrike">
              <a:latin typeface="Arial"/>
            </a:endParaRPr>
          </a:p>
          <a:p>
            <a:pPr marL="216000" indent="-216000">
              <a:lnSpc>
                <a:spcPct val="100000"/>
              </a:lnSpc>
              <a:buNone/>
            </a:pPr>
            <a:r>
              <a:rPr b="0" lang="en-US" sz="2000" spc="-1" strike="noStrike">
                <a:latin typeface="Arial"/>
              </a:rPr>
              <a:t>Introduction to Cisco IOS. Explain to the student what is IOS?</a:t>
            </a:r>
            <a:endParaRPr b="0" lang="en-US" sz="2000" spc="-1" strike="noStrike">
              <a:latin typeface="Arial"/>
            </a:endParaRPr>
          </a:p>
          <a:p>
            <a:pPr marL="216000" indent="-216000">
              <a:lnSpc>
                <a:spcPct val="100000"/>
              </a:lnSpc>
              <a:buNone/>
            </a:pPr>
            <a:r>
              <a:rPr b="0" lang="en-US" sz="2000" spc="-1" strike="noStrike">
                <a:latin typeface="Arial"/>
              </a:rPr>
              <a:t>Cisco Device startup procedures in general. </a:t>
            </a:r>
            <a:endParaRPr b="0" lang="en-US" sz="2000" spc="-1" strike="noStrike">
              <a:latin typeface="Arial"/>
            </a:endParaRPr>
          </a:p>
          <a:p>
            <a:pPr marL="216000" indent="-216000">
              <a:lnSpc>
                <a:spcPct val="100000"/>
              </a:lnSpc>
              <a:buNone/>
            </a:pPr>
            <a:r>
              <a:rPr b="0" lang="en-US" sz="2000" spc="-1" strike="noStrike">
                <a:latin typeface="Arial"/>
              </a:rPr>
              <a:t>IOS configuration source.</a:t>
            </a:r>
            <a:endParaRPr b="0" lang="en-US" sz="2000" spc="-1" strike="noStrike">
              <a:latin typeface="Arial"/>
            </a:endParaRPr>
          </a:p>
          <a:p>
            <a:pPr marL="216000" indent="-216000">
              <a:lnSpc>
                <a:spcPct val="100000"/>
              </a:lnSpc>
              <a:buNone/>
            </a:pPr>
            <a:r>
              <a:rPr b="0" lang="en-US" sz="2000" spc="-1" strike="noStrike">
                <a:latin typeface="Arial"/>
              </a:rPr>
              <a:t>General introduction to the IOS CLI</a:t>
            </a:r>
            <a:r>
              <a:rPr b="1" lang="en-US" sz="2000" spc="-1" strike="noStrike">
                <a:latin typeface="Arial"/>
              </a:rPr>
              <a:t>.</a:t>
            </a:r>
            <a:endParaRPr b="0" lang="en-US" sz="2000" spc="-1" strike="noStrike">
              <a:latin typeface="Arial"/>
            </a:endParaRPr>
          </a:p>
          <a:p>
            <a:pPr marL="216000" indent="-216000">
              <a:lnSpc>
                <a:spcPct val="100000"/>
              </a:lnSpc>
              <a:buNone/>
            </a:pPr>
            <a:r>
              <a:rPr b="0" lang="en-US" sz="2000" spc="-1" strike="noStrike">
                <a:latin typeface="Arial"/>
              </a:rPr>
              <a:t>Cat 1900 switch startup procedures.</a:t>
            </a:r>
            <a:endParaRPr b="0" lang="en-US" sz="2000" spc="-1" strike="noStrike">
              <a:latin typeface="Arial"/>
            </a:endParaRPr>
          </a:p>
          <a:p>
            <a:pPr marL="216000" indent="-216000">
              <a:lnSpc>
                <a:spcPct val="100000"/>
              </a:lnSpc>
              <a:buNone/>
            </a:pPr>
            <a:r>
              <a:rPr b="0" lang="en-US" sz="2000" spc="-1" strike="noStrike">
                <a:latin typeface="Arial"/>
              </a:rPr>
              <a:t>Intro to Cat 1900 CLI. This part covers the basic configuration on the switch, like setting the IP address and hostname. More details about the various Cat 1900 switch configuration commands are explained in Chapter 6 and 7. </a:t>
            </a:r>
            <a:endParaRPr b="0" lang="en-US" sz="2000" spc="-1" strike="noStrike">
              <a:latin typeface="Arial"/>
            </a:endParaRPr>
          </a:p>
          <a:p>
            <a:pPr marL="216000" indent="-216000">
              <a:lnSpc>
                <a:spcPct val="100000"/>
              </a:lnSpc>
              <a:buNone/>
            </a:pPr>
            <a:r>
              <a:rPr b="0" lang="en-US" sz="2000" spc="-1" strike="noStrike">
                <a:latin typeface="Arial"/>
              </a:rPr>
              <a:t>Router startup procedures. More details on the router startup process is discussed in chapter 5. </a:t>
            </a:r>
            <a:endParaRPr b="0" lang="en-US" sz="2000" spc="-1" strike="noStrike">
              <a:latin typeface="Arial"/>
            </a:endParaRPr>
          </a:p>
          <a:p>
            <a:pPr marL="216000" indent="-216000">
              <a:lnSpc>
                <a:spcPct val="100000"/>
              </a:lnSpc>
              <a:buNone/>
            </a:pPr>
            <a:r>
              <a:rPr b="0" lang="en-US" sz="2000" spc="-1" strike="noStrike">
                <a:latin typeface="Arial"/>
              </a:rPr>
              <a:t>Router IOS CLI.</a:t>
            </a:r>
            <a:endParaRPr b="0" lang="en-US" sz="20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1093680" y="301680"/>
            <a:ext cx="4698720" cy="3525480"/>
          </a:xfrm>
          <a:prstGeom prst="rect">
            <a:avLst/>
          </a:prstGeom>
          <a:ln w="0">
            <a:noFill/>
          </a:ln>
        </p:spPr>
      </p:sp>
      <p:sp>
        <p:nvSpPr>
          <p:cNvPr id="495"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Slide 1 of 2</a:t>
            </a:r>
            <a:r>
              <a:rPr b="0" lang="en-US" sz="2000" spc="-1" strike="noStrike">
                <a:latin typeface="Arial"/>
              </a:rPr>
              <a:t> </a:t>
            </a:r>
            <a:endParaRPr b="0" lang="en-US" sz="2000" spc="-1" strike="noStrike">
              <a:latin typeface="Arial"/>
            </a:endParaRPr>
          </a:p>
          <a:p>
            <a:pPr marL="216000" indent="-216000">
              <a:lnSpc>
                <a:spcPct val="100000"/>
              </a:lnSpc>
              <a:buNone/>
            </a:pPr>
            <a:r>
              <a:rPr b="1" lang="en-US" sz="2000" spc="-1" strike="noStrike">
                <a:latin typeface="Arial"/>
              </a:rPr>
              <a:t>Purpose: </a:t>
            </a:r>
            <a:r>
              <a:rPr b="0" lang="en-US" sz="2000" spc="-1" strike="noStrike">
                <a:latin typeface="Arial"/>
              </a:rPr>
              <a:t>This slide states the chapter objectives.</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Read or state each objective so that each student has a clear understanding of the chapter objectives.</a:t>
            </a:r>
            <a:endParaRPr b="0" lang="en-US" sz="2000" spc="-1" strike="noStrike">
              <a:latin typeface="Arial"/>
            </a:endParaRPr>
          </a:p>
          <a:p>
            <a:pPr marL="216000" indent="-216000">
              <a:lnSpc>
                <a:spcPct val="100000"/>
              </a:lnSpc>
              <a:buNone/>
            </a:pPr>
            <a:r>
              <a:rPr b="1" lang="en-US" sz="2000" spc="-1" strike="noStrike">
                <a:latin typeface="Arial"/>
              </a:rPr>
              <a:t>Note: </a:t>
            </a:r>
            <a:r>
              <a:rPr b="0" lang="en-US" sz="2000" spc="-1" strike="noStrike">
                <a:latin typeface="Arial"/>
              </a:rPr>
              <a:t>Catalyst switches have different CLIs. The Catalyst 2900xl and the Catalyst 1900 has a Cisco IOS CLI. The Cisco IOS CLI commands available on the 2900xl is different from the 1900. The Catalyst 5000 family has no Cisco IOS CLI, and use the </a:t>
            </a:r>
            <a:r>
              <a:rPr b="1" lang="en-US" sz="2000" spc="-1" strike="noStrike">
                <a:latin typeface="Arial"/>
              </a:rPr>
              <a:t>set </a:t>
            </a:r>
            <a:r>
              <a:rPr b="0" lang="en-US" sz="2000" spc="-1" strike="noStrike">
                <a:latin typeface="Arial"/>
              </a:rPr>
              <a:t>commands instead. This class only covers the configuration on the Catalyst 1900 switch.</a:t>
            </a:r>
            <a:endParaRPr b="0" lang="en-US" sz="20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sldImg"/>
          </p:nvPr>
        </p:nvSpPr>
        <p:spPr>
          <a:xfrm>
            <a:off x="1138680" y="300960"/>
            <a:ext cx="4629600" cy="3526920"/>
          </a:xfrm>
          <a:prstGeom prst="rect">
            <a:avLst/>
          </a:prstGeom>
          <a:ln w="0">
            <a:noFill/>
          </a:ln>
        </p:spPr>
      </p:sp>
      <p:sp>
        <p:nvSpPr>
          <p:cNvPr id="497"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a:t>
            </a:r>
            <a:r>
              <a:rPr b="0" lang="en-US" sz="2000" spc="-1" strike="noStrike">
                <a:latin typeface="Arial"/>
              </a:rPr>
              <a:t>: The figure introduces the IGRP routing protocol. IGRP is a sophisticated distance vector routing protocol.</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The Interior Gateway Routing Protocol (IGRP) is a dynamic distance-vector routing protocol designed by Cisco in the mid-1980s for routing in an autonomous system that contains large, arbitrarily complex networks with diverse bandwidth and delay characteristics. Historically, IGRP became one of the success factors for the early Cisco IOS software capabilities because of its superiority to RIP version 1.</a:t>
            </a:r>
            <a:r>
              <a:rPr b="0" lang="en-US" sz="2000" spc="-1" strike="noStrike">
                <a:latin typeface="Arial"/>
              </a:rPr>
              <a:t>	</a:t>
            </a:r>
            <a:endParaRPr b="0" lang="en-US" sz="2000" spc="-1" strike="noStrike">
              <a:latin typeface="Arial"/>
            </a:endParaRPr>
          </a:p>
          <a:p>
            <a:pPr marL="216000" indent="-216000">
              <a:lnSpc>
                <a:spcPct val="100000"/>
              </a:lnSpc>
              <a:buNone/>
            </a:pPr>
            <a:r>
              <a:rPr b="0" lang="en-US" sz="2000" spc="-1" strike="noStrike">
                <a:latin typeface="Arial"/>
              </a:rPr>
              <a:t>The important IGRP characteristics are as follows:</a:t>
            </a:r>
            <a:endParaRPr b="0" lang="en-US" sz="2000" spc="-1" strike="noStrike">
              <a:latin typeface="Arial"/>
            </a:endParaRPr>
          </a:p>
          <a:p>
            <a:pPr marL="216000" indent="-216000">
              <a:lnSpc>
                <a:spcPct val="100000"/>
              </a:lnSpc>
              <a:buNone/>
            </a:pPr>
            <a:r>
              <a:rPr b="0" lang="en-US" sz="2000" spc="-1" strike="noStrike">
                <a:latin typeface="Arial"/>
              </a:rPr>
              <a:t>More scalability than RIP </a:t>
            </a:r>
            <a:endParaRPr b="0" lang="en-US" sz="2000" spc="-1" strike="noStrike">
              <a:latin typeface="Arial"/>
            </a:endParaRPr>
          </a:p>
          <a:p>
            <a:pPr marL="216000" indent="-216000">
              <a:lnSpc>
                <a:spcPct val="100000"/>
              </a:lnSpc>
              <a:buNone/>
            </a:pPr>
            <a:r>
              <a:rPr b="0" lang="en-US" sz="2000" spc="-1" strike="noStrike">
                <a:latin typeface="Arial"/>
              </a:rPr>
              <a:t>Fast response to network changes</a:t>
            </a:r>
            <a:endParaRPr b="0" lang="en-US" sz="2000" spc="-1" strike="noStrike">
              <a:latin typeface="Arial"/>
            </a:endParaRPr>
          </a:p>
          <a:p>
            <a:pPr marL="216000" indent="-216000">
              <a:lnSpc>
                <a:spcPct val="100000"/>
              </a:lnSpc>
              <a:buNone/>
            </a:pPr>
            <a:r>
              <a:rPr b="0" lang="en-US" sz="2000" spc="-1" strike="noStrike">
                <a:latin typeface="Arial"/>
              </a:rPr>
              <a:t>Sophisticated metric</a:t>
            </a:r>
            <a:endParaRPr b="0" lang="en-US" sz="2000" spc="-1" strike="noStrike">
              <a:latin typeface="Arial"/>
            </a:endParaRPr>
          </a:p>
          <a:p>
            <a:pPr marL="216000" indent="-216000">
              <a:lnSpc>
                <a:spcPct val="100000"/>
              </a:lnSpc>
              <a:buNone/>
            </a:pPr>
            <a:r>
              <a:rPr b="0" lang="en-US" sz="2000" spc="-1" strike="noStrike">
                <a:latin typeface="Arial"/>
              </a:rPr>
              <a:t>Multiple-path support</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endParaRPr b="0" lang="en-US" sz="20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sldImg"/>
          </p:nvPr>
        </p:nvSpPr>
        <p:spPr>
          <a:xfrm>
            <a:off x="1103400" y="301680"/>
            <a:ext cx="4700160" cy="3525480"/>
          </a:xfrm>
          <a:prstGeom prst="rect">
            <a:avLst/>
          </a:prstGeom>
          <a:ln w="0">
            <a:noFill/>
          </a:ln>
        </p:spPr>
      </p:sp>
      <p:sp>
        <p:nvSpPr>
          <p:cNvPr id="499"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a:t>
            </a:r>
            <a:r>
              <a:rPr b="0" lang="en-US" sz="2000" spc="-1" strike="noStrike">
                <a:latin typeface="Arial"/>
              </a:rPr>
              <a:t>: This figure presents the IGRP metric with its five possible components. </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 Bandwidth and delay are the two metrics that are most commonly used. They also comprise the default metric.</a:t>
            </a:r>
            <a:endParaRPr b="0" lang="en-US" sz="2000" spc="-1" strike="noStrike">
              <a:latin typeface="Arial"/>
            </a:endParaRPr>
          </a:p>
          <a:p>
            <a:pPr marL="216000" indent="-216000">
              <a:lnSpc>
                <a:spcPct val="100000"/>
              </a:lnSpc>
              <a:buNone/>
            </a:pPr>
            <a:r>
              <a:rPr b="1" lang="en-US" sz="2000" spc="-1" strike="noStrike">
                <a:latin typeface="Arial"/>
              </a:rPr>
              <a:t>Note</a:t>
            </a:r>
            <a:r>
              <a:rPr b="0" lang="en-US" sz="2000" spc="-1" strike="noStrike">
                <a:latin typeface="Arial"/>
              </a:rPr>
              <a:t>: Changing IGRP metrics can have great impact on network performance.</a:t>
            </a:r>
            <a:endParaRPr b="0" lang="en-US" sz="2000" spc="-1" strike="noStrike">
              <a:latin typeface="Arial"/>
            </a:endParaRPr>
          </a:p>
          <a:p>
            <a:pPr marL="216000" indent="-216000">
              <a:lnSpc>
                <a:spcPct val="100000"/>
              </a:lnSpc>
              <a:buNone/>
            </a:pPr>
            <a:r>
              <a:rPr b="0" lang="en-US" sz="2000" spc="-1" strike="noStrike">
                <a:latin typeface="Arial"/>
              </a:rPr>
              <a:t>Describe the IGRP 24-bit metric field, as follows:</a:t>
            </a:r>
            <a:r>
              <a:rPr b="0" lang="en-US" sz="2000" spc="-1" strike="noStrike">
                <a:latin typeface="Arial"/>
              </a:rPr>
              <a:t>	</a:t>
            </a:r>
            <a:endParaRPr b="0" lang="en-US" sz="2000" spc="-1" strike="noStrike">
              <a:latin typeface="Arial"/>
            </a:endParaRPr>
          </a:p>
          <a:p>
            <a:pPr marL="216000" indent="-216000">
              <a:lnSpc>
                <a:spcPct val="100000"/>
              </a:lnSpc>
              <a:buNone/>
            </a:pPr>
            <a:r>
              <a:rPr b="0" lang="en-US" sz="2000" spc="-1" strike="noStrike">
                <a:latin typeface="Arial"/>
              </a:rPr>
              <a:t>Bandwidth—Minimum bandwidth on the route, in kilobits per second.</a:t>
            </a:r>
            <a:endParaRPr b="0" lang="en-US" sz="2000" spc="-1" strike="noStrike">
              <a:latin typeface="Arial"/>
            </a:endParaRPr>
          </a:p>
          <a:p>
            <a:pPr marL="216000" indent="-216000">
              <a:lnSpc>
                <a:spcPct val="100000"/>
              </a:lnSpc>
              <a:buNone/>
            </a:pPr>
            <a:r>
              <a:rPr b="0" lang="en-US" sz="2000" spc="-1" strike="noStrike">
                <a:latin typeface="Arial"/>
              </a:rPr>
              <a:t>Delay—Route delay, in tens of microseconds.</a:t>
            </a:r>
            <a:endParaRPr b="0" lang="en-US" sz="2000" spc="-1" strike="noStrike">
              <a:latin typeface="Arial"/>
            </a:endParaRPr>
          </a:p>
          <a:p>
            <a:pPr marL="216000" indent="-216000">
              <a:lnSpc>
                <a:spcPct val="100000"/>
              </a:lnSpc>
              <a:buNone/>
            </a:pPr>
            <a:r>
              <a:rPr b="0" lang="en-US" sz="2000" spc="-1" strike="noStrike">
                <a:latin typeface="Arial"/>
              </a:rPr>
              <a:t>Reliability—Likelihood of successful packet transmission, expressed as an integer from 0 to 255.</a:t>
            </a:r>
            <a:endParaRPr b="0" lang="en-US" sz="2000" spc="-1" strike="noStrike">
              <a:latin typeface="Arial"/>
            </a:endParaRPr>
          </a:p>
          <a:p>
            <a:pPr marL="216000" indent="-216000">
              <a:lnSpc>
                <a:spcPct val="100000"/>
              </a:lnSpc>
              <a:buNone/>
            </a:pPr>
            <a:r>
              <a:rPr b="0" lang="en-US" sz="2000" spc="-1" strike="noStrike">
                <a:latin typeface="Arial"/>
              </a:rPr>
              <a:t>Loading—Effective bandwidth of path.</a:t>
            </a:r>
            <a:endParaRPr b="0" lang="en-US" sz="2000" spc="-1" strike="noStrike">
              <a:latin typeface="Arial"/>
            </a:endParaRPr>
          </a:p>
          <a:p>
            <a:pPr marL="216000" indent="-216000">
              <a:lnSpc>
                <a:spcPct val="100000"/>
              </a:lnSpc>
              <a:buNone/>
            </a:pPr>
            <a:r>
              <a:rPr b="0" lang="en-US" sz="2000" spc="-1" strike="noStrike">
                <a:latin typeface="Arial"/>
              </a:rPr>
              <a:t>MTU—Minimum MTU in path, expressed in bytes.</a:t>
            </a:r>
            <a:endParaRPr b="0" lang="en-US" sz="2000" spc="-1" strike="noStrike">
              <a:latin typeface="Arial"/>
            </a:endParaRPr>
          </a:p>
          <a:p>
            <a:pPr marL="216000" indent="-216000">
              <a:lnSpc>
                <a:spcPct val="100000"/>
              </a:lnSpc>
              <a:buNone/>
            </a:pPr>
            <a:r>
              <a:rPr b="0" lang="en-US" sz="2000" spc="-1" strike="noStrike">
                <a:latin typeface="Arial"/>
              </a:rPr>
              <a:t>The following equation calculates the metric. It is presented for instructors and is not required to be taught:</a:t>
            </a:r>
            <a:endParaRPr b="0" lang="en-US" sz="2000" spc="-1" strike="noStrike">
              <a:latin typeface="Arial"/>
            </a:endParaRPr>
          </a:p>
          <a:p>
            <a:pPr marL="216000" indent="-216000">
              <a:lnSpc>
                <a:spcPct val="100000"/>
              </a:lnSpc>
              <a:buNone/>
            </a:pPr>
            <a:r>
              <a:rPr b="0" lang="en-US" sz="2000" spc="-1" strike="noStrike">
                <a:latin typeface="Arial"/>
              </a:rPr>
              <a:t>metric = [k1 x bandwidth + (k2 x bandwidth) / (256 - load) + k3 x delay]</a:t>
            </a:r>
            <a:endParaRPr b="0" lang="en-US" sz="2000" spc="-1" strike="noStrike">
              <a:latin typeface="Arial"/>
            </a:endParaRPr>
          </a:p>
          <a:p>
            <a:pPr marL="216000" indent="-216000">
              <a:lnSpc>
                <a:spcPct val="100000"/>
              </a:lnSpc>
              <a:buNone/>
            </a:pPr>
            <a:r>
              <a:rPr b="0" lang="en-US" sz="2000" spc="-1" strike="noStrike">
                <a:latin typeface="Arial"/>
              </a:rPr>
              <a:t>If k5 does not equal 0, an additional operation is done:</a:t>
            </a:r>
            <a:endParaRPr b="0" lang="en-US" sz="2000" spc="-1" strike="noStrike">
              <a:latin typeface="Arial"/>
            </a:endParaRPr>
          </a:p>
          <a:p>
            <a:pPr marL="216000" indent="-216000">
              <a:lnSpc>
                <a:spcPct val="100000"/>
              </a:lnSpc>
              <a:buNone/>
            </a:pPr>
            <a:r>
              <a:rPr b="0" lang="en-US" sz="2000" spc="-1" strike="noStrike">
                <a:latin typeface="Arial"/>
              </a:rPr>
              <a:t>metric = metric x (k5/(reliability + k4))</a:t>
            </a:r>
            <a:endParaRPr b="0" lang="en-US" sz="2000" spc="-1" strike="noStrike">
              <a:latin typeface="Arial"/>
            </a:endParaRPr>
          </a:p>
          <a:p>
            <a:pPr marL="216000" indent="-216000">
              <a:lnSpc>
                <a:spcPct val="100000"/>
              </a:lnSpc>
              <a:buNone/>
            </a:pPr>
            <a:r>
              <a:rPr b="0" lang="en-US" sz="2000" spc="-1" strike="noStrike">
                <a:latin typeface="Arial"/>
              </a:rPr>
              <a:t>The default constant values are k1 = k3 = 1 and k2 = k4 = k5 = 0. </a:t>
            </a:r>
            <a:endParaRPr b="0" lang="en-US" sz="2000" spc="-1" strike="noStrike">
              <a:latin typeface="Arial"/>
            </a:endParaRPr>
          </a:p>
          <a:p>
            <a:pPr marL="216000" indent="-216000">
              <a:lnSpc>
                <a:spcPct val="100000"/>
              </a:lnSpc>
              <a:buNone/>
            </a:pPr>
            <a:r>
              <a:rPr b="0" lang="en-US" sz="2000" spc="-1" strike="noStrike">
                <a:latin typeface="Arial"/>
              </a:rPr>
              <a:t>Again, if default values are set, metric = bandwidth + delay.</a:t>
            </a:r>
            <a:endParaRPr b="0" lang="en-US" sz="2000" spc="-1" strike="noStrike">
              <a:latin typeface="Arial"/>
            </a:endParaRPr>
          </a:p>
          <a:p>
            <a:pPr marL="216000" indent="-216000">
              <a:lnSpc>
                <a:spcPct val="100000"/>
              </a:lnSpc>
              <a:buNone/>
            </a:pPr>
            <a:r>
              <a:rPr b="0" lang="en-US" sz="2000" spc="-1" strike="noStrike">
                <a:latin typeface="Arial"/>
              </a:rPr>
              <a:t>The constants (k1, k2, k3) can be changed using the </a:t>
            </a:r>
            <a:r>
              <a:rPr b="1" lang="en-US" sz="2000" spc="-1" strike="noStrike">
                <a:latin typeface="Arial"/>
              </a:rPr>
              <a:t>metric weights</a:t>
            </a:r>
            <a:r>
              <a:rPr b="0" lang="en-US" sz="2000" spc="-1" strike="noStrike">
                <a:latin typeface="Arial"/>
              </a:rPr>
              <a:t> command. Changes to the IGRP constant values should be made with great care.</a:t>
            </a:r>
            <a:endParaRPr b="0" lang="en-US" sz="20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1103400" y="301680"/>
            <a:ext cx="4700160" cy="3525480"/>
          </a:xfrm>
          <a:prstGeom prst="rect">
            <a:avLst/>
          </a:prstGeom>
          <a:ln w="0">
            <a:noFill/>
          </a:ln>
        </p:spPr>
      </p:sp>
      <p:sp>
        <p:nvSpPr>
          <p:cNvPr id="501"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 </a:t>
            </a:r>
            <a:r>
              <a:rPr b="0" lang="en-US" sz="2000" spc="-1" strike="noStrike">
                <a:latin typeface="Arial"/>
              </a:rPr>
              <a:t>The figure presents how IGRP load sharing improves throughput and increases reliability.</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Only feasible paths can be used for IGRP load sharing.</a:t>
            </a:r>
            <a:endParaRPr b="0" lang="en-US" sz="2000" spc="-1" strike="noStrike">
              <a:latin typeface="Arial"/>
            </a:endParaRPr>
          </a:p>
          <a:p>
            <a:pPr marL="216000" indent="-216000">
              <a:lnSpc>
                <a:spcPct val="100000"/>
              </a:lnSpc>
              <a:buNone/>
            </a:pPr>
            <a:r>
              <a:rPr b="0" lang="en-US" sz="2000" spc="-1" strike="noStrike">
                <a:latin typeface="Arial"/>
              </a:rPr>
              <a:t>Load-balancing methods vary according to the switching mode because the data structures for process switching, fast switching, and autonomous switching are all different. When process switching, the processor load-balances packet by packet. When fast, autonomous, or silicon switching, load balancing is done destination by destination.</a:t>
            </a:r>
            <a:endParaRPr b="0" lang="en-US" sz="2000" spc="-1" strike="noStrike">
              <a:latin typeface="Arial"/>
            </a:endParaRPr>
          </a:p>
          <a:p>
            <a:pPr marL="216000" indent="-216000">
              <a:lnSpc>
                <a:spcPct val="100000"/>
              </a:lnSpc>
              <a:buNone/>
            </a:pPr>
            <a:r>
              <a:rPr b="0" lang="en-US" sz="2000" spc="-1" strike="noStrike">
                <a:latin typeface="Arial"/>
              </a:rPr>
              <a:t>By default, the amount of variance is set to one, which results in equal-cost load balancing.</a:t>
            </a:r>
            <a:endParaRPr b="0" lang="en-US" sz="2000" spc="-1" strike="noStrike">
              <a:latin typeface="Arial"/>
            </a:endParaRPr>
          </a:p>
          <a:p>
            <a:pPr marL="216000" indent="-216000">
              <a:lnSpc>
                <a:spcPct val="100000"/>
              </a:lnSpc>
              <a:buNone/>
            </a:pPr>
            <a:r>
              <a:rPr b="0" lang="en-US" sz="2000" spc="-1" strike="noStrike">
                <a:latin typeface="Arial"/>
              </a:rPr>
              <a:t>You can use the </a:t>
            </a:r>
            <a:r>
              <a:rPr b="1" lang="en-US" sz="2000" spc="-1" strike="noStrike">
                <a:latin typeface="Arial"/>
              </a:rPr>
              <a:t>default-metric</a:t>
            </a:r>
            <a:r>
              <a:rPr b="0" lang="en-US" sz="2000" spc="-1" strike="noStrike">
                <a:latin typeface="Arial"/>
              </a:rPr>
              <a:t> command to change the default metric.</a:t>
            </a:r>
            <a:endParaRPr b="0" lang="en-US" sz="2000" spc="-1" strike="noStrike">
              <a:latin typeface="Arial"/>
            </a:endParaRPr>
          </a:p>
          <a:p>
            <a:pPr marL="216000" indent="-216000">
              <a:lnSpc>
                <a:spcPct val="100000"/>
              </a:lnSpc>
              <a:buNone/>
            </a:pPr>
            <a:r>
              <a:rPr b="1" lang="en-US" sz="2000" spc="-1" strike="noStrike">
                <a:latin typeface="Arial"/>
              </a:rPr>
              <a:t>Transition</a:t>
            </a:r>
            <a:r>
              <a:rPr b="0" lang="en-US" sz="2000" spc="-1" strike="noStrike">
                <a:latin typeface="Arial"/>
              </a:rPr>
              <a:t>: The following pages describe how to configure the IGRP routing protocol.</a:t>
            </a:r>
            <a:r>
              <a:rPr b="0" lang="en-US" sz="2000" spc="-1" strike="noStrike">
                <a:latin typeface="Arial"/>
              </a:rPr>
              <a:t>	</a:t>
            </a:r>
            <a:endParaRPr b="0" lang="en-US" sz="2000" spc="-1" strike="noStrike">
              <a:latin typeface="Arial"/>
            </a:endParaRPr>
          </a:p>
          <a:p>
            <a:pPr marL="216000" indent="-216000">
              <a:lnSpc>
                <a:spcPct val="100000"/>
              </a:lnSpc>
              <a:buNone/>
            </a:pPr>
            <a:endParaRPr b="0" lang="en-US" sz="20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Img"/>
          </p:nvPr>
        </p:nvSpPr>
        <p:spPr>
          <a:xfrm>
            <a:off x="1138680" y="300960"/>
            <a:ext cx="4629600" cy="3526920"/>
          </a:xfrm>
          <a:prstGeom prst="rect">
            <a:avLst/>
          </a:prstGeom>
          <a:ln w="0">
            <a:noFill/>
          </a:ln>
        </p:spPr>
      </p:sp>
      <p:sp>
        <p:nvSpPr>
          <p:cNvPr id="503"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Slide 1 of 2</a:t>
            </a:r>
            <a:endParaRPr b="0" lang="en-US" sz="2000" spc="-1" strike="noStrike">
              <a:latin typeface="Arial"/>
            </a:endParaRPr>
          </a:p>
          <a:p>
            <a:pPr marL="216000" indent="-216000">
              <a:lnSpc>
                <a:spcPct val="100000"/>
              </a:lnSpc>
              <a:buNone/>
            </a:pPr>
            <a:r>
              <a:rPr b="1" lang="en-US" sz="2000" spc="-1" strike="noStrike">
                <a:latin typeface="Arial"/>
              </a:rPr>
              <a:t>Purpose: </a:t>
            </a:r>
            <a:r>
              <a:rPr b="0" lang="en-US" sz="2000" spc="-1" strike="noStrike">
                <a:latin typeface="Arial"/>
              </a:rPr>
              <a:t>This figure explains how to use the </a:t>
            </a:r>
            <a:r>
              <a:rPr b="1" lang="en-US" sz="2000" spc="-1" strike="noStrike">
                <a:latin typeface="Arial"/>
              </a:rPr>
              <a:t>router igrp</a:t>
            </a:r>
            <a:r>
              <a:rPr b="0" lang="en-US" sz="2000" spc="-1" strike="noStrike">
                <a:latin typeface="Arial"/>
              </a:rPr>
              <a:t> and </a:t>
            </a:r>
            <a:r>
              <a:rPr b="1" lang="en-US" sz="2000" spc="-1" strike="noStrike">
                <a:latin typeface="Arial"/>
              </a:rPr>
              <a:t>network</a:t>
            </a:r>
            <a:r>
              <a:rPr b="0" lang="en-US" sz="2000" spc="-1" strike="noStrike">
                <a:latin typeface="Arial"/>
              </a:rPr>
              <a:t> commands to configure an IGRP process.</a:t>
            </a:r>
            <a:endParaRPr b="0" lang="en-US" sz="2000" spc="-1" strike="noStrike">
              <a:latin typeface="Arial"/>
            </a:endParaRPr>
          </a:p>
          <a:p>
            <a:pPr marL="216000" indent="-216000">
              <a:lnSpc>
                <a:spcPct val="100000"/>
              </a:lnSpc>
              <a:buNone/>
            </a:pPr>
            <a:r>
              <a:rPr b="1" lang="en-US" sz="2000" spc="-1" strike="noStrike">
                <a:latin typeface="Arial"/>
              </a:rPr>
              <a:t>Emphasize:</a:t>
            </a:r>
            <a:r>
              <a:rPr b="0" lang="en-US" sz="2000" spc="-1" strike="noStrike">
                <a:latin typeface="Arial"/>
              </a:rPr>
              <a:t> Note that the AS keyword is required for IGRP.</a:t>
            </a:r>
            <a:endParaRPr b="0" lang="en-US" sz="2000" spc="-1" strike="noStrike">
              <a:latin typeface="Arial"/>
            </a:endParaRPr>
          </a:p>
          <a:p>
            <a:pPr marL="216000" indent="-216000">
              <a:lnSpc>
                <a:spcPct val="100000"/>
              </a:lnSpc>
              <a:buNone/>
            </a:pPr>
            <a:r>
              <a:rPr b="0" lang="en-US" sz="2000" spc="-1" strike="noStrike">
                <a:latin typeface="Arial"/>
              </a:rPr>
              <a:t>You can use multiple </a:t>
            </a:r>
            <a:r>
              <a:rPr b="1" lang="en-US" sz="2000" spc="-1" strike="noStrike">
                <a:latin typeface="Arial"/>
              </a:rPr>
              <a:t>network</a:t>
            </a:r>
            <a:r>
              <a:rPr b="0" lang="en-US" sz="2000" spc="-1" strike="noStrike">
                <a:latin typeface="Arial"/>
              </a:rPr>
              <a:t> commands to specify all networks that are to participate in the IGRP process. Only those networks specified will be published to other routers.</a:t>
            </a:r>
            <a:endParaRPr b="0" lang="en-US" sz="2000" spc="-1" strike="noStrike">
              <a:latin typeface="Arial"/>
            </a:endParaRPr>
          </a:p>
          <a:p>
            <a:pPr marL="216000" indent="-216000">
              <a:lnSpc>
                <a:spcPct val="100000"/>
              </a:lnSpc>
              <a:buNone/>
            </a:pPr>
            <a:endParaRPr b="0" lang="en-US" sz="20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PlaceHolder 1"/>
          <p:cNvSpPr>
            <a:spLocks noGrp="1"/>
          </p:cNvSpPr>
          <p:nvPr>
            <p:ph type="sldImg"/>
          </p:nvPr>
        </p:nvSpPr>
        <p:spPr>
          <a:xfrm>
            <a:off x="1138680" y="300960"/>
            <a:ext cx="4629600" cy="3526920"/>
          </a:xfrm>
          <a:prstGeom prst="rect">
            <a:avLst/>
          </a:prstGeom>
          <a:ln w="0">
            <a:noFill/>
          </a:ln>
        </p:spPr>
      </p:sp>
      <p:sp>
        <p:nvSpPr>
          <p:cNvPr id="505"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Slide 2 of 2</a:t>
            </a:r>
            <a:endParaRPr b="0" lang="en-US" sz="2000" spc="-1" strike="noStrike">
              <a:latin typeface="Arial"/>
            </a:endParaRPr>
          </a:p>
          <a:p>
            <a:pPr marL="216000" indent="-216000">
              <a:lnSpc>
                <a:spcPct val="100000"/>
              </a:lnSpc>
              <a:buNone/>
            </a:pPr>
            <a:r>
              <a:rPr b="1" lang="en-US" sz="2000" spc="-1" strike="noStrike">
                <a:latin typeface="Arial"/>
              </a:rPr>
              <a:t>Purpose: </a:t>
            </a:r>
            <a:r>
              <a:rPr b="0" lang="en-US" sz="2000" spc="-1" strike="noStrike">
                <a:latin typeface="Arial"/>
              </a:rPr>
              <a:t>This figure displays the commands to allow load sharing and load balancing in an IGRP environment.</a:t>
            </a:r>
            <a:endParaRPr b="0" lang="en-US" sz="2000" spc="-1" strike="noStrike">
              <a:latin typeface="Arial"/>
            </a:endParaRPr>
          </a:p>
          <a:p>
            <a:pPr marL="216000" indent="-216000">
              <a:lnSpc>
                <a:spcPct val="100000"/>
              </a:lnSpc>
              <a:buNone/>
            </a:pPr>
            <a:r>
              <a:rPr b="1" lang="en-US" sz="2000" spc="-1" strike="noStrike">
                <a:latin typeface="Arial"/>
              </a:rPr>
              <a:t>Emphasize:</a:t>
            </a:r>
            <a:r>
              <a:rPr b="0" lang="en-US" sz="2000" spc="-1" strike="noStrike">
                <a:latin typeface="Arial"/>
              </a:rPr>
              <a:t> Note the router configuration mode to the students.</a:t>
            </a:r>
            <a:r>
              <a:rPr b="0" lang="en-US" sz="2000" spc="-1" strike="noStrike">
                <a:latin typeface="Arial"/>
              </a:rPr>
              <a:t>	</a:t>
            </a:r>
            <a:endParaRPr b="0" lang="en-US" sz="2000" spc="-1" strike="noStrike">
              <a:latin typeface="Arial"/>
            </a:endParaRPr>
          </a:p>
          <a:p>
            <a:pPr marL="216000" indent="-216000">
              <a:lnSpc>
                <a:spcPct val="100000"/>
              </a:lnSpc>
              <a:buNone/>
            </a:pPr>
            <a:endParaRPr b="0" lang="en-US" sz="20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1138680" y="300960"/>
            <a:ext cx="4629600" cy="3526920"/>
          </a:xfrm>
          <a:prstGeom prst="rect">
            <a:avLst/>
          </a:prstGeom>
          <a:ln w="0">
            <a:noFill/>
          </a:ln>
        </p:spPr>
      </p:sp>
      <p:sp>
        <p:nvSpPr>
          <p:cNvPr id="507"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 </a:t>
            </a:r>
            <a:r>
              <a:rPr b="0" lang="en-US" sz="2000" spc="-1" strike="noStrike">
                <a:latin typeface="Arial"/>
              </a:rPr>
              <a:t>The figure shows how the IGRP commands operate on the example network.</a:t>
            </a:r>
            <a:endParaRPr b="0" lang="en-US" sz="2000" spc="-1" strike="noStrike">
              <a:latin typeface="Arial"/>
            </a:endParaRPr>
          </a:p>
          <a:p>
            <a:pPr marL="216000" indent="-216000">
              <a:lnSpc>
                <a:spcPct val="100000"/>
              </a:lnSpc>
              <a:buNone/>
            </a:pPr>
            <a:r>
              <a:rPr b="1" lang="en-US" sz="2000" spc="-1" strike="noStrike">
                <a:latin typeface="Arial"/>
              </a:rPr>
              <a:t>Emphasize</a:t>
            </a:r>
            <a:r>
              <a:rPr b="0" lang="en-US" sz="2000" spc="-1" strike="noStrike">
                <a:latin typeface="Arial"/>
              </a:rPr>
              <a:t>: An administrator only specifies directly connected networks that should be published to other routers.</a:t>
            </a:r>
            <a:endParaRPr b="0" lang="en-US" sz="2000" spc="-1" strike="noStrike">
              <a:latin typeface="Arial"/>
            </a:endParaRPr>
          </a:p>
          <a:p>
            <a:pPr marL="216000" indent="-216000">
              <a:lnSpc>
                <a:spcPct val="100000"/>
              </a:lnSpc>
              <a:buNone/>
            </a:pPr>
            <a:r>
              <a:rPr b="0" lang="en-US" sz="2000" spc="-1" strike="noStrike">
                <a:latin typeface="Arial"/>
              </a:rPr>
              <a:t>Without the </a:t>
            </a:r>
            <a:r>
              <a:rPr b="1" lang="en-US" sz="2000" spc="-1" strike="noStrike">
                <a:latin typeface="Arial"/>
              </a:rPr>
              <a:t>network </a:t>
            </a:r>
            <a:r>
              <a:rPr b="0" lang="en-US" sz="2000" spc="-1" strike="noStrike">
                <a:latin typeface="Arial"/>
              </a:rPr>
              <a:t>command, nothing is advertised. With a </a:t>
            </a:r>
            <a:r>
              <a:rPr b="1" lang="en-US" sz="2000" spc="-1" strike="noStrike">
                <a:latin typeface="Arial"/>
              </a:rPr>
              <a:t>network</a:t>
            </a:r>
            <a:r>
              <a:rPr b="0" lang="en-US" sz="2000" spc="-1" strike="noStrike">
                <a:latin typeface="Arial"/>
              </a:rPr>
              <a:t> command, the router will advertise every subnet within the Class A, B, or C network specified in the configuration.</a:t>
            </a:r>
            <a:endParaRPr b="0" lang="en-US" sz="20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PlaceHolder 1"/>
          <p:cNvSpPr>
            <a:spLocks noGrp="1"/>
          </p:cNvSpPr>
          <p:nvPr>
            <p:ph type="sldImg"/>
          </p:nvPr>
        </p:nvSpPr>
        <p:spPr>
          <a:xfrm>
            <a:off x="1138680" y="300960"/>
            <a:ext cx="4629600" cy="3526920"/>
          </a:xfrm>
          <a:prstGeom prst="rect">
            <a:avLst/>
          </a:prstGeom>
          <a:ln w="0">
            <a:noFill/>
          </a:ln>
        </p:spPr>
      </p:sp>
      <p:sp>
        <p:nvSpPr>
          <p:cNvPr id="509"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a:t>
            </a:r>
            <a:r>
              <a:rPr b="0" lang="en-US" sz="2000" spc="-1" strike="noStrike">
                <a:latin typeface="Arial"/>
              </a:rPr>
              <a:t>: This figure shows how the </a:t>
            </a:r>
            <a:r>
              <a:rPr b="1" lang="en-US" sz="2000" spc="-1" strike="noStrike">
                <a:latin typeface="Arial"/>
              </a:rPr>
              <a:t>show ip protocol </a:t>
            </a:r>
            <a:r>
              <a:rPr b="0" lang="en-US" sz="2000" spc="-1" strike="noStrike">
                <a:latin typeface="Arial"/>
              </a:rPr>
              <a:t>command is used to monitor IGRP operation.</a:t>
            </a:r>
            <a:endParaRPr b="0" lang="en-US" sz="2000" spc="-1" strike="noStrike">
              <a:latin typeface="Arial"/>
            </a:endParaRPr>
          </a:p>
          <a:p>
            <a:pPr marL="216000" indent="-216000">
              <a:lnSpc>
                <a:spcPct val="100000"/>
              </a:lnSpc>
              <a:buNone/>
            </a:pPr>
            <a:r>
              <a:rPr b="1" lang="en-US" sz="2000" spc="-1" strike="noStrike">
                <a:latin typeface="Arial"/>
              </a:rPr>
              <a:t>Emphasize:</a:t>
            </a:r>
            <a:r>
              <a:rPr b="0" lang="en-US" sz="2000" spc="-1" strike="noStrike">
                <a:latin typeface="Arial"/>
              </a:rPr>
              <a:t> The command displays the routing protocols that are active on the router for IP. It also gives network and timer information. In this example, IGRP is displayed.</a:t>
            </a:r>
            <a:endParaRPr b="0" lang="en-US" sz="2000" spc="-1" strike="noStrike">
              <a:latin typeface="Arial"/>
            </a:endParaRPr>
          </a:p>
          <a:p>
            <a:pPr marL="216000" indent="-216000">
              <a:lnSpc>
                <a:spcPct val="100000"/>
              </a:lnSpc>
              <a:buNone/>
            </a:pPr>
            <a:r>
              <a:rPr b="0" lang="en-US" sz="2000" spc="-1" strike="noStrike">
                <a:latin typeface="Arial"/>
              </a:rPr>
              <a:t>Point out the timing information.</a:t>
            </a:r>
            <a:endParaRPr b="0" lang="en-US" sz="2000" spc="-1" strike="noStrike">
              <a:latin typeface="Arial"/>
            </a:endParaRPr>
          </a:p>
          <a:p>
            <a:pPr marL="216000" indent="-216000">
              <a:lnSpc>
                <a:spcPct val="100000"/>
              </a:lnSpc>
              <a:buNone/>
            </a:pPr>
            <a:r>
              <a:rPr b="0" lang="en-US" sz="2000" spc="-1" strike="noStrike">
                <a:latin typeface="Arial"/>
              </a:rPr>
              <a:t>Point out the list of networks for which the router is injecting routes.</a:t>
            </a:r>
            <a:endParaRPr b="0" lang="en-US" sz="2000" spc="-1" strike="noStrike">
              <a:latin typeface="Arial"/>
            </a:endParaRPr>
          </a:p>
          <a:p>
            <a:pPr marL="216000" indent="-216000">
              <a:lnSpc>
                <a:spcPct val="100000"/>
              </a:lnSpc>
              <a:buNone/>
            </a:pPr>
            <a:r>
              <a:rPr b="0" lang="en-US" sz="2000" spc="-1" strike="noStrike">
                <a:latin typeface="Arial"/>
              </a:rPr>
              <a:t>Point out the administrative distance metric.</a:t>
            </a:r>
            <a:endParaRPr b="0" lang="en-US" sz="2000" spc="-1" strike="noStrike">
              <a:latin typeface="Arial"/>
            </a:endParaRPr>
          </a:p>
          <a:p>
            <a:pPr marL="216000" indent="-216000">
              <a:lnSpc>
                <a:spcPct val="100000"/>
              </a:lnSpc>
              <a:buNone/>
            </a:pPr>
            <a:r>
              <a:rPr b="0" lang="en-US" sz="2000" spc="-1" strike="noStrike">
                <a:latin typeface="Arial"/>
              </a:rPr>
              <a:t>	</a:t>
            </a:r>
            <a:endParaRPr b="0" lang="en-US" sz="2000" spc="-1" strike="noStrike">
              <a:latin typeface="Arial"/>
            </a:endParaRPr>
          </a:p>
          <a:p>
            <a:pPr marL="216000" indent="-216000">
              <a:lnSpc>
                <a:spcPct val="100000"/>
              </a:lnSpc>
              <a:buNone/>
            </a:pPr>
            <a:endParaRPr b="0" lang="en-US" sz="20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sldImg"/>
          </p:nvPr>
        </p:nvSpPr>
        <p:spPr>
          <a:xfrm>
            <a:off x="1138680" y="300960"/>
            <a:ext cx="4629600" cy="3526920"/>
          </a:xfrm>
          <a:prstGeom prst="rect">
            <a:avLst/>
          </a:prstGeom>
          <a:ln w="0">
            <a:noFill/>
          </a:ln>
        </p:spPr>
      </p:sp>
      <p:sp>
        <p:nvSpPr>
          <p:cNvPr id="511"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a:t>
            </a:r>
            <a:r>
              <a:rPr b="0" lang="en-US" sz="2000" spc="-1" strike="noStrike">
                <a:latin typeface="Arial"/>
              </a:rPr>
              <a:t>: This figure displays the </a:t>
            </a:r>
            <a:r>
              <a:rPr b="1" lang="en-US" sz="2000" spc="-1" strike="noStrike">
                <a:latin typeface="Arial"/>
              </a:rPr>
              <a:t>show ip route </a:t>
            </a:r>
            <a:r>
              <a:rPr b="0" lang="en-US" sz="2000" spc="-1" strike="noStrike">
                <a:latin typeface="Arial"/>
              </a:rPr>
              <a:t>command, which displays the contents of the router’s  IP routing table. </a:t>
            </a:r>
            <a:endParaRPr b="0" lang="en-US" sz="2000" spc="-1" strike="noStrike">
              <a:latin typeface="Arial"/>
            </a:endParaRPr>
          </a:p>
          <a:p>
            <a:pPr marL="216000" indent="-216000">
              <a:lnSpc>
                <a:spcPct val="100000"/>
              </a:lnSpc>
              <a:buNone/>
            </a:pPr>
            <a:r>
              <a:rPr b="1" lang="en-US" sz="2000" spc="-1" strike="noStrike">
                <a:latin typeface="Arial"/>
              </a:rPr>
              <a:t>Emphasize</a:t>
            </a:r>
            <a:r>
              <a:rPr b="0" lang="en-US" sz="2000" spc="-1" strike="noStrike">
                <a:latin typeface="Arial"/>
              </a:rPr>
              <a:t>: This is the same command presented earlier in the chapter. Discuss the IP routing table in detail. The [100/90956] represent the administrative distance and metric, respectively.</a:t>
            </a:r>
            <a:endParaRPr b="0" lang="en-US" sz="2000" spc="-1" strike="noStrike">
              <a:latin typeface="Arial"/>
            </a:endParaRPr>
          </a:p>
          <a:p>
            <a:pPr marL="216000" indent="-216000">
              <a:lnSpc>
                <a:spcPct val="100000"/>
              </a:lnSpc>
              <a:buNone/>
            </a:pPr>
            <a:r>
              <a:rPr b="0" lang="en-US" sz="2000" spc="-1" strike="noStrike">
                <a:latin typeface="Arial"/>
              </a:rPr>
              <a:t>Discuss the following fields:</a:t>
            </a:r>
            <a:endParaRPr b="0" lang="en-US" sz="2000" spc="-1" strike="noStrike">
              <a:latin typeface="Arial"/>
            </a:endParaRPr>
          </a:p>
          <a:p>
            <a:pPr marL="216000" indent="-216000">
              <a:lnSpc>
                <a:spcPct val="100000"/>
              </a:lnSpc>
              <a:buNone/>
            </a:pPr>
            <a:r>
              <a:rPr b="0" lang="en-US" sz="2000" spc="-1" strike="noStrike">
                <a:latin typeface="Arial"/>
              </a:rPr>
              <a:t>I—Refers to routes learned from IGRP.</a:t>
            </a:r>
            <a:endParaRPr b="0" lang="en-US" sz="2000" spc="-1" strike="noStrike">
              <a:latin typeface="Arial"/>
            </a:endParaRPr>
          </a:p>
          <a:p>
            <a:pPr marL="216000" indent="-216000">
              <a:lnSpc>
                <a:spcPct val="100000"/>
              </a:lnSpc>
              <a:buNone/>
            </a:pPr>
            <a:r>
              <a:rPr b="0" lang="en-US" sz="2000" spc="-1" strike="noStrike">
                <a:latin typeface="Arial"/>
              </a:rPr>
              <a:t>via—Refers to the router that informed us about this route.</a:t>
            </a:r>
            <a:endParaRPr b="0" lang="en-US" sz="2000" spc="-1" strike="noStrike">
              <a:latin typeface="Arial"/>
            </a:endParaRPr>
          </a:p>
          <a:p>
            <a:pPr marL="216000" indent="-216000">
              <a:lnSpc>
                <a:spcPct val="100000"/>
              </a:lnSpc>
              <a:buNone/>
            </a:pPr>
            <a:r>
              <a:rPr b="0" lang="en-US" sz="2000" spc="-1" strike="noStrike">
                <a:latin typeface="Arial"/>
              </a:rPr>
              <a:t>00:00:23 timer value—IGRP updates are every 90 seconds. Ask, “How long until the next update?”</a:t>
            </a:r>
            <a:endParaRPr b="0" lang="en-US" sz="2000" spc="-1" strike="noStrike">
              <a:latin typeface="Arial"/>
            </a:endParaRPr>
          </a:p>
          <a:p>
            <a:pPr marL="216000" indent="-216000">
              <a:lnSpc>
                <a:spcPct val="100000"/>
              </a:lnSpc>
              <a:buNone/>
            </a:pPr>
            <a:r>
              <a:rPr b="0" lang="en-US" sz="2000" spc="-1" strike="noStrike">
                <a:latin typeface="Arial"/>
              </a:rPr>
              <a:t>The interfaces used for the best path.</a:t>
            </a:r>
            <a:endParaRPr b="0" lang="en-US" sz="20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1138680" y="300960"/>
            <a:ext cx="4629600" cy="3526920"/>
          </a:xfrm>
          <a:prstGeom prst="rect">
            <a:avLst/>
          </a:prstGeom>
          <a:ln w="0">
            <a:noFill/>
          </a:ln>
        </p:spPr>
      </p:sp>
      <p:sp>
        <p:nvSpPr>
          <p:cNvPr id="513"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 </a:t>
            </a:r>
            <a:r>
              <a:rPr b="0" lang="en-US" sz="2000" spc="-1" strike="noStrike">
                <a:latin typeface="Arial"/>
              </a:rPr>
              <a:t>This figure presents the </a:t>
            </a:r>
            <a:r>
              <a:rPr b="1" lang="en-US" sz="2000" spc="-1" strike="noStrike">
                <a:latin typeface="Arial"/>
              </a:rPr>
              <a:t>debug ip igrp transaction</a:t>
            </a:r>
            <a:r>
              <a:rPr b="0" lang="en-US" sz="2000" spc="-1" strike="noStrike">
                <a:latin typeface="Arial"/>
              </a:rPr>
              <a:t> command.</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The </a:t>
            </a:r>
            <a:r>
              <a:rPr b="1" lang="en-US" sz="2000" spc="-1" strike="noStrike">
                <a:latin typeface="Arial"/>
              </a:rPr>
              <a:t>debug ip igrp transaction</a:t>
            </a:r>
            <a:r>
              <a:rPr b="0" lang="en-US" sz="2000" spc="-1" strike="noStrike">
                <a:latin typeface="Arial"/>
              </a:rPr>
              <a:t> command displays all updates that are sent from and received by your router.</a:t>
            </a:r>
            <a:endParaRPr b="0" lang="en-US" sz="20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Img"/>
          </p:nvPr>
        </p:nvSpPr>
        <p:spPr>
          <a:xfrm>
            <a:off x="1138680" y="300960"/>
            <a:ext cx="4629600" cy="3526920"/>
          </a:xfrm>
          <a:prstGeom prst="rect">
            <a:avLst/>
          </a:prstGeom>
          <a:ln w="0">
            <a:noFill/>
          </a:ln>
        </p:spPr>
      </p:sp>
      <p:sp>
        <p:nvSpPr>
          <p:cNvPr id="515"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 </a:t>
            </a:r>
            <a:r>
              <a:rPr b="0" lang="en-US" sz="2000" spc="-1" strike="noStrike">
                <a:latin typeface="Arial"/>
              </a:rPr>
              <a:t>This figure presents the </a:t>
            </a:r>
            <a:r>
              <a:rPr b="1" lang="en-US" sz="2000" spc="-1" strike="noStrike">
                <a:latin typeface="Arial"/>
              </a:rPr>
              <a:t>debug ip igrp events</a:t>
            </a:r>
            <a:r>
              <a:rPr b="0" lang="en-US" sz="2000" spc="-1" strike="noStrike">
                <a:latin typeface="Arial"/>
              </a:rPr>
              <a:t> command.</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When there are many networks in your routing table, displaying every update for every route can flood the console and make the router unusable.</a:t>
            </a:r>
            <a:endParaRPr b="0" lang="en-US" sz="2000" spc="-1" strike="noStrike">
              <a:latin typeface="Arial"/>
            </a:endParaRPr>
          </a:p>
          <a:p>
            <a:pPr marL="216000" indent="-216000">
              <a:lnSpc>
                <a:spcPct val="100000"/>
              </a:lnSpc>
              <a:buNone/>
            </a:pPr>
            <a:r>
              <a:rPr b="0" lang="en-US" sz="2000" spc="-1" strike="noStrike">
                <a:latin typeface="Arial"/>
              </a:rPr>
              <a:t>The </a:t>
            </a:r>
            <a:r>
              <a:rPr b="1" lang="en-US" sz="2000" spc="-1" strike="noStrike">
                <a:latin typeface="Arial"/>
              </a:rPr>
              <a:t>debug ip igrp events</a:t>
            </a:r>
            <a:r>
              <a:rPr b="0" lang="en-US" sz="2000" spc="-1" strike="noStrike">
                <a:latin typeface="Arial"/>
              </a:rPr>
              <a:t> command displays a summary of IGRP routing messages. This command indicates the source and destination of each update, as well as the number of routes in each update. Messages are not generated for each route.</a:t>
            </a:r>
            <a:endParaRPr b="0" lang="en-US" sz="20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ldImg"/>
          </p:nvPr>
        </p:nvSpPr>
        <p:spPr>
          <a:xfrm>
            <a:off x="1138680" y="300960"/>
            <a:ext cx="4629600" cy="3526920"/>
          </a:xfrm>
          <a:prstGeom prst="rect">
            <a:avLst/>
          </a:prstGeom>
          <a:ln w="0">
            <a:noFill/>
          </a:ln>
        </p:spPr>
      </p:sp>
      <p:sp>
        <p:nvSpPr>
          <p:cNvPr id="517"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Slide 1 of 4</a:t>
            </a:r>
            <a:endParaRPr b="0" lang="en-US" sz="2000" spc="-1" strike="noStrike">
              <a:latin typeface="Arial"/>
            </a:endParaRPr>
          </a:p>
          <a:p>
            <a:pPr marL="216000" indent="-216000">
              <a:lnSpc>
                <a:spcPct val="100000"/>
              </a:lnSpc>
              <a:buNone/>
            </a:pPr>
            <a:r>
              <a:rPr b="1" lang="en-US" sz="2000" spc="-1" strike="noStrike">
                <a:latin typeface="Arial"/>
              </a:rPr>
              <a:t>Purpose: </a:t>
            </a:r>
            <a:r>
              <a:rPr b="0" lang="en-US" sz="2000" spc="-1" strike="noStrike">
                <a:latin typeface="Arial"/>
              </a:rPr>
              <a:t>The next few pages illustrate IGRP update operation when network information changes. </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Network 172.16.0.0 fails. Router A sends a triggered update to </a:t>
            </a:r>
            <a:r>
              <a:rPr b="0" lang="en-US" sz="2000" spc="-1" strike="noStrike">
                <a:solidFill>
                  <a:srgbClr val="000000"/>
                </a:solidFill>
                <a:latin typeface="Arial"/>
              </a:rPr>
              <a:t>router </a:t>
            </a:r>
            <a:r>
              <a:rPr b="0" lang="en-US" sz="2000" spc="-1" strike="noStrike">
                <a:latin typeface="Arial"/>
              </a:rPr>
              <a:t>B. </a:t>
            </a:r>
            <a:endParaRPr b="0" lang="en-US" sz="20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1138680" y="300960"/>
            <a:ext cx="4629600" cy="3526920"/>
          </a:xfrm>
          <a:prstGeom prst="rect">
            <a:avLst/>
          </a:prstGeom>
          <a:ln w="0">
            <a:noFill/>
          </a:ln>
        </p:spPr>
      </p:sp>
      <p:sp>
        <p:nvSpPr>
          <p:cNvPr id="519"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Slide 2 of 4</a:t>
            </a:r>
            <a:endParaRPr b="0" lang="en-US" sz="2000" spc="-1" strike="noStrike">
              <a:latin typeface="Arial"/>
            </a:endParaRPr>
          </a:p>
          <a:p>
            <a:pPr marL="216000" indent="-216000">
              <a:lnSpc>
                <a:spcPct val="100000"/>
              </a:lnSpc>
              <a:buNone/>
            </a:pPr>
            <a:r>
              <a:rPr b="1" lang="en-US" sz="2000" spc="-1" strike="noStrike">
                <a:latin typeface="Arial"/>
              </a:rPr>
              <a:t>Purpose: </a:t>
            </a:r>
            <a:r>
              <a:rPr b="0" lang="en-US" sz="2000" spc="-1" strike="noStrike">
                <a:latin typeface="Arial"/>
              </a:rPr>
              <a:t>This figure continues to illustrate IGRP update operation when network information changes. </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Router B receives the triggered update from </a:t>
            </a:r>
            <a:r>
              <a:rPr b="0" lang="en-US" sz="2000" spc="-1" strike="noStrike">
                <a:solidFill>
                  <a:srgbClr val="000000"/>
                </a:solidFill>
                <a:latin typeface="Arial"/>
              </a:rPr>
              <a:t>router </a:t>
            </a:r>
            <a:r>
              <a:rPr b="0" lang="en-US" sz="2000" spc="-1" strike="noStrike">
                <a:latin typeface="Arial"/>
              </a:rPr>
              <a:t>A, sends a poison reverse to </a:t>
            </a:r>
            <a:r>
              <a:rPr b="0" lang="en-US" sz="2000" spc="-1" strike="noStrike">
                <a:solidFill>
                  <a:srgbClr val="000000"/>
                </a:solidFill>
                <a:latin typeface="Arial"/>
              </a:rPr>
              <a:t>router </a:t>
            </a:r>
            <a:r>
              <a:rPr b="0" lang="en-US" sz="2000" spc="-1" strike="noStrike">
                <a:latin typeface="Arial"/>
              </a:rPr>
              <a:t>A, and sends a triggered update to </a:t>
            </a:r>
            <a:r>
              <a:rPr b="0" lang="en-US" sz="2000" spc="-1" strike="noStrike">
                <a:solidFill>
                  <a:srgbClr val="000000"/>
                </a:solidFill>
                <a:latin typeface="Arial"/>
              </a:rPr>
              <a:t>router </a:t>
            </a:r>
            <a:r>
              <a:rPr b="0" lang="en-US" sz="2000" spc="-1" strike="noStrike">
                <a:latin typeface="Arial"/>
              </a:rPr>
              <a:t>C.</a:t>
            </a:r>
            <a:endParaRPr b="0" lang="en-US" sz="20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sldImg"/>
          </p:nvPr>
        </p:nvSpPr>
        <p:spPr>
          <a:xfrm>
            <a:off x="1138680" y="300960"/>
            <a:ext cx="4629600" cy="3526920"/>
          </a:xfrm>
          <a:prstGeom prst="rect">
            <a:avLst/>
          </a:prstGeom>
          <a:ln w="0">
            <a:noFill/>
          </a:ln>
        </p:spPr>
      </p:sp>
      <p:sp>
        <p:nvSpPr>
          <p:cNvPr id="521"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Slide 3 of 4</a:t>
            </a:r>
            <a:endParaRPr b="0" lang="en-US" sz="2000" spc="-1" strike="noStrike">
              <a:latin typeface="Arial"/>
            </a:endParaRPr>
          </a:p>
          <a:p>
            <a:pPr marL="216000" indent="-216000">
              <a:lnSpc>
                <a:spcPct val="100000"/>
              </a:lnSpc>
              <a:buNone/>
            </a:pPr>
            <a:r>
              <a:rPr b="1" lang="en-US" sz="2000" spc="-1" strike="noStrike">
                <a:latin typeface="Arial"/>
              </a:rPr>
              <a:t>Purpose: </a:t>
            </a:r>
            <a:r>
              <a:rPr b="0" lang="en-US" sz="2000" spc="-1" strike="noStrike">
                <a:latin typeface="Arial"/>
              </a:rPr>
              <a:t>This figure continues to illustrate IGRP update operation when network information changes. </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Router B places route to network 172.16.0.0 in hold-down state. The route is marked as “possibly down” while in holddown. </a:t>
            </a:r>
            <a:r>
              <a:rPr b="0" lang="en-US" sz="2000" spc="-1" strike="noStrike">
                <a:solidFill>
                  <a:srgbClr val="000000"/>
                </a:solidFill>
                <a:latin typeface="Arial"/>
              </a:rPr>
              <a:t>Router </a:t>
            </a:r>
            <a:r>
              <a:rPr b="0" lang="en-US" sz="2000" spc="-1" strike="noStrike">
                <a:latin typeface="Arial"/>
              </a:rPr>
              <a:t>B will still attempt to forward packets destined to 172.16.0.0.</a:t>
            </a:r>
            <a:endParaRPr b="0" lang="en-US" sz="20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Img"/>
          </p:nvPr>
        </p:nvSpPr>
        <p:spPr>
          <a:xfrm>
            <a:off x="1138680" y="300960"/>
            <a:ext cx="4629600" cy="3526920"/>
          </a:xfrm>
          <a:prstGeom prst="rect">
            <a:avLst/>
          </a:prstGeom>
          <a:ln w="0">
            <a:noFill/>
          </a:ln>
        </p:spPr>
      </p:sp>
      <p:sp>
        <p:nvSpPr>
          <p:cNvPr id="523"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Slide 4 of 4</a:t>
            </a:r>
            <a:endParaRPr b="0" lang="en-US" sz="2000" spc="-1" strike="noStrike">
              <a:latin typeface="Arial"/>
            </a:endParaRPr>
          </a:p>
          <a:p>
            <a:pPr marL="216000" indent="-216000">
              <a:lnSpc>
                <a:spcPct val="100000"/>
              </a:lnSpc>
              <a:buNone/>
            </a:pPr>
            <a:r>
              <a:rPr b="1" lang="en-US" sz="2000" spc="-1" strike="noStrike">
                <a:latin typeface="Arial"/>
              </a:rPr>
              <a:t>Purpose: </a:t>
            </a:r>
            <a:r>
              <a:rPr b="0" lang="en-US" sz="2000" spc="-1" strike="noStrike">
                <a:latin typeface="Arial"/>
              </a:rPr>
              <a:t>This figure continues to illustrate IGRP update operation when network information changes. </a:t>
            </a:r>
            <a:endParaRPr b="0" lang="en-US" sz="2000" spc="-1" strike="noStrike">
              <a:latin typeface="Arial"/>
            </a:endParaRPr>
          </a:p>
          <a:p>
            <a:pPr marL="216000" indent="-216000">
              <a:lnSpc>
                <a:spcPct val="100000"/>
              </a:lnSpc>
              <a:buNone/>
            </a:pPr>
            <a:r>
              <a:rPr b="1" lang="en-US" sz="2000" spc="-1" strike="noStrike">
                <a:latin typeface="Arial"/>
              </a:rPr>
              <a:t>Emphasize: </a:t>
            </a:r>
            <a:r>
              <a:rPr b="0" lang="en-US" sz="2000" spc="-1" strike="noStrike">
                <a:latin typeface="Arial"/>
              </a:rPr>
              <a:t>If the link comes back up, </a:t>
            </a:r>
            <a:r>
              <a:rPr b="0" lang="en-US" sz="2000" spc="-1" strike="noStrike">
                <a:solidFill>
                  <a:srgbClr val="000000"/>
                </a:solidFill>
                <a:latin typeface="Arial"/>
              </a:rPr>
              <a:t>router </a:t>
            </a:r>
            <a:r>
              <a:rPr b="0" lang="en-US" sz="2000" spc="-1" strike="noStrike">
                <a:latin typeface="Arial"/>
              </a:rPr>
              <a:t>A will send another triggered update to </a:t>
            </a:r>
            <a:r>
              <a:rPr b="0" lang="en-US" sz="2000" spc="-1" strike="noStrike">
                <a:solidFill>
                  <a:srgbClr val="000000"/>
                </a:solidFill>
                <a:latin typeface="Arial"/>
              </a:rPr>
              <a:t>router </a:t>
            </a:r>
            <a:r>
              <a:rPr b="0" lang="en-US" sz="2000" spc="-1" strike="noStrike">
                <a:latin typeface="Arial"/>
              </a:rPr>
              <a:t>B. </a:t>
            </a:r>
            <a:r>
              <a:rPr b="0" lang="en-US" sz="2000" spc="-1" strike="noStrike">
                <a:solidFill>
                  <a:srgbClr val="000000"/>
                </a:solidFill>
                <a:latin typeface="Arial"/>
              </a:rPr>
              <a:t>Router </a:t>
            </a:r>
            <a:r>
              <a:rPr b="0" lang="en-US" sz="2000" spc="-1" strike="noStrike">
                <a:latin typeface="Arial"/>
              </a:rPr>
              <a:t>B will not update its routing table until the hold-down timer expires. </a:t>
            </a:r>
            <a:endParaRPr b="0" lang="en-US" sz="20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1128240" y="300960"/>
            <a:ext cx="4629600" cy="3526920"/>
          </a:xfrm>
          <a:prstGeom prst="rect">
            <a:avLst/>
          </a:prstGeom>
          <a:ln w="0">
            <a:noFill/>
          </a:ln>
        </p:spPr>
      </p:sp>
      <p:sp>
        <p:nvSpPr>
          <p:cNvPr id="525" name="PlaceHolder 2"/>
          <p:cNvSpPr>
            <a:spLocks noGrp="1"/>
          </p:cNvSpPr>
          <p:nvPr>
            <p:ph type="body"/>
          </p:nvPr>
        </p:nvSpPr>
        <p:spPr>
          <a:xfrm>
            <a:off x="523800" y="4053240"/>
            <a:ext cx="5835240" cy="4579200"/>
          </a:xfrm>
          <a:prstGeom prst="rect">
            <a:avLst/>
          </a:prstGeom>
          <a:solidFill>
            <a:srgbClr val="ffffff"/>
          </a:solidFill>
          <a:ln w="0">
            <a:solidFill>
              <a:srgbClr val="000000"/>
            </a:solidFill>
          </a:ln>
        </p:spPr>
        <p:txBody>
          <a:bodyPr anchor="t">
            <a:noAutofit/>
          </a:bodyPr>
          <a:p>
            <a:pPr marL="216000" indent="-216000">
              <a:lnSpc>
                <a:spcPct val="100000"/>
              </a:lnSpc>
              <a:buNone/>
            </a:pPr>
            <a:r>
              <a:rPr b="1" lang="en-US" sz="2000" spc="-1" strike="noStrike">
                <a:latin typeface="Arial"/>
              </a:rPr>
              <a:t>Purpose: </a:t>
            </a:r>
            <a:r>
              <a:rPr b="0" lang="en-US" sz="2000" spc="-1" strike="noStrike">
                <a:latin typeface="Arial"/>
              </a:rPr>
              <a:t> This slide discuss the initial configurations on the routers and switches. </a:t>
            </a:r>
            <a:endParaRPr b="0" lang="en-US" sz="2000" spc="-1" strike="noStrike">
              <a:latin typeface="Arial"/>
            </a:endParaRPr>
          </a:p>
          <a:p>
            <a:pPr marL="216000" indent="-216000">
              <a:lnSpc>
                <a:spcPct val="100000"/>
              </a:lnSpc>
              <a:buNone/>
            </a:pPr>
            <a:r>
              <a:rPr b="1" lang="en-US" sz="2000" spc="-1" strike="noStrike">
                <a:latin typeface="Arial"/>
              </a:rPr>
              <a:t>Note: </a:t>
            </a:r>
            <a:r>
              <a:rPr b="0" lang="en-US" sz="2000" spc="-1" strike="noStrike">
                <a:latin typeface="Arial"/>
              </a:rPr>
              <a:t>There is no setup mode on the Catalyst 1900 switch.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C8EDA92-5DF1-4AE7-92F9-42124186534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32" name="PlaceHolder 2"/>
          <p:cNvSpPr>
            <a:spLocks noGrp="1"/>
          </p:cNvSpPr>
          <p:nvPr>
            <p:ph/>
          </p:nvPr>
        </p:nvSpPr>
        <p:spPr>
          <a:xfrm>
            <a:off x="457200" y="193536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33" name="PlaceHolder 3"/>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87A012B-1A46-4781-BE25-4A368E7D07D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35"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36"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37"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38" name="PlaceHolder 5"/>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5448221C-8000-48CE-98B7-E1C75B28B65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40" name="PlaceHolder 2"/>
          <p:cNvSpPr>
            <a:spLocks noGrp="1"/>
          </p:cNvSpPr>
          <p:nvPr>
            <p:ph/>
          </p:nvPr>
        </p:nvSpPr>
        <p:spPr>
          <a:xfrm>
            <a:off x="45720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1" name="PlaceHolder 3"/>
          <p:cNvSpPr>
            <a:spLocks noGrp="1"/>
          </p:cNvSpPr>
          <p:nvPr>
            <p:ph/>
          </p:nvPr>
        </p:nvSpPr>
        <p:spPr>
          <a:xfrm>
            <a:off x="323964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2" name="PlaceHolder 4"/>
          <p:cNvSpPr>
            <a:spLocks noGrp="1"/>
          </p:cNvSpPr>
          <p:nvPr>
            <p:ph/>
          </p:nvPr>
        </p:nvSpPr>
        <p:spPr>
          <a:xfrm>
            <a:off x="602208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3" name="PlaceHolder 5"/>
          <p:cNvSpPr>
            <a:spLocks noGrp="1"/>
          </p:cNvSpPr>
          <p:nvPr>
            <p:ph/>
          </p:nvPr>
        </p:nvSpPr>
        <p:spPr>
          <a:xfrm>
            <a:off x="45720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4" name="PlaceHolder 6"/>
          <p:cNvSpPr>
            <a:spLocks noGrp="1"/>
          </p:cNvSpPr>
          <p:nvPr>
            <p:ph/>
          </p:nvPr>
        </p:nvSpPr>
        <p:spPr>
          <a:xfrm>
            <a:off x="323964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5" name="PlaceHolder 7"/>
          <p:cNvSpPr>
            <a:spLocks noGrp="1"/>
          </p:cNvSpPr>
          <p:nvPr>
            <p:ph/>
          </p:nvPr>
        </p:nvSpPr>
        <p:spPr>
          <a:xfrm>
            <a:off x="602208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86D2284-709E-4364-AD46-C2AF475DB12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6EF6CC4-7D60-4464-9541-E39BDCE637A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57" name="PlaceHolder 2"/>
          <p:cNvSpPr>
            <a:spLocks noGrp="1"/>
          </p:cNvSpPr>
          <p:nvPr>
            <p:ph type="subTitle"/>
          </p:nvPr>
        </p:nvSpPr>
        <p:spPr>
          <a:xfrm>
            <a:off x="457200" y="1935360"/>
            <a:ext cx="8229240" cy="4388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EF7B610-4EA7-49D6-B0AF-BAE6D0997D2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59" name="PlaceHolder 2"/>
          <p:cNvSpPr>
            <a:spLocks noGrp="1"/>
          </p:cNvSpPr>
          <p:nvPr>
            <p:ph/>
          </p:nvPr>
        </p:nvSpPr>
        <p:spPr>
          <a:xfrm>
            <a:off x="457200" y="1935360"/>
            <a:ext cx="822924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B5F651A-83A2-4B57-AA93-65968573DEE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61"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2"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2D57ECA-AD6E-4CBA-A4EB-6BB56107946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85F3BDE-C9E7-4CB9-8AFD-9A6B1313418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70416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E1A924A-B526-4C7B-9957-77BBB0F58416}"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66"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7"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8"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98CB76F-1AE9-4DAD-A197-FE09F05E270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1" name="PlaceHolder 2"/>
          <p:cNvSpPr>
            <a:spLocks noGrp="1"/>
          </p:cNvSpPr>
          <p:nvPr>
            <p:ph type="subTitle"/>
          </p:nvPr>
        </p:nvSpPr>
        <p:spPr>
          <a:xfrm>
            <a:off x="457200" y="1935360"/>
            <a:ext cx="8229240" cy="4388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7A020AC-33AD-449A-9DEE-7CA93AA4FDF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70"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1"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2" name="PlaceHolder 4"/>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9CFAE8-B5D5-4600-A70B-6085DAA47C6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74"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5"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6" name="PlaceHolder 4"/>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5600F47-2D4B-498B-8E23-A901E1AE66E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78" name="PlaceHolder 2"/>
          <p:cNvSpPr>
            <a:spLocks noGrp="1"/>
          </p:cNvSpPr>
          <p:nvPr>
            <p:ph/>
          </p:nvPr>
        </p:nvSpPr>
        <p:spPr>
          <a:xfrm>
            <a:off x="457200" y="193536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9" name="PlaceHolder 3"/>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C39383C-4016-458E-AFCC-D80EF0EDBB1A}"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81"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82"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83"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84" name="PlaceHolder 5"/>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75964AAC-1C7E-4AE1-BF54-BCD63AED2736}"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86" name="PlaceHolder 2"/>
          <p:cNvSpPr>
            <a:spLocks noGrp="1"/>
          </p:cNvSpPr>
          <p:nvPr>
            <p:ph/>
          </p:nvPr>
        </p:nvSpPr>
        <p:spPr>
          <a:xfrm>
            <a:off x="45720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87" name="PlaceHolder 3"/>
          <p:cNvSpPr>
            <a:spLocks noGrp="1"/>
          </p:cNvSpPr>
          <p:nvPr>
            <p:ph/>
          </p:nvPr>
        </p:nvSpPr>
        <p:spPr>
          <a:xfrm>
            <a:off x="323964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88" name="PlaceHolder 4"/>
          <p:cNvSpPr>
            <a:spLocks noGrp="1"/>
          </p:cNvSpPr>
          <p:nvPr>
            <p:ph/>
          </p:nvPr>
        </p:nvSpPr>
        <p:spPr>
          <a:xfrm>
            <a:off x="602208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89" name="PlaceHolder 5"/>
          <p:cNvSpPr>
            <a:spLocks noGrp="1"/>
          </p:cNvSpPr>
          <p:nvPr>
            <p:ph/>
          </p:nvPr>
        </p:nvSpPr>
        <p:spPr>
          <a:xfrm>
            <a:off x="45720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90" name="PlaceHolder 6"/>
          <p:cNvSpPr>
            <a:spLocks noGrp="1"/>
          </p:cNvSpPr>
          <p:nvPr>
            <p:ph/>
          </p:nvPr>
        </p:nvSpPr>
        <p:spPr>
          <a:xfrm>
            <a:off x="323964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91" name="PlaceHolder 7"/>
          <p:cNvSpPr>
            <a:spLocks noGrp="1"/>
          </p:cNvSpPr>
          <p:nvPr>
            <p:ph/>
          </p:nvPr>
        </p:nvSpPr>
        <p:spPr>
          <a:xfrm>
            <a:off x="602208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A0182169-F56A-4AF6-8D63-751F176E1E7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8BB32D4-5119-4489-BFF7-376A0D5BB1B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03" name="PlaceHolder 2"/>
          <p:cNvSpPr>
            <a:spLocks noGrp="1"/>
          </p:cNvSpPr>
          <p:nvPr>
            <p:ph type="subTitle"/>
          </p:nvPr>
        </p:nvSpPr>
        <p:spPr>
          <a:xfrm>
            <a:off x="457200" y="1935360"/>
            <a:ext cx="8229240" cy="4388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AECE270-0BBE-43B8-8F82-4E4C5168F1B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05" name="PlaceHolder 2"/>
          <p:cNvSpPr>
            <a:spLocks noGrp="1"/>
          </p:cNvSpPr>
          <p:nvPr>
            <p:ph/>
          </p:nvPr>
        </p:nvSpPr>
        <p:spPr>
          <a:xfrm>
            <a:off x="457200" y="1935360"/>
            <a:ext cx="822924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6C3AFAE-FC37-407D-834F-AB4B0A9944FB}"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07"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08"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C1A748EB-E0C8-46D4-858B-CC81E008DD8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827CE3E-55F7-4E3B-A79E-5078205ED769}"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3" name="PlaceHolder 2"/>
          <p:cNvSpPr>
            <a:spLocks noGrp="1"/>
          </p:cNvSpPr>
          <p:nvPr>
            <p:ph/>
          </p:nvPr>
        </p:nvSpPr>
        <p:spPr>
          <a:xfrm>
            <a:off x="457200" y="1935360"/>
            <a:ext cx="822924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8610FC2-B5F9-4455-8837-C5A43CAAC99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70416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54550D9-4DF3-487E-8F31-CAF79D6B86E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12"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13"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14"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05BC51E-63F4-471F-A6C0-72C12CAF7C8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16"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17"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18" name="PlaceHolder 4"/>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E9D4E25-A232-4F44-B3F1-7C703EDA1C3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20"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21"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22" name="PlaceHolder 4"/>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C5C8138-C409-4919-A735-A2749376EB9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24" name="PlaceHolder 2"/>
          <p:cNvSpPr>
            <a:spLocks noGrp="1"/>
          </p:cNvSpPr>
          <p:nvPr>
            <p:ph/>
          </p:nvPr>
        </p:nvSpPr>
        <p:spPr>
          <a:xfrm>
            <a:off x="457200" y="193536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25" name="PlaceHolder 3"/>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73321745-67F6-44E6-95C2-30A28A4735E9}"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27"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28"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29"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30" name="PlaceHolder 5"/>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3475939-F0C9-4DD5-8C08-52C80FC6C38D}"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32" name="PlaceHolder 2"/>
          <p:cNvSpPr>
            <a:spLocks noGrp="1"/>
          </p:cNvSpPr>
          <p:nvPr>
            <p:ph/>
          </p:nvPr>
        </p:nvSpPr>
        <p:spPr>
          <a:xfrm>
            <a:off x="45720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33" name="PlaceHolder 3"/>
          <p:cNvSpPr>
            <a:spLocks noGrp="1"/>
          </p:cNvSpPr>
          <p:nvPr>
            <p:ph/>
          </p:nvPr>
        </p:nvSpPr>
        <p:spPr>
          <a:xfrm>
            <a:off x="323964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34" name="PlaceHolder 4"/>
          <p:cNvSpPr>
            <a:spLocks noGrp="1"/>
          </p:cNvSpPr>
          <p:nvPr>
            <p:ph/>
          </p:nvPr>
        </p:nvSpPr>
        <p:spPr>
          <a:xfrm>
            <a:off x="602208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35" name="PlaceHolder 5"/>
          <p:cNvSpPr>
            <a:spLocks noGrp="1"/>
          </p:cNvSpPr>
          <p:nvPr>
            <p:ph/>
          </p:nvPr>
        </p:nvSpPr>
        <p:spPr>
          <a:xfrm>
            <a:off x="45720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36" name="PlaceHolder 6"/>
          <p:cNvSpPr>
            <a:spLocks noGrp="1"/>
          </p:cNvSpPr>
          <p:nvPr>
            <p:ph/>
          </p:nvPr>
        </p:nvSpPr>
        <p:spPr>
          <a:xfrm>
            <a:off x="323964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37" name="PlaceHolder 7"/>
          <p:cNvSpPr>
            <a:spLocks noGrp="1"/>
          </p:cNvSpPr>
          <p:nvPr>
            <p:ph/>
          </p:nvPr>
        </p:nvSpPr>
        <p:spPr>
          <a:xfrm>
            <a:off x="602208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67841665-1917-443C-8265-94655D20DA6C}"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47" name="PlaceHolder 2"/>
          <p:cNvSpPr>
            <a:spLocks noGrp="1"/>
          </p:cNvSpPr>
          <p:nvPr>
            <p:ph type="subTitle"/>
          </p:nvPr>
        </p:nvSpPr>
        <p:spPr>
          <a:xfrm>
            <a:off x="457200" y="1935360"/>
            <a:ext cx="8229240" cy="4388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49" name="PlaceHolder 2"/>
          <p:cNvSpPr>
            <a:spLocks noGrp="1"/>
          </p:cNvSpPr>
          <p:nvPr>
            <p:ph/>
          </p:nvPr>
        </p:nvSpPr>
        <p:spPr>
          <a:xfrm>
            <a:off x="457200" y="1935360"/>
            <a:ext cx="822924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5"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6"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6A29419-CCA3-479D-8CB3-15A3BB86824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51"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52"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457200" y="70416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56"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57"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58"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60"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61"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62" name="PlaceHolder 4"/>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64"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65"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66" name="PlaceHolder 4"/>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68" name="PlaceHolder 2"/>
          <p:cNvSpPr>
            <a:spLocks noGrp="1"/>
          </p:cNvSpPr>
          <p:nvPr>
            <p:ph/>
          </p:nvPr>
        </p:nvSpPr>
        <p:spPr>
          <a:xfrm>
            <a:off x="457200" y="193536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69" name="PlaceHolder 3"/>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71"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72"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73"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74" name="PlaceHolder 5"/>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76" name="PlaceHolder 2"/>
          <p:cNvSpPr>
            <a:spLocks noGrp="1"/>
          </p:cNvSpPr>
          <p:nvPr>
            <p:ph/>
          </p:nvPr>
        </p:nvSpPr>
        <p:spPr>
          <a:xfrm>
            <a:off x="45720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77" name="PlaceHolder 3"/>
          <p:cNvSpPr>
            <a:spLocks noGrp="1"/>
          </p:cNvSpPr>
          <p:nvPr>
            <p:ph/>
          </p:nvPr>
        </p:nvSpPr>
        <p:spPr>
          <a:xfrm>
            <a:off x="323964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78" name="PlaceHolder 4"/>
          <p:cNvSpPr>
            <a:spLocks noGrp="1"/>
          </p:cNvSpPr>
          <p:nvPr>
            <p:ph/>
          </p:nvPr>
        </p:nvSpPr>
        <p:spPr>
          <a:xfrm>
            <a:off x="602208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79" name="PlaceHolder 5"/>
          <p:cNvSpPr>
            <a:spLocks noGrp="1"/>
          </p:cNvSpPr>
          <p:nvPr>
            <p:ph/>
          </p:nvPr>
        </p:nvSpPr>
        <p:spPr>
          <a:xfrm>
            <a:off x="45720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80" name="PlaceHolder 6"/>
          <p:cNvSpPr>
            <a:spLocks noGrp="1"/>
          </p:cNvSpPr>
          <p:nvPr>
            <p:ph/>
          </p:nvPr>
        </p:nvSpPr>
        <p:spPr>
          <a:xfrm>
            <a:off x="323964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81" name="PlaceHolder 7"/>
          <p:cNvSpPr>
            <a:spLocks noGrp="1"/>
          </p:cNvSpPr>
          <p:nvPr>
            <p:ph/>
          </p:nvPr>
        </p:nvSpPr>
        <p:spPr>
          <a:xfrm>
            <a:off x="602208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946B58B-7059-43E9-BFED-1B48FAEAC23B}"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7D764D6-B6DD-47E5-85EF-B05F467B65A5}"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93" name="PlaceHolder 2"/>
          <p:cNvSpPr>
            <a:spLocks noGrp="1"/>
          </p:cNvSpPr>
          <p:nvPr>
            <p:ph type="subTitle"/>
          </p:nvPr>
        </p:nvSpPr>
        <p:spPr>
          <a:xfrm>
            <a:off x="457200" y="1935360"/>
            <a:ext cx="8229240" cy="4388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8C9316D-ECA9-42DB-B69C-D5F9E363F101}"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95" name="PlaceHolder 2"/>
          <p:cNvSpPr>
            <a:spLocks noGrp="1"/>
          </p:cNvSpPr>
          <p:nvPr>
            <p:ph/>
          </p:nvPr>
        </p:nvSpPr>
        <p:spPr>
          <a:xfrm>
            <a:off x="457200" y="1935360"/>
            <a:ext cx="822924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D39C915-17A8-435A-8D59-8D674E28B40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197"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198"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386477E8-2C59-4A86-A4F7-3670D53DBF26}"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E6D430F6-193C-4705-8CC4-E12AB4B2D1C4}"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70416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ED7E8D4C-7695-4F2E-9F23-6DECFA47D2FE}"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02"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03"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04"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084E9A8-33BB-4A2C-9591-35BBED7283AA}"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06"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07"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08" name="PlaceHolder 4"/>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764FE559-1E1A-4BE2-9F5D-A75069FA87BE}"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10"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11"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12" name="PlaceHolder 4"/>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E9D79DD-C2CF-4B84-840E-30FAB7DBA3F9}"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14" name="PlaceHolder 2"/>
          <p:cNvSpPr>
            <a:spLocks noGrp="1"/>
          </p:cNvSpPr>
          <p:nvPr>
            <p:ph/>
          </p:nvPr>
        </p:nvSpPr>
        <p:spPr>
          <a:xfrm>
            <a:off x="457200" y="193536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15" name="PlaceHolder 3"/>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A11E366E-5A49-4AEA-B2F6-584342E66A6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17"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18"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19"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20" name="PlaceHolder 5"/>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B8D21E61-1B7C-4CA5-BE00-FB7537DA09F2}"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70416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8E0EFFD-2F14-48EA-8D4A-899562E0832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22" name="PlaceHolder 2"/>
          <p:cNvSpPr>
            <a:spLocks noGrp="1"/>
          </p:cNvSpPr>
          <p:nvPr>
            <p:ph/>
          </p:nvPr>
        </p:nvSpPr>
        <p:spPr>
          <a:xfrm>
            <a:off x="45720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23" name="PlaceHolder 3"/>
          <p:cNvSpPr>
            <a:spLocks noGrp="1"/>
          </p:cNvSpPr>
          <p:nvPr>
            <p:ph/>
          </p:nvPr>
        </p:nvSpPr>
        <p:spPr>
          <a:xfrm>
            <a:off x="323964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24" name="PlaceHolder 4"/>
          <p:cNvSpPr>
            <a:spLocks noGrp="1"/>
          </p:cNvSpPr>
          <p:nvPr>
            <p:ph/>
          </p:nvPr>
        </p:nvSpPr>
        <p:spPr>
          <a:xfrm>
            <a:off x="6022080" y="193536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25" name="PlaceHolder 5"/>
          <p:cNvSpPr>
            <a:spLocks noGrp="1"/>
          </p:cNvSpPr>
          <p:nvPr>
            <p:ph/>
          </p:nvPr>
        </p:nvSpPr>
        <p:spPr>
          <a:xfrm>
            <a:off x="45720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26" name="PlaceHolder 6"/>
          <p:cNvSpPr>
            <a:spLocks noGrp="1"/>
          </p:cNvSpPr>
          <p:nvPr>
            <p:ph/>
          </p:nvPr>
        </p:nvSpPr>
        <p:spPr>
          <a:xfrm>
            <a:off x="323964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27" name="PlaceHolder 7"/>
          <p:cNvSpPr>
            <a:spLocks noGrp="1"/>
          </p:cNvSpPr>
          <p:nvPr>
            <p:ph/>
          </p:nvPr>
        </p:nvSpPr>
        <p:spPr>
          <a:xfrm>
            <a:off x="6022080" y="4228200"/>
            <a:ext cx="26496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4D5991FC-1430-4E7E-9397-B7E9A0B91FC8}"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0"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1" name="PlaceHolder 3"/>
          <p:cNvSpPr>
            <a:spLocks noGrp="1"/>
          </p:cNvSpPr>
          <p:nvPr>
            <p:ph/>
          </p:nvPr>
        </p:nvSpPr>
        <p:spPr>
          <a:xfrm>
            <a:off x="467424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2" name="PlaceHolder 4"/>
          <p:cNvSpPr>
            <a:spLocks noGrp="1"/>
          </p:cNvSpPr>
          <p:nvPr>
            <p:ph/>
          </p:nvPr>
        </p:nvSpPr>
        <p:spPr>
          <a:xfrm>
            <a:off x="45720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D80A8F2-CFA7-40B8-B2C6-B1E1DAF1104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4" name="PlaceHolder 2"/>
          <p:cNvSpPr>
            <a:spLocks noGrp="1"/>
          </p:cNvSpPr>
          <p:nvPr>
            <p:ph/>
          </p:nvPr>
        </p:nvSpPr>
        <p:spPr>
          <a:xfrm>
            <a:off x="457200" y="1935360"/>
            <a:ext cx="4015800" cy="438876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5"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6" name="PlaceHolder 4"/>
          <p:cNvSpPr>
            <a:spLocks noGrp="1"/>
          </p:cNvSpPr>
          <p:nvPr>
            <p:ph/>
          </p:nvPr>
        </p:nvSpPr>
        <p:spPr>
          <a:xfrm>
            <a:off x="4674240" y="422820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E13D9DC-D744-427E-B5EB-15F2EC724AD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70416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onstantia"/>
            </a:endParaRPr>
          </a:p>
        </p:txBody>
      </p:sp>
      <p:sp>
        <p:nvSpPr>
          <p:cNvPr id="28" name="PlaceHolder 2"/>
          <p:cNvSpPr>
            <a:spLocks noGrp="1"/>
          </p:cNvSpPr>
          <p:nvPr>
            <p:ph/>
          </p:nvPr>
        </p:nvSpPr>
        <p:spPr>
          <a:xfrm>
            <a:off x="45720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29" name="PlaceHolder 3"/>
          <p:cNvSpPr>
            <a:spLocks noGrp="1"/>
          </p:cNvSpPr>
          <p:nvPr>
            <p:ph/>
          </p:nvPr>
        </p:nvSpPr>
        <p:spPr>
          <a:xfrm>
            <a:off x="4674240" y="1935360"/>
            <a:ext cx="401580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30" name="PlaceHolder 4"/>
          <p:cNvSpPr>
            <a:spLocks noGrp="1"/>
          </p:cNvSpPr>
          <p:nvPr>
            <p:ph/>
          </p:nvPr>
        </p:nvSpPr>
        <p:spPr>
          <a:xfrm>
            <a:off x="457200" y="4228200"/>
            <a:ext cx="8229240" cy="2093400"/>
          </a:xfrm>
          <a:prstGeom prst="rect">
            <a:avLst/>
          </a:prstGeom>
          <a:noFill/>
          <a:ln w="0">
            <a:noFill/>
          </a:ln>
        </p:spPr>
        <p:txBody>
          <a:bodyPr lIns="0" rIns="0" tIns="0" bIns="0" anchor="t">
            <a:normAutofit/>
          </a:bodyPr>
          <a:p>
            <a:endParaRPr b="0" lang="en-US" sz="2600" spc="-1" strike="noStrike">
              <a:solidFill>
                <a:srgbClr val="000000"/>
              </a:solidFill>
              <a:latin typeface="Constanti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2B45CF3-F63B-4FF8-91C3-0B93F709513D}"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3.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0" name="Freeform 6"/>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525">
            <a:noFill/>
          </a:ln>
        </p:spPr>
        <p:style>
          <a:lnRef idx="0"/>
          <a:fillRef idx="0"/>
          <a:effectRef idx="0"/>
          <a:fontRef idx="minor"/>
        </p:style>
      </p:sp>
      <p:sp>
        <p:nvSpPr>
          <p:cNvPr id="1" name="Freeform 7"/>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525">
            <a:noFill/>
          </a:ln>
        </p:spPr>
        <p:style>
          <a:lnRef idx="0"/>
          <a:fillRef idx="0"/>
          <a:effectRef idx="0"/>
          <a:fontRef idx="minor"/>
        </p:style>
      </p:sp>
      <p:grpSp>
        <p:nvGrpSpPr>
          <p:cNvPr id="2" name="Group 1"/>
          <p:cNvGrpSpPr/>
          <p:nvPr/>
        </p:nvGrpSpPr>
        <p:grpSpPr>
          <a:xfrm>
            <a:off x="-29160" y="-16560"/>
            <a:ext cx="9197640" cy="1086120"/>
            <a:chOff x="-29160" y="-16560"/>
            <a:chExt cx="9197640" cy="1086120"/>
          </a:xfrm>
        </p:grpSpPr>
        <p:sp>
          <p:nvSpPr>
            <p:cNvPr id="3" name="Freeform 11"/>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sp>
        <p:sp>
          <p:nvSpPr>
            <p:cNvPr id="4" name="Freeform 12"/>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sp>
      </p:grpSp>
      <p:sp>
        <p:nvSpPr>
          <p:cNvPr id="5" name="PlaceHolder 1"/>
          <p:cNvSpPr>
            <a:spLocks noGrp="1"/>
          </p:cNvSpPr>
          <p:nvPr>
            <p:ph type="title"/>
          </p:nvPr>
        </p:nvSpPr>
        <p:spPr>
          <a:xfrm>
            <a:off x="457200" y="704160"/>
            <a:ext cx="8229240" cy="1142640"/>
          </a:xfrm>
          <a:prstGeom prst="rect">
            <a:avLst/>
          </a:prstGeom>
          <a:noFill/>
          <a:ln w="0">
            <a:noFill/>
          </a:ln>
        </p:spPr>
        <p:txBody>
          <a:bodyPr lIns="0" rIns="0" tIns="45000" bIns="0" anchor="b">
            <a:noAutofit/>
          </a:bodyPr>
          <a:p>
            <a:pPr>
              <a:lnSpc>
                <a:spcPct val="100000"/>
              </a:lnSpc>
              <a:buNone/>
            </a:pPr>
            <a:r>
              <a:rPr b="0" lang="en-US" sz="5000" spc="-1" strike="noStrike">
                <a:solidFill>
                  <a:srgbClr val="04617b"/>
                </a:solidFill>
                <a:latin typeface="Calibri"/>
              </a:rPr>
              <a:t>Click to edit Master title style</a:t>
            </a:r>
            <a:endParaRPr b="0" lang="en-US" sz="5000" spc="-1" strike="noStrike">
              <a:solidFill>
                <a:srgbClr val="000000"/>
              </a:solidFill>
              <a:latin typeface="Constantia"/>
            </a:endParaRPr>
          </a:p>
        </p:txBody>
      </p:sp>
      <p:sp>
        <p:nvSpPr>
          <p:cNvPr id="6" name="PlaceHolder 2"/>
          <p:cNvSpPr>
            <a:spLocks noGrp="1"/>
          </p:cNvSpPr>
          <p:nvPr>
            <p:ph type="body"/>
          </p:nvPr>
        </p:nvSpPr>
        <p:spPr>
          <a:xfrm>
            <a:off x="457200" y="1935360"/>
            <a:ext cx="8229240" cy="43887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Click to edit Master text styles</a:t>
            </a:r>
            <a:endParaRPr b="0" lang="en-US" sz="2600" spc="-1" strike="noStrike">
              <a:solidFill>
                <a:srgbClr val="000000"/>
              </a:solidFill>
              <a:latin typeface="Constantia"/>
            </a:endParaRPr>
          </a:p>
          <a:p>
            <a:pPr lvl="1" marL="640080" indent="-24696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Second level</a:t>
            </a:r>
            <a:endParaRPr b="0" lang="en-US" sz="2400" spc="-1" strike="noStrike">
              <a:solidFill>
                <a:srgbClr val="000000"/>
              </a:solidFill>
              <a:latin typeface="Constantia"/>
            </a:endParaRPr>
          </a:p>
          <a:p>
            <a:pPr lvl="2" marL="914400" indent="-246960">
              <a:lnSpc>
                <a:spcPct val="100000"/>
              </a:lnSpc>
              <a:spcBef>
                <a:spcPts val="420"/>
              </a:spcBef>
              <a:buClr>
                <a:srgbClr val="009dd9"/>
              </a:buClr>
              <a:buSzPct val="70000"/>
              <a:buFont typeface="Wingdings 2" charset="2"/>
              <a:buChar char=""/>
            </a:pPr>
            <a:r>
              <a:rPr b="0" lang="en-US" sz="2100" spc="-1" strike="noStrike">
                <a:solidFill>
                  <a:srgbClr val="000000"/>
                </a:solidFill>
                <a:latin typeface="Constantia"/>
              </a:rPr>
              <a:t>Third level</a:t>
            </a:r>
            <a:endParaRPr b="0" lang="en-US" sz="2100" spc="-1" strike="noStrike">
              <a:solidFill>
                <a:srgbClr val="000000"/>
              </a:solidFill>
              <a:latin typeface="Constantia"/>
            </a:endParaRPr>
          </a:p>
          <a:p>
            <a:pPr lvl="3" marL="1188720" indent="-210240">
              <a:lnSpc>
                <a:spcPct val="100000"/>
              </a:lnSpc>
              <a:spcBef>
                <a:spcPts val="400"/>
              </a:spcBef>
              <a:buClr>
                <a:srgbClr val="0bd0d9"/>
              </a:buClr>
              <a:buSzPct val="65000"/>
              <a:buFont typeface="Wingdings 2" charset="2"/>
              <a:buChar char=""/>
            </a:pPr>
            <a:r>
              <a:rPr b="0" lang="en-US" sz="2000" spc="-1" strike="noStrike">
                <a:solidFill>
                  <a:srgbClr val="000000"/>
                </a:solidFill>
                <a:latin typeface="Constantia"/>
              </a:rPr>
              <a:t>Fourth level</a:t>
            </a:r>
            <a:endParaRPr b="0" lang="en-US" sz="2000" spc="-1" strike="noStrike">
              <a:solidFill>
                <a:srgbClr val="000000"/>
              </a:solidFill>
              <a:latin typeface="Constantia"/>
            </a:endParaRPr>
          </a:p>
          <a:p>
            <a:pPr lvl="4" marL="1463040" indent="-210240">
              <a:lnSpc>
                <a:spcPct val="100000"/>
              </a:lnSpc>
              <a:spcBef>
                <a:spcPts val="400"/>
              </a:spcBef>
              <a:buClr>
                <a:srgbClr val="10cf9b"/>
              </a:buClr>
              <a:buSzPct val="65000"/>
              <a:buFont typeface="Wingdings 2" charset="2"/>
              <a:buChar char=""/>
            </a:pPr>
            <a:r>
              <a:rPr b="0" lang="en-US" sz="2000" spc="-1" strike="noStrike">
                <a:solidFill>
                  <a:srgbClr val="000000"/>
                </a:solidFill>
                <a:latin typeface="Constantia"/>
              </a:rPr>
              <a:t>Fifth level</a:t>
            </a:r>
            <a:endParaRPr b="0" lang="en-US" sz="2000" spc="-1" strike="noStrike">
              <a:solidFill>
                <a:srgbClr val="000000"/>
              </a:solidFill>
              <a:latin typeface="Constantia"/>
            </a:endParaRPr>
          </a:p>
        </p:txBody>
      </p:sp>
      <p:sp>
        <p:nvSpPr>
          <p:cNvPr id="7" name="PlaceHolder 3"/>
          <p:cNvSpPr>
            <a:spLocks noGrp="1"/>
          </p:cNvSpPr>
          <p:nvPr>
            <p:ph type="dt" idx="1"/>
          </p:nvPr>
        </p:nvSpPr>
        <p:spPr>
          <a:xfrm>
            <a:off x="457200" y="6356520"/>
            <a:ext cx="2133360" cy="364680"/>
          </a:xfrm>
          <a:prstGeom prst="rect">
            <a:avLst/>
          </a:prstGeom>
          <a:noFill/>
          <a:ln w="0">
            <a:noFill/>
          </a:ln>
        </p:spPr>
        <p:txBody>
          <a:bodyPr lIns="0" rIns="0" tIns="0" bIns="0" anchor="b">
            <a:noAutofit/>
          </a:bodyPr>
          <a:lstStyle>
            <a:lvl1pPr>
              <a:lnSpc>
                <a:spcPct val="100000"/>
              </a:lnSpc>
              <a:buNone/>
              <a:defRPr b="0" lang="en-US" sz="1200" spc="-1" strike="noStrike">
                <a:solidFill>
                  <a:srgbClr val="035c75"/>
                </a:solidFill>
                <a:latin typeface="Constantia"/>
              </a:defRPr>
            </a:lvl1pPr>
          </a:lstStyle>
          <a:p>
            <a:pPr>
              <a:lnSpc>
                <a:spcPct val="100000"/>
              </a:lnSpc>
              <a:buNone/>
            </a:pPr>
            <a:r>
              <a:rPr b="0" lang="en-US" sz="1200" spc="-1" strike="noStrike">
                <a:solidFill>
                  <a:srgbClr val="035c75"/>
                </a:solidFill>
                <a:latin typeface="Constantia"/>
              </a:rPr>
              <a:t>&lt;date/time&gt;</a:t>
            </a:r>
            <a:endParaRPr b="0" lang="en-US" sz="1200" spc="-1" strike="noStrike">
              <a:latin typeface="Times New Roman"/>
            </a:endParaRPr>
          </a:p>
        </p:txBody>
      </p:sp>
      <p:sp>
        <p:nvSpPr>
          <p:cNvPr id="8" name="PlaceHolder 4"/>
          <p:cNvSpPr>
            <a:spLocks noGrp="1"/>
          </p:cNvSpPr>
          <p:nvPr>
            <p:ph type="ftr" idx="2"/>
          </p:nvPr>
        </p:nvSpPr>
        <p:spPr>
          <a:xfrm>
            <a:off x="2666880" y="6356520"/>
            <a:ext cx="3352320" cy="364680"/>
          </a:xfrm>
          <a:prstGeom prst="rect">
            <a:avLst/>
          </a:prstGeom>
          <a:noFill/>
          <a:ln w="0">
            <a:noFill/>
          </a:ln>
        </p:spPr>
        <p:txBody>
          <a:bodyPr lIns="0" rIns="0" tIns="0" bIns="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 name="PlaceHolder 5"/>
          <p:cNvSpPr>
            <a:spLocks noGrp="1"/>
          </p:cNvSpPr>
          <p:nvPr>
            <p:ph type="sldNum" idx="3"/>
          </p:nvPr>
        </p:nvSpPr>
        <p:spPr>
          <a:xfrm>
            <a:off x="7924680" y="6356520"/>
            <a:ext cx="761760" cy="3646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35c75"/>
                </a:solidFill>
                <a:latin typeface="Constantia"/>
              </a:defRPr>
            </a:lvl1pPr>
          </a:lstStyle>
          <a:p>
            <a:pPr algn="r">
              <a:lnSpc>
                <a:spcPct val="100000"/>
              </a:lnSpc>
              <a:buNone/>
            </a:pPr>
            <a:fld id="{4B410E3C-17E1-41A0-8346-8D3E258116A7}" type="slidenum">
              <a:rPr b="0" lang="en-US" sz="1200" spc="-1" strike="noStrike">
                <a:solidFill>
                  <a:srgbClr val="035c75"/>
                </a:solidFill>
                <a:latin typeface="Constantia"/>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aa2d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46" name="Freeform 6"/>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525">
            <a:noFill/>
          </a:ln>
        </p:spPr>
        <p:style>
          <a:lnRef idx="0"/>
          <a:fillRef idx="0"/>
          <a:effectRef idx="0"/>
          <a:fontRef idx="minor"/>
        </p:style>
      </p:sp>
      <p:sp>
        <p:nvSpPr>
          <p:cNvPr id="47" name="Freeform 7"/>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525">
            <a:noFill/>
          </a:ln>
        </p:spPr>
        <p:style>
          <a:lnRef idx="0"/>
          <a:fillRef idx="0"/>
          <a:effectRef idx="0"/>
          <a:fontRef idx="minor"/>
        </p:style>
      </p:sp>
      <p:grpSp>
        <p:nvGrpSpPr>
          <p:cNvPr id="48" name="Group 1"/>
          <p:cNvGrpSpPr/>
          <p:nvPr/>
        </p:nvGrpSpPr>
        <p:grpSpPr>
          <a:xfrm>
            <a:off x="-29160" y="-16560"/>
            <a:ext cx="9197640" cy="1086120"/>
            <a:chOff x="-29160" y="-16560"/>
            <a:chExt cx="9197640" cy="1086120"/>
          </a:xfrm>
        </p:grpSpPr>
        <p:sp>
          <p:nvSpPr>
            <p:cNvPr id="49" name="Freeform 11"/>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sp>
        <p:sp>
          <p:nvSpPr>
            <p:cNvPr id="50" name="Freeform 12"/>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sp>
      </p:grpSp>
      <p:sp>
        <p:nvSpPr>
          <p:cNvPr id="51" name="PlaceHolder 1"/>
          <p:cNvSpPr>
            <a:spLocks noGrp="1"/>
          </p:cNvSpPr>
          <p:nvPr>
            <p:ph type="title"/>
          </p:nvPr>
        </p:nvSpPr>
        <p:spPr>
          <a:xfrm>
            <a:off x="533520" y="1371600"/>
            <a:ext cx="7851240" cy="1828440"/>
          </a:xfrm>
          <a:prstGeom prst="rect">
            <a:avLst/>
          </a:prstGeom>
          <a:noFill/>
          <a:ln w="0">
            <a:noFill/>
          </a:ln>
        </p:spPr>
        <p:txBody>
          <a:bodyPr lIns="0" rIns="18360" tIns="0" bIns="0" anchor="b">
            <a:normAutofit/>
          </a:bodyPr>
          <a:p>
            <a:pPr algn="r">
              <a:lnSpc>
                <a:spcPct val="100000"/>
              </a:lnSpc>
              <a:buNone/>
            </a:pPr>
            <a:r>
              <a:rPr b="1" lang="en-US" sz="5600" spc="-1" strike="noStrike">
                <a:solidFill>
                  <a:srgbClr val="50e0ea"/>
                </a:solidFill>
                <a:latin typeface="Calibri"/>
              </a:rPr>
              <a:t>Click to edit Master title style</a:t>
            </a:r>
            <a:endParaRPr b="0" lang="en-US" sz="5600" spc="-1" strike="noStrike">
              <a:solidFill>
                <a:srgbClr val="ffffff"/>
              </a:solidFill>
              <a:latin typeface="Constantia"/>
            </a:endParaRPr>
          </a:p>
        </p:txBody>
      </p:sp>
      <p:sp>
        <p:nvSpPr>
          <p:cNvPr id="52" name="PlaceHolder 2"/>
          <p:cNvSpPr>
            <a:spLocks noGrp="1"/>
          </p:cNvSpPr>
          <p:nvPr>
            <p:ph type="dt" idx="4"/>
          </p:nvPr>
        </p:nvSpPr>
        <p:spPr>
          <a:xfrm>
            <a:off x="457200" y="6356520"/>
            <a:ext cx="2133360" cy="364680"/>
          </a:xfrm>
          <a:prstGeom prst="rect">
            <a:avLst/>
          </a:prstGeom>
          <a:noFill/>
          <a:ln w="0">
            <a:noFill/>
          </a:ln>
        </p:spPr>
        <p:txBody>
          <a:bodyPr lIns="0" rIns="0" tIns="0" bIns="0" anchor="b">
            <a:noAutofit/>
          </a:bodyPr>
          <a:lstStyle>
            <a:lvl1pPr>
              <a:lnSpc>
                <a:spcPct val="100000"/>
              </a:lnSpc>
              <a:buNone/>
              <a:defRPr b="0" lang="en-US" sz="1200" spc="-1" strike="noStrike">
                <a:solidFill>
                  <a:srgbClr val="d1eaed"/>
                </a:solidFill>
                <a:latin typeface="Constantia"/>
              </a:defRPr>
            </a:lvl1pPr>
          </a:lstStyle>
          <a:p>
            <a:pPr>
              <a:lnSpc>
                <a:spcPct val="100000"/>
              </a:lnSpc>
              <a:buNone/>
            </a:pPr>
            <a:r>
              <a:rPr b="0" lang="en-US" sz="1200" spc="-1" strike="noStrike">
                <a:solidFill>
                  <a:srgbClr val="d1eaed"/>
                </a:solidFill>
                <a:latin typeface="Constantia"/>
              </a:rPr>
              <a:t>&lt;date/time&gt;</a:t>
            </a:r>
            <a:endParaRPr b="0" lang="en-US" sz="1200" spc="-1" strike="noStrike">
              <a:latin typeface="Times New Roman"/>
            </a:endParaRPr>
          </a:p>
        </p:txBody>
      </p:sp>
      <p:sp>
        <p:nvSpPr>
          <p:cNvPr id="53" name="PlaceHolder 3"/>
          <p:cNvSpPr>
            <a:spLocks noGrp="1"/>
          </p:cNvSpPr>
          <p:nvPr>
            <p:ph type="ftr" idx="5"/>
          </p:nvPr>
        </p:nvSpPr>
        <p:spPr>
          <a:xfrm>
            <a:off x="2666880" y="6356520"/>
            <a:ext cx="3352320" cy="364680"/>
          </a:xfrm>
          <a:prstGeom prst="rect">
            <a:avLst/>
          </a:prstGeom>
          <a:noFill/>
          <a:ln w="0">
            <a:noFill/>
          </a:ln>
        </p:spPr>
        <p:txBody>
          <a:bodyPr lIns="0" rIns="0" tIns="0" bIns="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4" name="PlaceHolder 4"/>
          <p:cNvSpPr>
            <a:spLocks noGrp="1"/>
          </p:cNvSpPr>
          <p:nvPr>
            <p:ph type="sldNum" idx="6"/>
          </p:nvPr>
        </p:nvSpPr>
        <p:spPr>
          <a:xfrm>
            <a:off x="7924680" y="6356520"/>
            <a:ext cx="761760" cy="3646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d1eaed"/>
                </a:solidFill>
                <a:latin typeface="Constantia"/>
              </a:defRPr>
            </a:lvl1pPr>
          </a:lstStyle>
          <a:p>
            <a:pPr algn="r">
              <a:lnSpc>
                <a:spcPct val="100000"/>
              </a:lnSpc>
              <a:buNone/>
            </a:pPr>
            <a:fld id="{14A293C1-60CD-48FD-859F-DD8EF2EF08EB}" type="slidenum">
              <a:rPr b="0" lang="en-US" sz="1200" spc="-1" strike="noStrike">
                <a:solidFill>
                  <a:srgbClr val="d1eaed"/>
                </a:solidFill>
                <a:latin typeface="Constantia"/>
              </a:rPr>
              <a:t>&lt;number&gt;</a:t>
            </a:fld>
            <a:endParaRPr b="0" lang="en-US" sz="1200" spc="-1" strike="noStrike">
              <a:latin typeface="Times New Roman"/>
            </a:endParaRPr>
          </a:p>
        </p:txBody>
      </p:sp>
      <p:sp>
        <p:nvSpPr>
          <p:cNvPr id="5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rgbClr val="ffffff"/>
                </a:solidFill>
                <a:latin typeface="Constantia"/>
              </a:rPr>
              <a:t>Click to edit the outline text format</a:t>
            </a:r>
            <a:endParaRPr b="0" lang="en-US" sz="2600" spc="-1" strike="noStrike">
              <a:solidFill>
                <a:srgbClr val="ffffff"/>
              </a:solidFill>
              <a:latin typeface="Constantia"/>
            </a:endParaRPr>
          </a:p>
          <a:p>
            <a:pPr lvl="1" marL="864000" indent="-324000">
              <a:spcBef>
                <a:spcPts val="1134"/>
              </a:spcBef>
              <a:buClr>
                <a:srgbClr val="000000"/>
              </a:buClr>
              <a:buSzPct val="75000"/>
              <a:buFont typeface="Symbol" charset="2"/>
              <a:buChar char=""/>
            </a:pPr>
            <a:r>
              <a:rPr b="0" lang="en-US" sz="2100" spc="-1" strike="noStrike">
                <a:solidFill>
                  <a:srgbClr val="ffffff"/>
                </a:solidFill>
                <a:latin typeface="Constantia"/>
              </a:rPr>
              <a:t>Second Outline Level</a:t>
            </a:r>
            <a:endParaRPr b="0" lang="en-US" sz="2100" spc="-1" strike="noStrike">
              <a:solidFill>
                <a:srgbClr val="ffffff"/>
              </a:solidFill>
              <a:latin typeface="Constantia"/>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Constantia"/>
              </a:rPr>
              <a:t>Third Outline Level</a:t>
            </a:r>
            <a:endParaRPr b="0" lang="en-US" sz="2000" spc="-1" strike="noStrike">
              <a:solidFill>
                <a:srgbClr val="ffffff"/>
              </a:solidFill>
              <a:latin typeface="Constantia"/>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Constantia"/>
              </a:rPr>
              <a:t>Fourth Outline Level</a:t>
            </a:r>
            <a:endParaRPr b="0" lang="en-US" sz="2000" spc="-1" strike="noStrike">
              <a:solidFill>
                <a:srgbClr val="ffffff"/>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Constantia"/>
              </a:rPr>
              <a:t>Fifth Outline Level</a:t>
            </a:r>
            <a:endParaRPr b="0" lang="en-US" sz="2000" spc="-1" strike="noStrike">
              <a:solidFill>
                <a:srgbClr val="ffffff"/>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Constantia"/>
              </a:rPr>
              <a:t>Sixth Outline Level</a:t>
            </a:r>
            <a:endParaRPr b="0" lang="en-US" sz="2000" spc="-1" strike="noStrike">
              <a:solidFill>
                <a:srgbClr val="ffffff"/>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Constantia"/>
              </a:rPr>
              <a:t>Seventh Outline Level</a:t>
            </a:r>
            <a:endParaRPr b="0" lang="en-US" sz="2000" spc="-1" strike="noStrike">
              <a:solidFill>
                <a:srgbClr val="ffffff"/>
              </a:solidFill>
              <a:latin typeface="Constanti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92" name="Freeform 6"/>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525">
            <a:noFill/>
          </a:ln>
        </p:spPr>
        <p:style>
          <a:lnRef idx="0"/>
          <a:fillRef idx="0"/>
          <a:effectRef idx="0"/>
          <a:fontRef idx="minor"/>
        </p:style>
      </p:sp>
      <p:sp>
        <p:nvSpPr>
          <p:cNvPr id="93" name="Freeform 7"/>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525">
            <a:noFill/>
          </a:ln>
        </p:spPr>
        <p:style>
          <a:lnRef idx="0"/>
          <a:fillRef idx="0"/>
          <a:effectRef idx="0"/>
          <a:fontRef idx="minor"/>
        </p:style>
      </p:sp>
      <p:grpSp>
        <p:nvGrpSpPr>
          <p:cNvPr id="94" name="Group 1"/>
          <p:cNvGrpSpPr/>
          <p:nvPr/>
        </p:nvGrpSpPr>
        <p:grpSpPr>
          <a:xfrm>
            <a:off x="-29160" y="-16560"/>
            <a:ext cx="9197640" cy="1086120"/>
            <a:chOff x="-29160" y="-16560"/>
            <a:chExt cx="9197640" cy="1086120"/>
          </a:xfrm>
        </p:grpSpPr>
        <p:sp>
          <p:nvSpPr>
            <p:cNvPr id="95" name="Freeform 11"/>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sp>
        <p:sp>
          <p:nvSpPr>
            <p:cNvPr id="96" name="Freeform 12"/>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sp>
      </p:grpSp>
      <p:sp>
        <p:nvSpPr>
          <p:cNvPr id="97" name="PlaceHolder 1"/>
          <p:cNvSpPr>
            <a:spLocks noGrp="1"/>
          </p:cNvSpPr>
          <p:nvPr>
            <p:ph type="dt" idx="7"/>
          </p:nvPr>
        </p:nvSpPr>
        <p:spPr>
          <a:xfrm>
            <a:off x="457200" y="6356520"/>
            <a:ext cx="2133360" cy="364680"/>
          </a:xfrm>
          <a:prstGeom prst="rect">
            <a:avLst/>
          </a:prstGeom>
          <a:noFill/>
          <a:ln w="0">
            <a:noFill/>
          </a:ln>
        </p:spPr>
        <p:txBody>
          <a:bodyPr lIns="0" rIns="0" tIns="0" bIns="0" anchor="b">
            <a:noAutofit/>
          </a:bodyPr>
          <a:lstStyle>
            <a:lvl1pPr>
              <a:lnSpc>
                <a:spcPct val="100000"/>
              </a:lnSpc>
              <a:buNone/>
              <a:defRPr b="0" lang="en-US" sz="1200" spc="-1" strike="noStrike">
                <a:solidFill>
                  <a:srgbClr val="035c75"/>
                </a:solidFill>
                <a:latin typeface="Constantia"/>
              </a:defRPr>
            </a:lvl1pPr>
          </a:lstStyle>
          <a:p>
            <a:pPr>
              <a:lnSpc>
                <a:spcPct val="100000"/>
              </a:lnSpc>
              <a:buNone/>
            </a:pPr>
            <a:r>
              <a:rPr b="0" lang="en-US" sz="1200" spc="-1" strike="noStrike">
                <a:solidFill>
                  <a:srgbClr val="035c75"/>
                </a:solidFill>
                <a:latin typeface="Constantia"/>
              </a:rPr>
              <a:t>&lt;date/time&gt;</a:t>
            </a:r>
            <a:endParaRPr b="0" lang="en-US" sz="1200" spc="-1" strike="noStrike">
              <a:latin typeface="Times New Roman"/>
            </a:endParaRPr>
          </a:p>
        </p:txBody>
      </p:sp>
      <p:sp>
        <p:nvSpPr>
          <p:cNvPr id="98" name="PlaceHolder 2"/>
          <p:cNvSpPr>
            <a:spLocks noGrp="1"/>
          </p:cNvSpPr>
          <p:nvPr>
            <p:ph type="ftr" idx="8"/>
          </p:nvPr>
        </p:nvSpPr>
        <p:spPr>
          <a:xfrm>
            <a:off x="2666880" y="6356520"/>
            <a:ext cx="3352320" cy="364680"/>
          </a:xfrm>
          <a:prstGeom prst="rect">
            <a:avLst/>
          </a:prstGeom>
          <a:noFill/>
          <a:ln w="0">
            <a:noFill/>
          </a:ln>
        </p:spPr>
        <p:txBody>
          <a:bodyPr lIns="0" rIns="0" tIns="0" bIns="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9" name="PlaceHolder 3"/>
          <p:cNvSpPr>
            <a:spLocks noGrp="1"/>
          </p:cNvSpPr>
          <p:nvPr>
            <p:ph type="sldNum" idx="9"/>
          </p:nvPr>
        </p:nvSpPr>
        <p:spPr>
          <a:xfrm>
            <a:off x="7924680" y="6356520"/>
            <a:ext cx="761760" cy="3646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35c75"/>
                </a:solidFill>
                <a:latin typeface="Constantia"/>
              </a:defRPr>
            </a:lvl1pPr>
          </a:lstStyle>
          <a:p>
            <a:pPr algn="r">
              <a:lnSpc>
                <a:spcPct val="100000"/>
              </a:lnSpc>
              <a:buNone/>
            </a:pPr>
            <a:fld id="{CD0EA54F-8DE5-4F38-8BD5-B2FA921E3332}" type="slidenum">
              <a:rPr b="0" lang="en-US" sz="1200" spc="-1" strike="noStrike">
                <a:solidFill>
                  <a:srgbClr val="035c75"/>
                </a:solidFill>
                <a:latin typeface="Constantia"/>
              </a:rPr>
              <a:t>&lt;number&gt;</a:t>
            </a:fld>
            <a:endParaRPr b="0" lang="en-US" sz="1200" spc="-1" strike="noStrike">
              <a:latin typeface="Times New Roman"/>
            </a:endParaRPr>
          </a:p>
        </p:txBody>
      </p:sp>
      <p:sp>
        <p:nvSpPr>
          <p:cNvPr id="10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r>
              <a:rPr b="0" lang="en-US" sz="1800" spc="-1" strike="noStrike">
                <a:solidFill>
                  <a:srgbClr val="000000"/>
                </a:solidFill>
                <a:latin typeface="Constantia"/>
              </a:rPr>
              <a:t>Click to edit the title text format</a:t>
            </a:r>
            <a:endParaRPr b="0" lang="en-US" sz="1800" spc="-1" strike="noStrike">
              <a:solidFill>
                <a:srgbClr val="000000"/>
              </a:solidFill>
              <a:latin typeface="Constantia"/>
            </a:endParaRPr>
          </a:p>
        </p:txBody>
      </p:sp>
      <p:sp>
        <p:nvSpPr>
          <p:cNvPr id="10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Constantia"/>
              </a:rPr>
              <a:t>Click to edit the outline text format</a:t>
            </a:r>
            <a:endParaRPr b="0" lang="en-US" sz="2600" spc="-1" strike="noStrike">
              <a:solidFill>
                <a:srgbClr val="000000"/>
              </a:solidFill>
              <a:latin typeface="Constantia"/>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Constantia"/>
              </a:rPr>
              <a:t>Second Outline Level</a:t>
            </a:r>
            <a:endParaRPr b="0" lang="en-US" sz="2100" spc="-1" strike="noStrike">
              <a:solidFill>
                <a:srgbClr val="000000"/>
              </a:solidFill>
              <a:latin typeface="Constanti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onstantia"/>
              </a:rPr>
              <a:t>Third Outline Level</a:t>
            </a:r>
            <a:endParaRPr b="0" lang="en-US" sz="2000" spc="-1" strike="noStrike">
              <a:solidFill>
                <a:srgbClr val="000000"/>
              </a:solidFill>
              <a:latin typeface="Constanti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onstantia"/>
              </a:rPr>
              <a:t>Fourth Outline Level</a:t>
            </a:r>
            <a:endParaRPr b="0" lang="en-US" sz="2000" spc="-1" strike="noStrike">
              <a:solidFill>
                <a:srgbClr val="000000"/>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nstantia"/>
              </a:rPr>
              <a:t>Fifth Outline Level</a:t>
            </a:r>
            <a:endParaRPr b="0" lang="en-US" sz="2000" spc="-1" strike="noStrike">
              <a:solidFill>
                <a:srgbClr val="000000"/>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nstantia"/>
              </a:rPr>
              <a:t>Sixth Outline Level</a:t>
            </a:r>
            <a:endParaRPr b="0" lang="en-US" sz="2000" spc="-1" strike="noStrike">
              <a:solidFill>
                <a:srgbClr val="000000"/>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nstantia"/>
              </a:rPr>
              <a:t>Seventh Outline Level</a:t>
            </a:r>
            <a:endParaRPr b="0" lang="en-US" sz="2000" spc="-1" strike="noStrike">
              <a:solidFill>
                <a:srgbClr val="000000"/>
              </a:solidFill>
              <a:latin typeface="Constantia"/>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138" name="Freeform 6"/>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525">
            <a:noFill/>
          </a:ln>
        </p:spPr>
        <p:style>
          <a:lnRef idx="0"/>
          <a:fillRef idx="0"/>
          <a:effectRef idx="0"/>
          <a:fontRef idx="minor"/>
        </p:style>
      </p:sp>
      <p:sp>
        <p:nvSpPr>
          <p:cNvPr id="139" name="Freeform 7"/>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525">
            <a:noFill/>
          </a:ln>
        </p:spPr>
        <p:style>
          <a:lnRef idx="0"/>
          <a:fillRef idx="0"/>
          <a:effectRef idx="0"/>
          <a:fontRef idx="minor"/>
        </p:style>
      </p:sp>
      <p:grpSp>
        <p:nvGrpSpPr>
          <p:cNvPr id="140" name="Group 1"/>
          <p:cNvGrpSpPr/>
          <p:nvPr/>
        </p:nvGrpSpPr>
        <p:grpSpPr>
          <a:xfrm>
            <a:off x="-29160" y="-16560"/>
            <a:ext cx="9197640" cy="1086120"/>
            <a:chOff x="-29160" y="-16560"/>
            <a:chExt cx="9197640" cy="1086120"/>
          </a:xfrm>
        </p:grpSpPr>
        <p:sp>
          <p:nvSpPr>
            <p:cNvPr id="141" name="Freeform 11"/>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sp>
        <p:sp>
          <p:nvSpPr>
            <p:cNvPr id="142" name="Freeform 12"/>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sp>
      </p:grpSp>
      <p:sp>
        <p:nvSpPr>
          <p:cNvPr id="143" name="PlaceHolder 1"/>
          <p:cNvSpPr>
            <a:spLocks noGrp="1"/>
          </p:cNvSpPr>
          <p:nvPr>
            <p:ph type="title"/>
          </p:nvPr>
        </p:nvSpPr>
        <p:spPr>
          <a:xfrm>
            <a:off x="380880" y="254160"/>
            <a:ext cx="7622640" cy="837720"/>
          </a:xfrm>
          <a:prstGeom prst="rect">
            <a:avLst/>
          </a:prstGeom>
          <a:noFill/>
          <a:ln w="0">
            <a:noFill/>
          </a:ln>
        </p:spPr>
        <p:txBody>
          <a:bodyPr lIns="0" rIns="0" tIns="45000" bIns="0" anchor="b">
            <a:noAutofit/>
          </a:bodyPr>
          <a:p>
            <a:pPr>
              <a:lnSpc>
                <a:spcPct val="100000"/>
              </a:lnSpc>
              <a:buNone/>
            </a:pPr>
            <a:r>
              <a:rPr b="0" lang="en-US" sz="5000" spc="-1" strike="noStrike">
                <a:solidFill>
                  <a:srgbClr val="04617b"/>
                </a:solidFill>
                <a:latin typeface="Calibri"/>
              </a:rPr>
              <a:t>Click to edit Master title style</a:t>
            </a:r>
            <a:endParaRPr b="0" lang="en-US" sz="5000" spc="-1" strike="noStrike">
              <a:solidFill>
                <a:srgbClr val="000000"/>
              </a:solidFill>
              <a:latin typeface="Constantia"/>
            </a:endParaRPr>
          </a:p>
        </p:txBody>
      </p:sp>
      <p:sp>
        <p:nvSpPr>
          <p:cNvPr id="144" name="PlaceHolder 2"/>
          <p:cNvSpPr>
            <a:spLocks noGrp="1"/>
          </p:cNvSpPr>
          <p:nvPr>
            <p:ph type="body"/>
          </p:nvPr>
        </p:nvSpPr>
        <p:spPr>
          <a:xfrm>
            <a:off x="455760" y="1965240"/>
            <a:ext cx="8224560" cy="170928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Click to edit Master text styles</a:t>
            </a:r>
            <a:endParaRPr b="0" lang="en-US" sz="2600" spc="-1" strike="noStrike">
              <a:solidFill>
                <a:srgbClr val="000000"/>
              </a:solidFill>
              <a:latin typeface="Constantia"/>
            </a:endParaRPr>
          </a:p>
          <a:p>
            <a:pPr lvl="1" marL="640080" indent="-24696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Second level</a:t>
            </a:r>
            <a:endParaRPr b="0" lang="en-US" sz="2400" spc="-1" strike="noStrike">
              <a:solidFill>
                <a:srgbClr val="000000"/>
              </a:solidFill>
              <a:latin typeface="Constantia"/>
            </a:endParaRPr>
          </a:p>
          <a:p>
            <a:pPr lvl="2" marL="914400" indent="-246960">
              <a:lnSpc>
                <a:spcPct val="100000"/>
              </a:lnSpc>
              <a:spcBef>
                <a:spcPts val="420"/>
              </a:spcBef>
              <a:buClr>
                <a:srgbClr val="009dd9"/>
              </a:buClr>
              <a:buSzPct val="70000"/>
              <a:buFont typeface="Wingdings 2" charset="2"/>
              <a:buChar char=""/>
            </a:pPr>
            <a:r>
              <a:rPr b="0" lang="en-US" sz="2100" spc="-1" strike="noStrike">
                <a:solidFill>
                  <a:srgbClr val="000000"/>
                </a:solidFill>
                <a:latin typeface="Constantia"/>
              </a:rPr>
              <a:t>Third level</a:t>
            </a:r>
            <a:endParaRPr b="0" lang="en-US" sz="2100" spc="-1" strike="noStrike">
              <a:solidFill>
                <a:srgbClr val="000000"/>
              </a:solidFill>
              <a:latin typeface="Constantia"/>
            </a:endParaRPr>
          </a:p>
          <a:p>
            <a:pPr lvl="3" marL="1188720" indent="-210240">
              <a:lnSpc>
                <a:spcPct val="100000"/>
              </a:lnSpc>
              <a:spcBef>
                <a:spcPts val="400"/>
              </a:spcBef>
              <a:buClr>
                <a:srgbClr val="0bd0d9"/>
              </a:buClr>
              <a:buSzPct val="65000"/>
              <a:buFont typeface="Wingdings 2" charset="2"/>
              <a:buChar char=""/>
            </a:pPr>
            <a:r>
              <a:rPr b="0" lang="en-US" sz="2000" spc="-1" strike="noStrike">
                <a:solidFill>
                  <a:srgbClr val="000000"/>
                </a:solidFill>
                <a:latin typeface="Constantia"/>
              </a:rPr>
              <a:t>Fourth level</a:t>
            </a:r>
            <a:endParaRPr b="0" lang="en-US" sz="2000" spc="-1" strike="noStrike">
              <a:solidFill>
                <a:srgbClr val="000000"/>
              </a:solidFill>
              <a:latin typeface="Constantia"/>
            </a:endParaRPr>
          </a:p>
          <a:p>
            <a:pPr lvl="4" marL="1463040" indent="-210240">
              <a:lnSpc>
                <a:spcPct val="100000"/>
              </a:lnSpc>
              <a:spcBef>
                <a:spcPts val="400"/>
              </a:spcBef>
              <a:buClr>
                <a:srgbClr val="10cf9b"/>
              </a:buClr>
              <a:buSzPct val="65000"/>
              <a:buFont typeface="Wingdings 2" charset="2"/>
              <a:buChar char=""/>
            </a:pPr>
            <a:r>
              <a:rPr b="0" lang="en-US" sz="2000" spc="-1" strike="noStrike">
                <a:solidFill>
                  <a:srgbClr val="000000"/>
                </a:solidFill>
                <a:latin typeface="Constantia"/>
              </a:rPr>
              <a:t>Fifth level</a:t>
            </a:r>
            <a:endParaRPr b="0" lang="en-US" sz="2000" spc="-1" strike="noStrike">
              <a:solidFill>
                <a:srgbClr val="000000"/>
              </a:solidFill>
              <a:latin typeface="Constantia"/>
            </a:endParaRPr>
          </a:p>
        </p:txBody>
      </p:sp>
      <p:sp>
        <p:nvSpPr>
          <p:cNvPr id="145" name="PlaceHolder 3"/>
          <p:cNvSpPr>
            <a:spLocks noGrp="1"/>
          </p:cNvSpPr>
          <p:nvPr>
            <p:ph type="body"/>
          </p:nvPr>
        </p:nvSpPr>
        <p:spPr>
          <a:xfrm>
            <a:off x="455760" y="3827520"/>
            <a:ext cx="8224560" cy="170928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Click to edit Master text styles</a:t>
            </a:r>
            <a:endParaRPr b="0" lang="en-US" sz="2600" spc="-1" strike="noStrike">
              <a:solidFill>
                <a:srgbClr val="000000"/>
              </a:solidFill>
              <a:latin typeface="Constantia"/>
            </a:endParaRPr>
          </a:p>
          <a:p>
            <a:pPr lvl="1" marL="640080" indent="-24696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Second level</a:t>
            </a:r>
            <a:endParaRPr b="0" lang="en-US" sz="2400" spc="-1" strike="noStrike">
              <a:solidFill>
                <a:srgbClr val="000000"/>
              </a:solidFill>
              <a:latin typeface="Constantia"/>
            </a:endParaRPr>
          </a:p>
          <a:p>
            <a:pPr lvl="2" marL="914400" indent="-246960">
              <a:lnSpc>
                <a:spcPct val="100000"/>
              </a:lnSpc>
              <a:spcBef>
                <a:spcPts val="420"/>
              </a:spcBef>
              <a:buClr>
                <a:srgbClr val="009dd9"/>
              </a:buClr>
              <a:buSzPct val="70000"/>
              <a:buFont typeface="Wingdings 2" charset="2"/>
              <a:buChar char=""/>
            </a:pPr>
            <a:r>
              <a:rPr b="0" lang="en-US" sz="2100" spc="-1" strike="noStrike">
                <a:solidFill>
                  <a:srgbClr val="000000"/>
                </a:solidFill>
                <a:latin typeface="Constantia"/>
              </a:rPr>
              <a:t>Third level</a:t>
            </a:r>
            <a:endParaRPr b="0" lang="en-US" sz="2100" spc="-1" strike="noStrike">
              <a:solidFill>
                <a:srgbClr val="000000"/>
              </a:solidFill>
              <a:latin typeface="Constantia"/>
            </a:endParaRPr>
          </a:p>
          <a:p>
            <a:pPr lvl="3" marL="1188720" indent="-210240">
              <a:lnSpc>
                <a:spcPct val="100000"/>
              </a:lnSpc>
              <a:spcBef>
                <a:spcPts val="400"/>
              </a:spcBef>
              <a:buClr>
                <a:srgbClr val="0bd0d9"/>
              </a:buClr>
              <a:buSzPct val="65000"/>
              <a:buFont typeface="Wingdings 2" charset="2"/>
              <a:buChar char=""/>
            </a:pPr>
            <a:r>
              <a:rPr b="0" lang="en-US" sz="2000" spc="-1" strike="noStrike">
                <a:solidFill>
                  <a:srgbClr val="000000"/>
                </a:solidFill>
                <a:latin typeface="Constantia"/>
              </a:rPr>
              <a:t>Fourth level</a:t>
            </a:r>
            <a:endParaRPr b="0" lang="en-US" sz="2000" spc="-1" strike="noStrike">
              <a:solidFill>
                <a:srgbClr val="000000"/>
              </a:solidFill>
              <a:latin typeface="Constantia"/>
            </a:endParaRPr>
          </a:p>
          <a:p>
            <a:pPr lvl="4" marL="1463040" indent="-210240">
              <a:lnSpc>
                <a:spcPct val="100000"/>
              </a:lnSpc>
              <a:spcBef>
                <a:spcPts val="400"/>
              </a:spcBef>
              <a:buClr>
                <a:srgbClr val="10cf9b"/>
              </a:buClr>
              <a:buSzPct val="65000"/>
              <a:buFont typeface="Wingdings 2" charset="2"/>
              <a:buChar char=""/>
            </a:pPr>
            <a:r>
              <a:rPr b="0" lang="en-US" sz="2000" spc="-1" strike="noStrike">
                <a:solidFill>
                  <a:srgbClr val="000000"/>
                </a:solidFill>
                <a:latin typeface="Constantia"/>
              </a:rPr>
              <a:t>Fifth level</a:t>
            </a:r>
            <a:endParaRPr b="0" lang="en-US" sz="2000" spc="-1" strike="noStrike">
              <a:solidFill>
                <a:srgbClr val="000000"/>
              </a:solidFill>
              <a:latin typeface="Constantia"/>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sp>
        <p:nvSpPr>
          <p:cNvPr id="182" name="Freeform 6"/>
          <p:cNvSpPr/>
          <p:nvPr/>
        </p:nvSpPr>
        <p:spPr>
          <a:xfrm>
            <a:off x="-9360" y="-7200"/>
            <a:ext cx="9162720" cy="1041120"/>
          </a:xfrm>
          <a:custGeom>
            <a:avLst/>
            <a:gdLst/>
            <a:ah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525">
            <a:noFill/>
          </a:ln>
        </p:spPr>
        <p:style>
          <a:lnRef idx="0"/>
          <a:fillRef idx="0"/>
          <a:effectRef idx="0"/>
          <a:fontRef idx="minor"/>
        </p:style>
      </p:sp>
      <p:sp>
        <p:nvSpPr>
          <p:cNvPr id="183" name="Freeform 7"/>
          <p:cNvSpPr/>
          <p:nvPr/>
        </p:nvSpPr>
        <p:spPr>
          <a:xfrm>
            <a:off x="4381560" y="-7200"/>
            <a:ext cx="4762080" cy="637920"/>
          </a:xfrm>
          <a:custGeom>
            <a:avLst/>
            <a:gdLst/>
            <a:ah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525">
            <a:noFill/>
          </a:ln>
        </p:spPr>
        <p:style>
          <a:lnRef idx="0"/>
          <a:fillRef idx="0"/>
          <a:effectRef idx="0"/>
          <a:fontRef idx="minor"/>
        </p:style>
      </p:sp>
      <p:grpSp>
        <p:nvGrpSpPr>
          <p:cNvPr id="184" name="Group 1"/>
          <p:cNvGrpSpPr/>
          <p:nvPr/>
        </p:nvGrpSpPr>
        <p:grpSpPr>
          <a:xfrm>
            <a:off x="-29160" y="-16560"/>
            <a:ext cx="9197640" cy="1086120"/>
            <a:chOff x="-29160" y="-16560"/>
            <a:chExt cx="9197640" cy="1086120"/>
          </a:xfrm>
        </p:grpSpPr>
        <p:sp>
          <p:nvSpPr>
            <p:cNvPr id="185" name="Freeform 11"/>
            <p:cNvSpPr/>
            <p:nvPr/>
          </p:nvSpPr>
          <p:spPr>
            <a:xfrm rot="21435600">
              <a:off x="-18720" y="201960"/>
              <a:ext cx="9162720" cy="648720"/>
            </a:xfrm>
            <a:custGeom>
              <a:avLst/>
              <a:gdLst/>
              <a:ah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sp>
        <p:sp>
          <p:nvSpPr>
            <p:cNvPr id="186" name="Freeform 12"/>
            <p:cNvSpPr/>
            <p:nvPr/>
          </p:nvSpPr>
          <p:spPr>
            <a:xfrm rot="21435600">
              <a:off x="-14040" y="275400"/>
              <a:ext cx="9175320" cy="529920"/>
            </a:xfrm>
            <a:custGeom>
              <a:avLst/>
              <a:gdLst/>
              <a:ah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sp>
      </p:grpSp>
      <p:sp>
        <p:nvSpPr>
          <p:cNvPr id="187" name="PlaceHolder 1"/>
          <p:cNvSpPr>
            <a:spLocks noGrp="1"/>
          </p:cNvSpPr>
          <p:nvPr>
            <p:ph type="title"/>
          </p:nvPr>
        </p:nvSpPr>
        <p:spPr>
          <a:xfrm>
            <a:off x="457200" y="704160"/>
            <a:ext cx="8305560" cy="1142640"/>
          </a:xfrm>
          <a:prstGeom prst="rect">
            <a:avLst/>
          </a:prstGeom>
          <a:noFill/>
          <a:ln w="0">
            <a:noFill/>
          </a:ln>
        </p:spPr>
        <p:txBody>
          <a:bodyPr lIns="0" rIns="0" bIns="0" anchor="b">
            <a:normAutofit/>
          </a:bodyPr>
          <a:p>
            <a:pPr>
              <a:lnSpc>
                <a:spcPct val="100000"/>
              </a:lnSpc>
              <a:buNone/>
            </a:pPr>
            <a:r>
              <a:rPr b="0" lang="en-US" sz="5000" spc="-1" strike="noStrike">
                <a:solidFill>
                  <a:srgbClr val="04617b"/>
                </a:solidFill>
                <a:latin typeface="Calibri"/>
              </a:rPr>
              <a:t>Click to edit Master title style</a:t>
            </a:r>
            <a:endParaRPr b="0" lang="en-US" sz="5000" spc="-1" strike="noStrike">
              <a:solidFill>
                <a:srgbClr val="000000"/>
              </a:solidFill>
              <a:latin typeface="Constantia"/>
            </a:endParaRPr>
          </a:p>
        </p:txBody>
      </p:sp>
      <p:sp>
        <p:nvSpPr>
          <p:cNvPr id="188" name="PlaceHolder 2"/>
          <p:cNvSpPr>
            <a:spLocks noGrp="1"/>
          </p:cNvSpPr>
          <p:nvPr>
            <p:ph type="dt" idx="10"/>
          </p:nvPr>
        </p:nvSpPr>
        <p:spPr>
          <a:xfrm>
            <a:off x="457200" y="6356520"/>
            <a:ext cx="2133360" cy="364680"/>
          </a:xfrm>
          <a:prstGeom prst="rect">
            <a:avLst/>
          </a:prstGeom>
          <a:noFill/>
          <a:ln w="0">
            <a:noFill/>
          </a:ln>
        </p:spPr>
        <p:txBody>
          <a:bodyPr lIns="0" rIns="0" tIns="0" bIns="0" anchor="b">
            <a:noAutofit/>
          </a:bodyPr>
          <a:lstStyle>
            <a:lvl1pPr>
              <a:lnSpc>
                <a:spcPct val="100000"/>
              </a:lnSpc>
              <a:buNone/>
              <a:defRPr b="0" lang="en-US" sz="1200" spc="-1" strike="noStrike">
                <a:solidFill>
                  <a:srgbClr val="035c75"/>
                </a:solidFill>
                <a:latin typeface="Constantia"/>
              </a:defRPr>
            </a:lvl1pPr>
          </a:lstStyle>
          <a:p>
            <a:pPr>
              <a:lnSpc>
                <a:spcPct val="100000"/>
              </a:lnSpc>
              <a:buNone/>
            </a:pPr>
            <a:r>
              <a:rPr b="0" lang="en-US" sz="1200" spc="-1" strike="noStrike">
                <a:solidFill>
                  <a:srgbClr val="035c75"/>
                </a:solidFill>
                <a:latin typeface="Constantia"/>
              </a:rPr>
              <a:t>&lt;date/time&gt;</a:t>
            </a:r>
            <a:endParaRPr b="0" lang="en-US" sz="1200" spc="-1" strike="noStrike">
              <a:latin typeface="Times New Roman"/>
            </a:endParaRPr>
          </a:p>
        </p:txBody>
      </p:sp>
      <p:sp>
        <p:nvSpPr>
          <p:cNvPr id="189" name="PlaceHolder 3"/>
          <p:cNvSpPr>
            <a:spLocks noGrp="1"/>
          </p:cNvSpPr>
          <p:nvPr>
            <p:ph type="ftr" idx="11"/>
          </p:nvPr>
        </p:nvSpPr>
        <p:spPr>
          <a:xfrm>
            <a:off x="2666880" y="6356520"/>
            <a:ext cx="3352320" cy="364680"/>
          </a:xfrm>
          <a:prstGeom prst="rect">
            <a:avLst/>
          </a:prstGeom>
          <a:noFill/>
          <a:ln w="0">
            <a:noFill/>
          </a:ln>
        </p:spPr>
        <p:txBody>
          <a:bodyPr lIns="0" rIns="0" tIns="0" bIns="0"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90" name="PlaceHolder 4"/>
          <p:cNvSpPr>
            <a:spLocks noGrp="1"/>
          </p:cNvSpPr>
          <p:nvPr>
            <p:ph type="sldNum" idx="12"/>
          </p:nvPr>
        </p:nvSpPr>
        <p:spPr>
          <a:xfrm>
            <a:off x="7924680" y="6356520"/>
            <a:ext cx="761760" cy="36468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35c75"/>
                </a:solidFill>
                <a:latin typeface="Constantia"/>
              </a:defRPr>
            </a:lvl1pPr>
          </a:lstStyle>
          <a:p>
            <a:pPr algn="r">
              <a:lnSpc>
                <a:spcPct val="100000"/>
              </a:lnSpc>
              <a:buNone/>
            </a:pPr>
            <a:fld id="{72D50829-1F65-44F4-8105-1896605B7E44}" type="slidenum">
              <a:rPr b="0" lang="en-US" sz="1200" spc="-1" strike="noStrike">
                <a:solidFill>
                  <a:srgbClr val="035c75"/>
                </a:solidFill>
                <a:latin typeface="Constantia"/>
              </a:rPr>
              <a:t>&lt;number&gt;</a:t>
            </a:fld>
            <a:endParaRPr b="0" lang="en-US" sz="1200" spc="-1" strike="noStrike">
              <a:latin typeface="Times New Roman"/>
            </a:endParaRPr>
          </a:p>
        </p:txBody>
      </p:sp>
      <p:sp>
        <p:nvSpPr>
          <p:cNvPr id="19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Constantia"/>
              </a:rPr>
              <a:t>Click to edit the outline text format</a:t>
            </a:r>
            <a:endParaRPr b="0" lang="en-US" sz="2600" spc="-1" strike="noStrike">
              <a:solidFill>
                <a:srgbClr val="000000"/>
              </a:solidFill>
              <a:latin typeface="Constantia"/>
            </a:endParaRPr>
          </a:p>
          <a:p>
            <a:pPr lvl="1" marL="864000" indent="-324000">
              <a:spcBef>
                <a:spcPts val="1134"/>
              </a:spcBef>
              <a:buClr>
                <a:srgbClr val="000000"/>
              </a:buClr>
              <a:buSzPct val="75000"/>
              <a:buFont typeface="Symbol" charset="2"/>
              <a:buChar char=""/>
            </a:pPr>
            <a:r>
              <a:rPr b="0" lang="en-US" sz="2100" spc="-1" strike="noStrike">
                <a:solidFill>
                  <a:srgbClr val="000000"/>
                </a:solidFill>
                <a:latin typeface="Constantia"/>
              </a:rPr>
              <a:t>Second Outline Level</a:t>
            </a:r>
            <a:endParaRPr b="0" lang="en-US" sz="2100" spc="-1" strike="noStrike">
              <a:solidFill>
                <a:srgbClr val="000000"/>
              </a:solidFill>
              <a:latin typeface="Constanti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onstantia"/>
              </a:rPr>
              <a:t>Third Outline Level</a:t>
            </a:r>
            <a:endParaRPr b="0" lang="en-US" sz="2000" spc="-1" strike="noStrike">
              <a:solidFill>
                <a:srgbClr val="000000"/>
              </a:solidFill>
              <a:latin typeface="Constanti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onstantia"/>
              </a:rPr>
              <a:t>Fourth Outline Level</a:t>
            </a:r>
            <a:endParaRPr b="0" lang="en-US" sz="2000" spc="-1" strike="noStrike">
              <a:solidFill>
                <a:srgbClr val="000000"/>
              </a:solidFill>
              <a:latin typeface="Constanti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onstantia"/>
              </a:rPr>
              <a:t>Fifth Outline Level</a:t>
            </a:r>
            <a:endParaRPr b="0" lang="en-US" sz="2000" spc="-1" strike="noStrike">
              <a:solidFill>
                <a:srgbClr val="000000"/>
              </a:solidFill>
              <a:latin typeface="Constanti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onstantia"/>
              </a:rPr>
              <a:t>Sixth Outline Level</a:t>
            </a:r>
            <a:endParaRPr b="0" lang="en-US" sz="2000" spc="-1" strike="noStrike">
              <a:solidFill>
                <a:srgbClr val="000000"/>
              </a:solidFill>
              <a:latin typeface="Constanti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onstantia"/>
              </a:rPr>
              <a:t>Seventh Outline Level</a:t>
            </a:r>
            <a:endParaRPr b="0" lang="en-US" sz="2000" spc="-1" strike="noStrike">
              <a:solidFill>
                <a:srgbClr val="000000"/>
              </a:solidFill>
              <a:latin typeface="Constantia"/>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5.xml"/><Relationship Id="rId3"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46.xml"/><Relationship Id="rId3"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53.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53.xml"/><Relationship Id="rId3"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53.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53.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3.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53.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53.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53.xml"/><Relationship Id="rId3"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53.xml"/><Relationship Id="rId3"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53.xml"/><Relationship Id="rId3"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53.xml"/><Relationship Id="rId3"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457200"/>
            <a:ext cx="8229240" cy="4419360"/>
          </a:xfrm>
          <a:prstGeom prst="rect">
            <a:avLst/>
          </a:prstGeom>
          <a:noFill/>
          <a:ln w="0">
            <a:noFill/>
          </a:ln>
        </p:spPr>
        <p:txBody>
          <a:bodyPr lIns="0" rIns="0" tIns="45000" bIns="0" anchor="b">
            <a:normAutofit/>
          </a:bodyPr>
          <a:p>
            <a:pPr>
              <a:lnSpc>
                <a:spcPct val="100000"/>
              </a:lnSpc>
              <a:buNone/>
            </a:pPr>
            <a:r>
              <a:rPr b="1" lang="en-US" sz="11500" spc="-1" strike="noStrike">
                <a:solidFill>
                  <a:srgbClr val="00b050"/>
                </a:solidFill>
                <a:latin typeface="Calibri"/>
              </a:rPr>
              <a:t>CHAPTER-3</a:t>
            </a:r>
            <a:br>
              <a:rPr sz="11500"/>
            </a:br>
            <a:r>
              <a:rPr b="1" lang="en-US" sz="11500" spc="-1" strike="noStrike">
                <a:solidFill>
                  <a:srgbClr val="00b050"/>
                </a:solidFill>
                <a:latin typeface="Calibri"/>
              </a:rPr>
              <a:t>   </a:t>
            </a:r>
            <a:r>
              <a:rPr b="1" lang="en-US" sz="11500" spc="-1" strike="noStrike">
                <a:solidFill>
                  <a:srgbClr val="ff0000"/>
                </a:solidFill>
                <a:latin typeface="Calibri"/>
              </a:rPr>
              <a:t>ROUTING</a:t>
            </a:r>
            <a:endParaRPr b="0" lang="en-US" sz="115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80880" y="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54" name="PlaceHolder 2"/>
          <p:cNvSpPr>
            <a:spLocks noGrp="1"/>
          </p:cNvSpPr>
          <p:nvPr>
            <p:ph/>
          </p:nvPr>
        </p:nvSpPr>
        <p:spPr>
          <a:xfrm>
            <a:off x="457200" y="685800"/>
            <a:ext cx="8229240" cy="54399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ea typeface="宋体"/>
              </a:rPr>
              <a:t>Configuring routes to 2 or more remote networks</a:t>
            </a:r>
            <a:endParaRPr b="0" lang="en-US" sz="2600" spc="-1" strike="noStrike">
              <a:solidFill>
                <a:srgbClr val="000000"/>
              </a:solidFill>
              <a:latin typeface="Constantia"/>
            </a:endParaRPr>
          </a:p>
          <a:p>
            <a:pPr lvl="1" marL="640080" indent="-246960">
              <a:lnSpc>
                <a:spcPct val="100000"/>
              </a:lnSpc>
              <a:spcBef>
                <a:spcPts val="360"/>
              </a:spcBef>
              <a:buClr>
                <a:srgbClr val="0f6fc6"/>
              </a:buClr>
              <a:buSzPct val="85000"/>
              <a:buFont typeface="Wingdings 2" charset="2"/>
              <a:buChar char=""/>
            </a:pPr>
            <a:r>
              <a:rPr b="0" lang="en-US" sz="1800" spc="-1" strike="noStrike">
                <a:solidFill>
                  <a:srgbClr val="000000"/>
                </a:solidFill>
                <a:latin typeface="Constantia"/>
                <a:ea typeface="宋体"/>
              </a:rPr>
              <a:t>R1(config)# </a:t>
            </a:r>
            <a:r>
              <a:rPr b="1" i="1" lang="en-US" sz="1800" spc="-1" strike="noStrike">
                <a:solidFill>
                  <a:srgbClr val="009dd9"/>
                </a:solidFill>
                <a:latin typeface="Constantia"/>
                <a:ea typeface="宋体"/>
              </a:rPr>
              <a:t>ip route </a:t>
            </a:r>
            <a:r>
              <a:rPr b="1" i="1" lang="en-US" sz="1800" spc="-1" strike="noStrike">
                <a:solidFill>
                  <a:srgbClr val="000000"/>
                </a:solidFill>
                <a:latin typeface="Constantia"/>
                <a:ea typeface="宋体"/>
              </a:rPr>
              <a:t>192.168.1.0 255.255.255.0 172.16.2.2</a:t>
            </a:r>
            <a:endParaRPr b="0" lang="en-US" sz="1800" spc="-1" strike="noStrike">
              <a:solidFill>
                <a:srgbClr val="000000"/>
              </a:solidFill>
              <a:latin typeface="Constantia"/>
            </a:endParaRPr>
          </a:p>
          <a:p>
            <a:pPr lvl="1" marL="640080" indent="-246960">
              <a:lnSpc>
                <a:spcPct val="100000"/>
              </a:lnSpc>
              <a:spcBef>
                <a:spcPts val="360"/>
              </a:spcBef>
              <a:buClr>
                <a:srgbClr val="0f6fc6"/>
              </a:buClr>
              <a:buSzPct val="85000"/>
              <a:buFont typeface="Wingdings 2" charset="2"/>
              <a:buChar char=""/>
            </a:pPr>
            <a:r>
              <a:rPr b="0" lang="en-US" sz="1800" spc="-1" strike="noStrike">
                <a:solidFill>
                  <a:srgbClr val="000000"/>
                </a:solidFill>
                <a:latin typeface="Constantia"/>
                <a:ea typeface="宋体"/>
              </a:rPr>
              <a:t>R1(config)# </a:t>
            </a:r>
            <a:r>
              <a:rPr b="1" i="1" lang="en-US" sz="1800" spc="-1" strike="noStrike">
                <a:solidFill>
                  <a:srgbClr val="009dd9"/>
                </a:solidFill>
                <a:latin typeface="Constantia"/>
                <a:ea typeface="宋体"/>
              </a:rPr>
              <a:t>ip route </a:t>
            </a:r>
            <a:r>
              <a:rPr b="1" i="1" lang="en-US" sz="1800" spc="-1" strike="noStrike">
                <a:solidFill>
                  <a:srgbClr val="000000"/>
                </a:solidFill>
                <a:latin typeface="Constantia"/>
                <a:ea typeface="宋体"/>
              </a:rPr>
              <a:t>192.168.2.0 255.255.255.0 172.16.2.2</a:t>
            </a:r>
            <a:endParaRPr b="0" lang="en-US" sz="1800" spc="-1" strike="noStrike">
              <a:solidFill>
                <a:srgbClr val="000000"/>
              </a:solidFill>
              <a:latin typeface="Constantia"/>
            </a:endParaRPr>
          </a:p>
        </p:txBody>
      </p:sp>
      <p:pic>
        <p:nvPicPr>
          <p:cNvPr id="255" name="Picture 11" descr=""/>
          <p:cNvPicPr/>
          <p:nvPr/>
        </p:nvPicPr>
        <p:blipFill>
          <a:blip r:embed="rId1"/>
          <a:stretch/>
        </p:blipFill>
        <p:spPr>
          <a:xfrm>
            <a:off x="152280" y="2057400"/>
            <a:ext cx="4876560" cy="4038120"/>
          </a:xfrm>
          <a:prstGeom prst="rect">
            <a:avLst/>
          </a:prstGeom>
          <a:ln w="9525">
            <a:noFill/>
          </a:ln>
        </p:spPr>
      </p:pic>
      <p:pic>
        <p:nvPicPr>
          <p:cNvPr id="256" name="Picture 10" descr=""/>
          <p:cNvPicPr/>
          <p:nvPr/>
        </p:nvPicPr>
        <p:blipFill>
          <a:blip r:embed="rId2"/>
          <a:stretch/>
        </p:blipFill>
        <p:spPr>
          <a:xfrm>
            <a:off x="3886200" y="2133720"/>
            <a:ext cx="5257440" cy="4190760"/>
          </a:xfrm>
          <a:prstGeom prst="rect">
            <a:avLst/>
          </a:prstGeom>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258" name="Picture 5" descr=""/>
          <p:cNvPicPr/>
          <p:nvPr/>
        </p:nvPicPr>
        <p:blipFill>
          <a:blip r:embed="rId1"/>
          <a:stretch/>
        </p:blipFill>
        <p:spPr>
          <a:xfrm>
            <a:off x="457200" y="762120"/>
            <a:ext cx="8229240" cy="5333760"/>
          </a:xfrm>
          <a:prstGeom prst="rect">
            <a:avLst/>
          </a:prstGeom>
          <a:ln w="9525">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Static rout using exit interface </a:t>
            </a:r>
            <a:endParaRPr b="0" lang="en-US" sz="5000" spc="-1" strike="noStrike">
              <a:solidFill>
                <a:srgbClr val="000000"/>
              </a:solidFill>
              <a:latin typeface="Constantia"/>
            </a:endParaRPr>
          </a:p>
        </p:txBody>
      </p:sp>
      <p:sp>
        <p:nvSpPr>
          <p:cNvPr id="260" name="PlaceHolder 2"/>
          <p:cNvSpPr>
            <a:spLocks noGrp="1"/>
          </p:cNvSpPr>
          <p:nvPr>
            <p:ph/>
          </p:nvPr>
        </p:nvSpPr>
        <p:spPr>
          <a:xfrm>
            <a:off x="380880" y="990720"/>
            <a:ext cx="8229240" cy="4525560"/>
          </a:xfrm>
          <a:prstGeom prst="rect">
            <a:avLst/>
          </a:prstGeom>
          <a:noFill/>
          <a:ln w="0">
            <a:noFill/>
          </a:ln>
        </p:spPr>
        <p:txBody>
          <a:bodyPr lIns="90000" rIns="90000" tIns="45000" bIns="45000" anchor="t">
            <a:noAutofit/>
          </a:bodyPr>
          <a:p>
            <a:pPr marL="274320" indent="-274320">
              <a:lnSpc>
                <a:spcPct val="85000"/>
              </a:lnSpc>
              <a:spcBef>
                <a:spcPts val="360"/>
              </a:spcBef>
              <a:buClr>
                <a:srgbClr val="0bd0d9"/>
              </a:buClr>
              <a:buSzPct val="95000"/>
              <a:buFont typeface="Wingdings 2" charset="2"/>
              <a:buChar char=""/>
            </a:pPr>
            <a:r>
              <a:rPr b="0" lang="en-US" sz="1800" spc="-1" strike="noStrike">
                <a:solidFill>
                  <a:srgbClr val="000000"/>
                </a:solidFill>
                <a:latin typeface="Constantia"/>
                <a:ea typeface="宋体"/>
              </a:rPr>
              <a:t>Configuring a Static route with an </a:t>
            </a:r>
            <a:r>
              <a:rPr b="0" lang="en-US" sz="1800" spc="-1" strike="noStrike">
                <a:solidFill>
                  <a:srgbClr val="009dd9"/>
                </a:solidFill>
                <a:latin typeface="Constantia"/>
                <a:ea typeface="宋体"/>
              </a:rPr>
              <a:t>Exit Interface </a:t>
            </a:r>
            <a:endParaRPr b="0" lang="en-US" sz="1800" spc="-1" strike="noStrike">
              <a:solidFill>
                <a:srgbClr val="000000"/>
              </a:solidFill>
              <a:latin typeface="Constantia"/>
            </a:endParaRPr>
          </a:p>
          <a:p>
            <a:pPr lvl="1" marL="860400" indent="-285840">
              <a:lnSpc>
                <a:spcPct val="85000"/>
              </a:lnSpc>
              <a:spcBef>
                <a:spcPts val="479"/>
              </a:spcBef>
              <a:buClr>
                <a:srgbClr val="0f6fc6"/>
              </a:buClr>
              <a:buSzPct val="85000"/>
              <a:buFont typeface="Arial"/>
              <a:buChar char="•"/>
            </a:pPr>
            <a:r>
              <a:rPr b="0" lang="en-US" sz="2400" spc="-1" strike="noStrike">
                <a:solidFill>
                  <a:srgbClr val="009dd9"/>
                </a:solidFill>
                <a:latin typeface="Constantia"/>
                <a:ea typeface="宋体"/>
              </a:rPr>
              <a:t>single search</a:t>
            </a:r>
            <a:r>
              <a:rPr b="0" lang="en-US" sz="2400" spc="-1" strike="noStrike">
                <a:solidFill>
                  <a:srgbClr val="000000"/>
                </a:solidFill>
                <a:latin typeface="Constantia"/>
                <a:ea typeface="宋体"/>
              </a:rPr>
              <a:t> instead of 2 searches.</a:t>
            </a:r>
            <a:endParaRPr b="0" lang="en-US" sz="2400" spc="-1" strike="noStrike">
              <a:solidFill>
                <a:srgbClr val="000000"/>
              </a:solidFill>
              <a:latin typeface="Constantia"/>
            </a:endParaRPr>
          </a:p>
        </p:txBody>
      </p:sp>
      <p:pic>
        <p:nvPicPr>
          <p:cNvPr id="261" name="Picture 9" descr=""/>
          <p:cNvPicPr/>
          <p:nvPr/>
        </p:nvPicPr>
        <p:blipFill>
          <a:blip r:embed="rId1"/>
          <a:stretch/>
        </p:blipFill>
        <p:spPr>
          <a:xfrm>
            <a:off x="380880" y="1676520"/>
            <a:ext cx="7660800" cy="4876560"/>
          </a:xfrm>
          <a:prstGeom prst="rect">
            <a:avLst/>
          </a:prstGeom>
          <a:ln w="9525">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80880" y="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63" name="PlaceHolder 2"/>
          <p:cNvSpPr>
            <a:spLocks noGrp="1"/>
          </p:cNvSpPr>
          <p:nvPr>
            <p:ph/>
          </p:nvPr>
        </p:nvSpPr>
        <p:spPr>
          <a:xfrm>
            <a:off x="457200" y="762120"/>
            <a:ext cx="8229240" cy="5363640"/>
          </a:xfrm>
          <a:prstGeom prst="rect">
            <a:avLst/>
          </a:prstGeom>
          <a:noFill/>
          <a:ln w="0">
            <a:noFill/>
          </a:ln>
        </p:spPr>
        <p:txBody>
          <a:bodyPr lIns="90000" rIns="90000" tIns="45000" bIns="45000" anchor="t">
            <a:noAutofit/>
          </a:bodyPr>
          <a:p>
            <a:pPr marL="274320" indent="-274320" algn="just">
              <a:lnSpc>
                <a:spcPct val="85000"/>
              </a:lnSpc>
              <a:spcBef>
                <a:spcPts val="400"/>
              </a:spcBef>
              <a:buClr>
                <a:srgbClr val="0bd0d9"/>
              </a:buClr>
              <a:buSzPct val="95000"/>
              <a:buFont typeface="Wingdings 2" charset="2"/>
              <a:buChar char=""/>
            </a:pPr>
            <a:r>
              <a:rPr b="1" lang="en-US" sz="2000" spc="-1" strike="noStrike">
                <a:solidFill>
                  <a:srgbClr val="000000"/>
                </a:solidFill>
                <a:latin typeface="Constantia"/>
                <a:ea typeface="宋体"/>
              </a:rPr>
              <a:t>Modifying Static routes</a:t>
            </a:r>
            <a:endParaRPr b="0" lang="en-US" sz="2000" spc="-1" strike="noStrike">
              <a:solidFill>
                <a:srgbClr val="000000"/>
              </a:solidFill>
              <a:latin typeface="Constantia"/>
            </a:endParaRPr>
          </a:p>
          <a:p>
            <a:pPr lvl="1" marL="640080" algn="just">
              <a:lnSpc>
                <a:spcPct val="85000"/>
              </a:lnSpc>
              <a:spcBef>
                <a:spcPts val="360"/>
              </a:spcBef>
              <a:buClr>
                <a:srgbClr val="0f6fc6"/>
              </a:buClr>
              <a:buSzPct val="85000"/>
              <a:buFont typeface="Wingdings" charset="2"/>
              <a:buChar char=""/>
            </a:pPr>
            <a:r>
              <a:rPr b="0" lang="en-US" sz="1800" spc="-1" strike="noStrike">
                <a:solidFill>
                  <a:srgbClr val="000000"/>
                </a:solidFill>
                <a:latin typeface="Constantia"/>
                <a:ea typeface="宋体"/>
              </a:rPr>
              <a:t>Existing static routes cannot be modified. The old static route must be deleted by placing </a:t>
            </a:r>
            <a:r>
              <a:rPr b="1" i="1" lang="en-US" sz="1800" spc="-1" strike="noStrike">
                <a:solidFill>
                  <a:srgbClr val="000000"/>
                </a:solidFill>
                <a:latin typeface="Constantia"/>
                <a:ea typeface="宋体"/>
              </a:rPr>
              <a:t>no</a:t>
            </a:r>
            <a:r>
              <a:rPr b="0" lang="en-US" sz="1800" spc="-1" strike="noStrike">
                <a:solidFill>
                  <a:srgbClr val="000000"/>
                </a:solidFill>
                <a:latin typeface="Constantia"/>
                <a:ea typeface="宋体"/>
              </a:rPr>
              <a:t> in front of the </a:t>
            </a:r>
            <a:r>
              <a:rPr b="1" i="1" lang="en-US" sz="1800" spc="-1" strike="noStrike">
                <a:solidFill>
                  <a:srgbClr val="000000"/>
                </a:solidFill>
                <a:latin typeface="Constantia"/>
                <a:ea typeface="宋体"/>
              </a:rPr>
              <a:t>ip route</a:t>
            </a:r>
            <a:endParaRPr b="0" lang="en-US" sz="1800" spc="-1" strike="noStrike">
              <a:solidFill>
                <a:srgbClr val="000000"/>
              </a:solidFill>
              <a:latin typeface="Constantia"/>
            </a:endParaRPr>
          </a:p>
          <a:p>
            <a:pPr lvl="1" marL="640080" algn="just">
              <a:lnSpc>
                <a:spcPct val="85000"/>
              </a:lnSpc>
              <a:spcBef>
                <a:spcPts val="360"/>
              </a:spcBef>
              <a:buClr>
                <a:srgbClr val="0f6fc6"/>
              </a:buClr>
              <a:buSzPct val="85000"/>
              <a:buFont typeface="Wingdings" charset="2"/>
              <a:buChar char=""/>
            </a:pPr>
            <a:r>
              <a:rPr b="0" lang="en-US" sz="1800" spc="-1" strike="noStrike">
                <a:solidFill>
                  <a:srgbClr val="000000"/>
                </a:solidFill>
                <a:latin typeface="Constantia"/>
                <a:ea typeface="宋体"/>
              </a:rPr>
              <a:t>Example:</a:t>
            </a:r>
            <a:endParaRPr b="0" lang="en-US" sz="1800" spc="-1" strike="noStrike">
              <a:solidFill>
                <a:srgbClr val="000000"/>
              </a:solidFill>
              <a:latin typeface="Constantia"/>
            </a:endParaRPr>
          </a:p>
          <a:p>
            <a:pPr marL="914400" indent="-246960" algn="just">
              <a:lnSpc>
                <a:spcPct val="85000"/>
              </a:lnSpc>
              <a:spcBef>
                <a:spcPts val="360"/>
              </a:spcBef>
              <a:buNone/>
              <a:tabLst>
                <a:tab algn="l" pos="0"/>
              </a:tabLst>
            </a:pPr>
            <a:r>
              <a:rPr b="1" i="1" lang="en-US" sz="1800" spc="-1" strike="noStrike">
                <a:solidFill>
                  <a:srgbClr val="009dd9"/>
                </a:solidFill>
                <a:latin typeface="Constantia"/>
                <a:ea typeface="宋体"/>
              </a:rPr>
              <a:t>no</a:t>
            </a:r>
            <a:r>
              <a:rPr b="0" i="1" lang="en-US" sz="1800" spc="-1" strike="noStrike">
                <a:solidFill>
                  <a:srgbClr val="000000"/>
                </a:solidFill>
                <a:latin typeface="Constantia"/>
                <a:ea typeface="宋体"/>
              </a:rPr>
              <a:t> ip route 192.168.2.0 255.255.255.0 172.16.2.2</a:t>
            </a:r>
            <a:endParaRPr b="0" lang="en-US" sz="1800" spc="-1" strike="noStrike">
              <a:solidFill>
                <a:srgbClr val="000000"/>
              </a:solidFill>
              <a:latin typeface="Constantia"/>
            </a:endParaRPr>
          </a:p>
          <a:p>
            <a:pPr lvl="1" marL="640080" algn="just">
              <a:lnSpc>
                <a:spcPct val="85000"/>
              </a:lnSpc>
              <a:spcBef>
                <a:spcPts val="360"/>
              </a:spcBef>
              <a:buClr>
                <a:srgbClr val="0f6fc6"/>
              </a:buClr>
              <a:buSzPct val="85000"/>
              <a:buFont typeface="Wingdings" charset="2"/>
              <a:buChar char=""/>
              <a:tabLst>
                <a:tab algn="l" pos="0"/>
              </a:tabLst>
            </a:pPr>
            <a:r>
              <a:rPr b="0" lang="en-US" sz="1800" spc="-1" strike="noStrike">
                <a:solidFill>
                  <a:srgbClr val="000000"/>
                </a:solidFill>
                <a:latin typeface="Constantia"/>
                <a:ea typeface="宋体"/>
              </a:rPr>
              <a:t>A new static route must be rewritten in the configuration </a:t>
            </a:r>
            <a:endParaRPr b="0" lang="en-US" sz="1800" spc="-1" strike="noStrike">
              <a:solidFill>
                <a:srgbClr val="000000"/>
              </a:solidFill>
              <a:latin typeface="Constantia"/>
            </a:endParaRPr>
          </a:p>
          <a:p>
            <a:endParaRPr b="0" lang="en-US" sz="1800" spc="-1" strike="noStrike">
              <a:solidFill>
                <a:srgbClr val="000000"/>
              </a:solidFill>
              <a:latin typeface="Constantia"/>
            </a:endParaRPr>
          </a:p>
        </p:txBody>
      </p:sp>
      <p:pic>
        <p:nvPicPr>
          <p:cNvPr id="264" name="Picture 5" descr=""/>
          <p:cNvPicPr/>
          <p:nvPr/>
        </p:nvPicPr>
        <p:blipFill>
          <a:blip r:embed="rId1"/>
          <a:stretch/>
        </p:blipFill>
        <p:spPr>
          <a:xfrm>
            <a:off x="609480" y="2895480"/>
            <a:ext cx="7616520" cy="3754080"/>
          </a:xfrm>
          <a:prstGeom prst="rect">
            <a:avLst/>
          </a:prstGeom>
          <a:ln w="9525">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380880" y="380880"/>
            <a:ext cx="8229240" cy="837720"/>
          </a:xfrm>
          <a:prstGeom prst="rect">
            <a:avLst/>
          </a:prstGeom>
          <a:noFill/>
          <a:ln w="0">
            <a:noFill/>
          </a:ln>
        </p:spPr>
        <p:txBody>
          <a:bodyPr lIns="0" rIns="0" tIns="45000" bIns="0" anchor="b">
            <a:noAutofit/>
          </a:bodyPr>
          <a:p>
            <a:pPr>
              <a:lnSpc>
                <a:spcPct val="100000"/>
              </a:lnSpc>
              <a:buNone/>
            </a:pPr>
            <a:r>
              <a:rPr b="0" lang="en-US" sz="4000" spc="-1" strike="noStrike">
                <a:solidFill>
                  <a:srgbClr val="04617b"/>
                </a:solidFill>
                <a:latin typeface="Calibri"/>
                <a:ea typeface="宋体"/>
              </a:rPr>
              <a:t>Verifying the Static Route Configuration</a:t>
            </a:r>
            <a:endParaRPr b="0" lang="en-US" sz="4000" spc="-1" strike="noStrike">
              <a:solidFill>
                <a:srgbClr val="000000"/>
              </a:solidFill>
              <a:latin typeface="Constantia"/>
            </a:endParaRPr>
          </a:p>
        </p:txBody>
      </p:sp>
      <p:pic>
        <p:nvPicPr>
          <p:cNvPr id="266" name="Picture 5" descr=""/>
          <p:cNvPicPr/>
          <p:nvPr/>
        </p:nvPicPr>
        <p:blipFill>
          <a:blip r:embed="rId1"/>
          <a:stretch/>
        </p:blipFill>
        <p:spPr>
          <a:xfrm>
            <a:off x="228600" y="1219320"/>
            <a:ext cx="8762760" cy="5105160"/>
          </a:xfrm>
          <a:prstGeom prst="rect">
            <a:avLst/>
          </a:prstGeom>
          <a:ln w="9525">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80880" y="304920"/>
            <a:ext cx="8229240" cy="591120"/>
          </a:xfrm>
          <a:prstGeom prst="rect">
            <a:avLst/>
          </a:prstGeom>
          <a:noFill/>
          <a:ln w="0">
            <a:noFill/>
          </a:ln>
        </p:spPr>
        <p:txBody>
          <a:bodyPr lIns="0" rIns="0" tIns="45000" bIns="0" anchor="b">
            <a:normAutofit fontScale="71000"/>
          </a:bodyPr>
          <a:p>
            <a:pPr>
              <a:lnSpc>
                <a:spcPct val="100000"/>
              </a:lnSpc>
              <a:buNone/>
            </a:pPr>
            <a:r>
              <a:rPr b="1" lang="en-US" sz="5000" spc="-1" strike="noStrike">
                <a:solidFill>
                  <a:srgbClr val="c00000"/>
                </a:solidFill>
                <a:latin typeface="Calibri"/>
              </a:rPr>
              <a:t>2. Default-Rout</a:t>
            </a:r>
            <a:endParaRPr b="0" lang="en-US" sz="5000" spc="-1" strike="noStrike">
              <a:solidFill>
                <a:srgbClr val="000000"/>
              </a:solidFill>
              <a:latin typeface="Constantia"/>
            </a:endParaRPr>
          </a:p>
        </p:txBody>
      </p:sp>
      <p:sp>
        <p:nvSpPr>
          <p:cNvPr id="268" name="PlaceHolder 2"/>
          <p:cNvSpPr>
            <a:spLocks noGrp="1"/>
          </p:cNvSpPr>
          <p:nvPr>
            <p:ph/>
          </p:nvPr>
        </p:nvSpPr>
        <p:spPr>
          <a:xfrm>
            <a:off x="457200" y="1066680"/>
            <a:ext cx="8229240" cy="5257440"/>
          </a:xfrm>
          <a:prstGeom prst="rect">
            <a:avLst/>
          </a:prstGeom>
          <a:noFill/>
          <a:ln w="0">
            <a:noFill/>
          </a:ln>
        </p:spPr>
        <p:txBody>
          <a:bodyPr lIns="90000" rIns="90000" tIns="45000" bIns="45000" anchor="t">
            <a:no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default route is a type of </a:t>
            </a:r>
            <a:r>
              <a:rPr b="1" lang="en-US" sz="2600" spc="-1" strike="noStrike">
                <a:solidFill>
                  <a:srgbClr val="ff0000"/>
                </a:solidFill>
                <a:latin typeface="Constantia"/>
              </a:rPr>
              <a:t>static route </a:t>
            </a:r>
            <a:r>
              <a:rPr b="0" lang="en-US" sz="2600" spc="-1" strike="noStrike">
                <a:solidFill>
                  <a:srgbClr val="000000"/>
                </a:solidFill>
                <a:latin typeface="Constantia"/>
              </a:rPr>
              <a:t>which specifies a gateway to use when the routing table does not contain a path to use to reach the </a:t>
            </a:r>
            <a:r>
              <a:rPr b="1" lang="en-US" sz="2600" spc="-1" strike="noStrike">
                <a:solidFill>
                  <a:srgbClr val="000000"/>
                </a:solidFill>
                <a:latin typeface="Constantia"/>
              </a:rPr>
              <a:t>destination network.</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 </a:t>
            </a:r>
            <a:r>
              <a:rPr b="0" lang="en-US" sz="2600" spc="-1" strike="noStrike">
                <a:solidFill>
                  <a:srgbClr val="000000"/>
                </a:solidFill>
                <a:latin typeface="Constantia"/>
              </a:rPr>
              <a:t>It is common for default routes to point to the next router in the path to the Internet Service Provider.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It use default </a:t>
            </a:r>
            <a:r>
              <a:rPr b="0" lang="en-US" sz="2600" spc="-1" strike="noStrike">
                <a:solidFill>
                  <a:srgbClr val="00b050"/>
                </a:solidFill>
                <a:latin typeface="Constantia"/>
              </a:rPr>
              <a:t>network 0.0.0.0 </a:t>
            </a:r>
            <a:r>
              <a:rPr b="0" lang="en-US" sz="2600" spc="-1" strike="noStrike">
                <a:solidFill>
                  <a:srgbClr val="000000"/>
                </a:solidFill>
                <a:latin typeface="Constantia"/>
              </a:rPr>
              <a:t>and </a:t>
            </a:r>
            <a:r>
              <a:rPr b="0" lang="en-US" sz="2600" spc="-1" strike="noStrike">
                <a:solidFill>
                  <a:srgbClr val="ff0000"/>
                </a:solidFill>
                <a:latin typeface="Constantia"/>
              </a:rPr>
              <a:t>subnet 0.0.0.0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These routes are identified in the routing table with the prefix </a:t>
            </a:r>
            <a:r>
              <a:rPr b="1" lang="en-US" sz="2600" spc="-1" strike="noStrike">
                <a:solidFill>
                  <a:srgbClr val="ff0000"/>
                </a:solidFill>
                <a:latin typeface="Constantia"/>
              </a:rPr>
              <a:t>S*</a:t>
            </a:r>
            <a:r>
              <a:rPr b="0" lang="en-US" sz="2600" spc="-1" strike="noStrike">
                <a:solidFill>
                  <a:srgbClr val="000000"/>
                </a:solidFill>
                <a:latin typeface="Constantia"/>
              </a:rPr>
              <a:t>.</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8229240" cy="715680"/>
          </a:xfrm>
          <a:prstGeom prst="rect">
            <a:avLst/>
          </a:prstGeom>
          <a:noFill/>
          <a:ln w="0">
            <a:noFill/>
          </a:ln>
        </p:spPr>
        <p:txBody>
          <a:bodyPr lIns="0" rIns="0" tIns="45000" bIns="0" anchor="b">
            <a:normAutofit fontScale="88000"/>
          </a:bodyPr>
          <a:p>
            <a:pPr>
              <a:lnSpc>
                <a:spcPct val="100000"/>
              </a:lnSpc>
              <a:buNone/>
            </a:pPr>
            <a:r>
              <a:rPr b="1" lang="en-US" sz="5000" spc="-1" strike="noStrike">
                <a:solidFill>
                  <a:srgbClr val="ffc000"/>
                </a:solidFill>
                <a:latin typeface="Calibri"/>
              </a:rPr>
              <a:t>Cont…</a:t>
            </a:r>
            <a:endParaRPr b="0" lang="en-US" sz="5000" spc="-1" strike="noStrike">
              <a:solidFill>
                <a:srgbClr val="000000"/>
              </a:solidFill>
              <a:latin typeface="Constantia"/>
            </a:endParaRPr>
          </a:p>
        </p:txBody>
      </p:sp>
      <p:sp>
        <p:nvSpPr>
          <p:cNvPr id="270" name="PlaceHolder 2"/>
          <p:cNvSpPr>
            <a:spLocks noGrp="1"/>
          </p:cNvSpPr>
          <p:nvPr>
            <p:ph/>
          </p:nvPr>
        </p:nvSpPr>
        <p:spPr>
          <a:xfrm>
            <a:off x="457200" y="990720"/>
            <a:ext cx="8457840" cy="548604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Router(config)#ip route 0.0.0.0 0.0.0.0 &lt;Next Hop IP Address&gt;</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r>
              <a:rPr b="0" lang="en-US" sz="2600" spc="-1" strike="noStrike">
                <a:solidFill>
                  <a:srgbClr val="000000"/>
                </a:solidFill>
                <a:latin typeface="Constantia"/>
              </a:rPr>
              <a:t>                 </a:t>
            </a:r>
            <a:r>
              <a:rPr b="0" lang="en-US" sz="2600" spc="-1" strike="noStrike">
                <a:solidFill>
                  <a:srgbClr val="000000"/>
                </a:solidFill>
                <a:latin typeface="Constantia"/>
              </a:rPr>
              <a:t>or</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Router(config)#ip route 0.0.0.0 0.0.0.0 &lt;interface&gt; &lt;port number&gt;</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p:txBody>
      </p:sp>
      <p:pic>
        <p:nvPicPr>
          <p:cNvPr id="271" name="Picture 3" descr=""/>
          <p:cNvPicPr/>
          <p:nvPr/>
        </p:nvPicPr>
        <p:blipFill>
          <a:blip r:embed="rId1"/>
          <a:stretch/>
        </p:blipFill>
        <p:spPr>
          <a:xfrm>
            <a:off x="380880" y="3733920"/>
            <a:ext cx="8000640" cy="2514240"/>
          </a:xfrm>
          <a:prstGeom prst="rect">
            <a:avLst/>
          </a:prstGeom>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1" lang="en-US" sz="5000" spc="-1" strike="noStrike">
                <a:solidFill>
                  <a:srgbClr val="c00000"/>
                </a:solidFill>
                <a:latin typeface="Calibri"/>
              </a:rPr>
              <a:t>3. Dynamic routing </a:t>
            </a:r>
            <a:endParaRPr b="0" lang="en-US" sz="5000" spc="-1" strike="noStrike">
              <a:solidFill>
                <a:srgbClr val="000000"/>
              </a:solidFill>
              <a:latin typeface="Constantia"/>
            </a:endParaRPr>
          </a:p>
        </p:txBody>
      </p:sp>
      <p:sp>
        <p:nvSpPr>
          <p:cNvPr id="273" name="PlaceHolder 2"/>
          <p:cNvSpPr>
            <a:spLocks noGrp="1"/>
          </p:cNvSpPr>
          <p:nvPr>
            <p:ph/>
          </p:nvPr>
        </p:nvSpPr>
        <p:spPr>
          <a:xfrm>
            <a:off x="457200" y="914400"/>
            <a:ext cx="8229240" cy="540972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Routers need a way to </a:t>
            </a:r>
            <a:r>
              <a:rPr b="0" lang="en-US" sz="2600" spc="-1" strike="noStrike">
                <a:solidFill>
                  <a:srgbClr val="ffc000"/>
                </a:solidFill>
                <a:latin typeface="Constantia"/>
              </a:rPr>
              <a:t>quickly update </a:t>
            </a:r>
            <a:r>
              <a:rPr b="0" lang="en-US" sz="2600" spc="-1" strike="noStrike">
                <a:solidFill>
                  <a:srgbClr val="000000"/>
                </a:solidFill>
                <a:latin typeface="Constantia"/>
              </a:rPr>
              <a:t>routes that does not depend on the </a:t>
            </a:r>
            <a:r>
              <a:rPr b="1" lang="en-US" sz="2600" spc="-1" strike="noStrike">
                <a:solidFill>
                  <a:srgbClr val="ff0000"/>
                </a:solidFill>
                <a:latin typeface="Constantia"/>
              </a:rPr>
              <a:t>administrator</a:t>
            </a:r>
            <a:r>
              <a:rPr b="0" lang="en-US" sz="2600" spc="-1" strike="noStrike">
                <a:solidFill>
                  <a:srgbClr val="000000"/>
                </a:solidFill>
                <a:latin typeface="Constantia"/>
              </a:rPr>
              <a:t>.</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Dynamic routing adjust their routing tables accordingly, </a:t>
            </a:r>
            <a:r>
              <a:rPr b="0" lang="en-US" sz="2600" spc="-1" strike="noStrike">
                <a:solidFill>
                  <a:srgbClr val="00b050"/>
                </a:solidFill>
                <a:latin typeface="Constantia"/>
              </a:rPr>
              <a:t>without the intervention of the network administrator</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A dynamic routing </a:t>
            </a:r>
            <a:r>
              <a:rPr b="0" lang="en-US" sz="2600" spc="-1" strike="noStrike">
                <a:solidFill>
                  <a:srgbClr val="ffc000"/>
                </a:solidFill>
                <a:latin typeface="Constantia"/>
              </a:rPr>
              <a:t>learns all available routes</a:t>
            </a:r>
            <a:r>
              <a:rPr b="0" lang="en-US" sz="2600" spc="-1" strike="noStrike">
                <a:solidFill>
                  <a:srgbClr val="000000"/>
                </a:solidFill>
                <a:latin typeface="Constantia"/>
              </a:rPr>
              <a:t>, </a:t>
            </a:r>
            <a:r>
              <a:rPr b="0" lang="en-US" sz="2600" spc="-1" strike="noStrike">
                <a:solidFill>
                  <a:srgbClr val="ffc000"/>
                </a:solidFill>
                <a:latin typeface="Constantia"/>
              </a:rPr>
              <a:t>places </a:t>
            </a:r>
            <a:r>
              <a:rPr b="0" lang="en-US" sz="2600" spc="-1" strike="noStrike">
                <a:solidFill>
                  <a:srgbClr val="000000"/>
                </a:solidFill>
                <a:latin typeface="Constantia"/>
              </a:rPr>
              <a:t>the best routes into the routing table, and </a:t>
            </a:r>
            <a:r>
              <a:rPr b="0" lang="en-US" sz="2600" spc="-1" strike="noStrike">
                <a:solidFill>
                  <a:srgbClr val="ffc000"/>
                </a:solidFill>
                <a:latin typeface="Constantia"/>
              </a:rPr>
              <a:t>removes</a:t>
            </a:r>
            <a:r>
              <a:rPr b="0" lang="en-US" sz="2600" spc="-1" strike="noStrike">
                <a:solidFill>
                  <a:srgbClr val="000000"/>
                </a:solidFill>
                <a:latin typeface="Constantia"/>
              </a:rPr>
              <a:t> routes when they are </a:t>
            </a:r>
            <a:r>
              <a:rPr b="0" lang="en-US" sz="2600" spc="-1" strike="noStrike">
                <a:solidFill>
                  <a:srgbClr val="ffc000"/>
                </a:solidFill>
                <a:latin typeface="Constantia"/>
              </a:rPr>
              <a:t>no longer valid. </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75" name="PlaceHolder 2"/>
          <p:cNvSpPr>
            <a:spLocks noGrp="1"/>
          </p:cNvSpPr>
          <p:nvPr>
            <p:ph/>
          </p:nvPr>
        </p:nvSpPr>
        <p:spPr>
          <a:xfrm>
            <a:off x="457200" y="1143000"/>
            <a:ext cx="8381520" cy="540972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Routing protocol  uses routing algorithm to determine the best route to a destination network.</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There are two main classes of routing algorithms: </a:t>
            </a:r>
            <a:endParaRPr b="0" lang="en-US" sz="2600" spc="-1" strike="noStrike">
              <a:solidFill>
                <a:srgbClr val="000000"/>
              </a:solidFill>
              <a:latin typeface="Constantia"/>
            </a:endParaRPr>
          </a:p>
          <a:p>
            <a:pPr marL="1538280" indent="-115920" algn="just">
              <a:lnSpc>
                <a:spcPct val="100000"/>
              </a:lnSpc>
              <a:spcBef>
                <a:spcPts val="519"/>
              </a:spcBef>
              <a:buClr>
                <a:srgbClr val="0bd0d9"/>
              </a:buClr>
              <a:buSzPct val="95000"/>
              <a:buFont typeface="Calibri"/>
              <a:buAutoNum type="arabicPeriod"/>
            </a:pPr>
            <a:r>
              <a:rPr b="0" lang="en-US" sz="2600" spc="-1" strike="noStrike">
                <a:solidFill>
                  <a:srgbClr val="000000"/>
                </a:solidFill>
                <a:latin typeface="Constantia"/>
              </a:rPr>
              <a:t> </a:t>
            </a:r>
            <a:r>
              <a:rPr b="0" lang="en-US" sz="2600" spc="-1" strike="noStrike">
                <a:solidFill>
                  <a:srgbClr val="00b050"/>
                </a:solidFill>
                <a:latin typeface="Constantia"/>
              </a:rPr>
              <a:t>Distance vector </a:t>
            </a:r>
            <a:endParaRPr b="0" lang="en-US" sz="2600" spc="-1" strike="noStrike">
              <a:solidFill>
                <a:srgbClr val="000000"/>
              </a:solidFill>
              <a:latin typeface="Constantia"/>
            </a:endParaRPr>
          </a:p>
          <a:p>
            <a:pPr marL="1538280" indent="-115920" algn="just">
              <a:lnSpc>
                <a:spcPct val="100000"/>
              </a:lnSpc>
              <a:spcBef>
                <a:spcPts val="519"/>
              </a:spcBef>
              <a:buClr>
                <a:srgbClr val="0bd0d9"/>
              </a:buClr>
              <a:buSzPct val="95000"/>
              <a:buFont typeface="Calibri"/>
              <a:buAutoNum type="arabicPeriod"/>
            </a:pPr>
            <a:r>
              <a:rPr b="0" lang="en-US" sz="2600" spc="-1" strike="noStrike">
                <a:solidFill>
                  <a:srgbClr val="00b050"/>
                </a:solidFill>
                <a:latin typeface="Constantia"/>
              </a:rPr>
              <a:t>Link state</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Each type uses a </a:t>
            </a:r>
            <a:r>
              <a:rPr b="0" lang="en-US" sz="2600" spc="-1" strike="noStrike">
                <a:solidFill>
                  <a:srgbClr val="ff0000"/>
                </a:solidFill>
                <a:latin typeface="Constantia"/>
              </a:rPr>
              <a:t>different method </a:t>
            </a:r>
            <a:r>
              <a:rPr b="0" lang="en-US" sz="2600" spc="-1" strike="noStrike">
                <a:solidFill>
                  <a:srgbClr val="000000"/>
                </a:solidFill>
                <a:latin typeface="Constantia"/>
              </a:rPr>
              <a:t>for determining the </a:t>
            </a:r>
            <a:r>
              <a:rPr b="0" lang="en-US" sz="2600" spc="-1" strike="noStrike">
                <a:solidFill>
                  <a:srgbClr val="ff0000"/>
                </a:solidFill>
                <a:latin typeface="Constantia"/>
              </a:rPr>
              <a:t>best route </a:t>
            </a:r>
            <a:r>
              <a:rPr b="0" lang="en-US" sz="2600" spc="-1" strike="noStrike">
                <a:solidFill>
                  <a:srgbClr val="000000"/>
                </a:solidFill>
                <a:latin typeface="Constantia"/>
              </a:rPr>
              <a:t>to a destination network. </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0b050"/>
                </a:solidFill>
                <a:latin typeface="Calibri"/>
              </a:rPr>
              <a:t>Distance vector</a:t>
            </a:r>
            <a:endParaRPr b="0" lang="en-US" sz="5000" spc="-1" strike="noStrike">
              <a:solidFill>
                <a:srgbClr val="000000"/>
              </a:solidFill>
              <a:latin typeface="Constantia"/>
            </a:endParaRPr>
          </a:p>
        </p:txBody>
      </p:sp>
      <p:sp>
        <p:nvSpPr>
          <p:cNvPr id="277" name="PlaceHolder 2"/>
          <p:cNvSpPr>
            <a:spLocks noGrp="1"/>
          </p:cNvSpPr>
          <p:nvPr>
            <p:ph/>
          </p:nvPr>
        </p:nvSpPr>
        <p:spPr>
          <a:xfrm>
            <a:off x="457200" y="990720"/>
            <a:ext cx="8229240" cy="5135040"/>
          </a:xfrm>
          <a:prstGeom prst="rect">
            <a:avLst/>
          </a:prstGeom>
          <a:noFill/>
          <a:ln w="0">
            <a:noFill/>
          </a:ln>
        </p:spPr>
        <p:txBody>
          <a:bodyPr lIns="90000" rIns="90000" tIns="45000" bIns="45000" anchor="t">
            <a:normAutofit fontScale="82000"/>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Type of standards that uses </a:t>
            </a:r>
            <a:r>
              <a:rPr b="1" lang="en-US" sz="2600" spc="-1" strike="noStrike">
                <a:solidFill>
                  <a:srgbClr val="ff0000"/>
                </a:solidFill>
                <a:latin typeface="Constantia"/>
              </a:rPr>
              <a:t>distance</a:t>
            </a:r>
            <a:r>
              <a:rPr b="0" lang="en-US" sz="2600" spc="-1" strike="noStrike">
                <a:solidFill>
                  <a:srgbClr val="000000"/>
                </a:solidFill>
                <a:latin typeface="Constantia"/>
              </a:rPr>
              <a:t> to select the best path, e,g RrIP, IGRP,EIGRP</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Routers running distance vector routing protocols share network information with directly connected neighbors.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neighbor routers then advertise the information to their neighbors, until all routers in the enterprise learn the information.</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router running a distance vector protocol </a:t>
            </a:r>
            <a:r>
              <a:rPr b="1" lang="en-US" sz="2600" spc="-1" strike="noStrike">
                <a:solidFill>
                  <a:srgbClr val="ff0000"/>
                </a:solidFill>
                <a:latin typeface="Constantia"/>
              </a:rPr>
              <a:t>does not know the entire path </a:t>
            </a:r>
            <a:r>
              <a:rPr b="0" lang="en-US" sz="2600" spc="-1" strike="noStrike">
                <a:solidFill>
                  <a:srgbClr val="000000"/>
                </a:solidFill>
                <a:latin typeface="Constantia"/>
              </a:rPr>
              <a:t>to a destination. it only knows the </a:t>
            </a:r>
            <a:r>
              <a:rPr b="1" lang="en-US" sz="2600" spc="-1" strike="noStrike">
                <a:solidFill>
                  <a:srgbClr val="0c9b74"/>
                </a:solidFill>
                <a:latin typeface="Constantia"/>
              </a:rPr>
              <a:t>distance to the remote network </a:t>
            </a:r>
            <a:r>
              <a:rPr b="0" lang="en-US" sz="2600" spc="-1" strike="noStrike">
                <a:solidFill>
                  <a:srgbClr val="000000"/>
                </a:solidFill>
                <a:latin typeface="Constantia"/>
              </a:rPr>
              <a:t>and the </a:t>
            </a:r>
            <a:r>
              <a:rPr b="0" lang="en-US" sz="2600" spc="-1" strike="noStrike">
                <a:solidFill>
                  <a:srgbClr val="0c9b74"/>
                </a:solidFill>
                <a:latin typeface="Constantia"/>
              </a:rPr>
              <a:t>direction</a:t>
            </a:r>
            <a:r>
              <a:rPr b="0" lang="en-US" sz="2600" spc="-1" strike="noStrike">
                <a:solidFill>
                  <a:srgbClr val="000000"/>
                </a:solidFill>
                <a:latin typeface="Constantia"/>
              </a:rPr>
              <a:t>, or </a:t>
            </a:r>
            <a:r>
              <a:rPr b="0" lang="en-US" sz="2600" spc="-1" strike="noStrike">
                <a:solidFill>
                  <a:srgbClr val="0c9b74"/>
                </a:solidFill>
                <a:latin typeface="Constantia"/>
              </a:rPr>
              <a:t>vector</a:t>
            </a:r>
            <a:r>
              <a:rPr b="0" lang="en-US" sz="2600" spc="-1" strike="noStrike">
                <a:solidFill>
                  <a:srgbClr val="000000"/>
                </a:solidFill>
                <a:latin typeface="Constantia"/>
              </a:rPr>
              <a:t>, Its knowledge comes through information from </a:t>
            </a:r>
            <a:r>
              <a:rPr b="1" lang="en-US" sz="2600" spc="-1" strike="noStrike">
                <a:solidFill>
                  <a:srgbClr val="0c9b74"/>
                </a:solidFill>
                <a:latin typeface="Constantia"/>
              </a:rPr>
              <a:t>directly connected neighbors</a:t>
            </a:r>
            <a:r>
              <a:rPr b="0" lang="en-US" sz="2600" spc="-1" strike="noStrike">
                <a:solidFill>
                  <a:srgbClr val="000000"/>
                </a:solidFill>
                <a:latin typeface="Constantia"/>
              </a:rPr>
              <a:t>.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distance vector protocols use </a:t>
            </a:r>
            <a:r>
              <a:rPr b="1" lang="en-US" sz="2600" spc="-1" strike="noStrike">
                <a:solidFill>
                  <a:srgbClr val="ff0000"/>
                </a:solidFill>
                <a:latin typeface="Constantia"/>
              </a:rPr>
              <a:t>a metric </a:t>
            </a:r>
            <a:r>
              <a:rPr b="0" lang="en-US" sz="2600" spc="-1" strike="noStrike">
                <a:solidFill>
                  <a:srgbClr val="000000"/>
                </a:solidFill>
                <a:latin typeface="Constantia"/>
              </a:rPr>
              <a:t>to determine the best route.</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380880"/>
            <a:ext cx="7772040" cy="761760"/>
          </a:xfrm>
          <a:prstGeom prst="rect">
            <a:avLst/>
          </a:prstGeom>
          <a:noFill/>
          <a:ln w="0">
            <a:noFill/>
          </a:ln>
        </p:spPr>
        <p:txBody>
          <a:bodyPr lIns="0" rIns="18360" tIns="0" bIns="0" anchor="b">
            <a:normAutofit/>
          </a:bodyPr>
          <a:p>
            <a:pPr algn="ctr">
              <a:lnSpc>
                <a:spcPct val="100000"/>
              </a:lnSpc>
              <a:buNone/>
            </a:pPr>
            <a:r>
              <a:rPr b="1" lang="en-US" sz="3600" spc="-1" strike="noStrike">
                <a:solidFill>
                  <a:srgbClr val="ff0000"/>
                </a:solidFill>
                <a:latin typeface="Calibri"/>
              </a:rPr>
              <a:t>what is Routing?</a:t>
            </a:r>
            <a:endParaRPr b="0" lang="en-US" sz="3600" spc="-1" strike="noStrike">
              <a:solidFill>
                <a:srgbClr val="ffffff"/>
              </a:solidFill>
              <a:latin typeface="Constantia"/>
            </a:endParaRPr>
          </a:p>
        </p:txBody>
      </p:sp>
      <p:sp>
        <p:nvSpPr>
          <p:cNvPr id="236" name="PlaceHolder 2"/>
          <p:cNvSpPr>
            <a:spLocks noGrp="1"/>
          </p:cNvSpPr>
          <p:nvPr>
            <p:ph type="subTitle"/>
          </p:nvPr>
        </p:nvSpPr>
        <p:spPr>
          <a:xfrm>
            <a:off x="609480" y="1143000"/>
            <a:ext cx="8076960" cy="5333760"/>
          </a:xfrm>
          <a:prstGeom prst="rect">
            <a:avLst/>
          </a:prstGeom>
          <a:noFill/>
          <a:ln w="0">
            <a:noFill/>
          </a:ln>
        </p:spPr>
        <p:txBody>
          <a:bodyPr lIns="0" rIns="18360" tIns="45000" bIns="45000" anchor="t">
            <a:normAutofit fontScale="90000"/>
          </a:bodyPr>
          <a:p>
            <a:pPr algn="just">
              <a:lnSpc>
                <a:spcPct val="100000"/>
              </a:lnSpc>
              <a:spcBef>
                <a:spcPts val="519"/>
              </a:spcBef>
              <a:buClr>
                <a:srgbClr val="0bd0d9"/>
              </a:buClr>
              <a:buSzPct val="95000"/>
              <a:buFont typeface="Wingdings" charset="2"/>
              <a:buChar char=""/>
            </a:pPr>
            <a:r>
              <a:rPr b="0" lang="en-US" sz="2600" spc="-1" strike="noStrike">
                <a:solidFill>
                  <a:srgbClr val="ffffff"/>
                </a:solidFill>
                <a:latin typeface="Constantia"/>
              </a:rPr>
              <a:t> </a:t>
            </a:r>
            <a:r>
              <a:rPr b="0" lang="en-US" sz="2600" spc="-1" strike="noStrike">
                <a:solidFill>
                  <a:srgbClr val="ffffff"/>
                </a:solidFill>
                <a:latin typeface="Constantia"/>
              </a:rPr>
              <a:t>Routing is the </a:t>
            </a:r>
            <a:r>
              <a:rPr b="1" lang="en-US" sz="2600" spc="-1" strike="noStrike">
                <a:solidFill>
                  <a:srgbClr val="ff0000"/>
                </a:solidFill>
                <a:latin typeface="Constantia"/>
              </a:rPr>
              <a:t>method</a:t>
            </a:r>
            <a:r>
              <a:rPr b="0" lang="en-US" sz="2600" spc="-1" strike="noStrike">
                <a:solidFill>
                  <a:srgbClr val="ffffff"/>
                </a:solidFill>
                <a:latin typeface="Constantia"/>
              </a:rPr>
              <a:t> by which network devices </a:t>
            </a:r>
            <a:r>
              <a:rPr b="0" lang="en-US" sz="2600" spc="-1" strike="noStrike">
                <a:solidFill>
                  <a:srgbClr val="ffc000"/>
                </a:solidFill>
                <a:latin typeface="Constantia"/>
              </a:rPr>
              <a:t>direct messages </a:t>
            </a:r>
            <a:r>
              <a:rPr b="0" lang="en-US" sz="2600" spc="-1" strike="noStrike">
                <a:solidFill>
                  <a:srgbClr val="ffffff"/>
                </a:solidFill>
                <a:latin typeface="Constantia"/>
              </a:rPr>
              <a:t>across networks to arrive at the correct destination.</a:t>
            </a:r>
            <a:endParaRPr b="0" lang="en-US" sz="2600" spc="-1" strike="noStrike">
              <a:latin typeface="Arial"/>
            </a:endParaRPr>
          </a:p>
          <a:p>
            <a:pPr algn="just">
              <a:lnSpc>
                <a:spcPct val="100000"/>
              </a:lnSpc>
              <a:spcBef>
                <a:spcPts val="519"/>
              </a:spcBef>
              <a:buNone/>
              <a:tabLst>
                <a:tab algn="l" pos="0"/>
              </a:tabLst>
            </a:pPr>
            <a:r>
              <a:rPr b="0" lang="en-US" sz="2600" spc="-1" strike="noStrike">
                <a:solidFill>
                  <a:srgbClr val="ffffff"/>
                </a:solidFill>
                <a:latin typeface="Constantia"/>
              </a:rPr>
              <a:t> </a:t>
            </a:r>
            <a:endParaRPr b="0" lang="en-US" sz="2600" spc="-1" strike="noStrike">
              <a:latin typeface="Arial"/>
            </a:endParaRPr>
          </a:p>
          <a:p>
            <a:pPr algn="just">
              <a:lnSpc>
                <a:spcPct val="100000"/>
              </a:lnSpc>
              <a:spcBef>
                <a:spcPts val="519"/>
              </a:spcBef>
              <a:buClr>
                <a:srgbClr val="0bd0d9"/>
              </a:buClr>
              <a:buSzPct val="95000"/>
              <a:buFont typeface="Wingdings" charset="2"/>
              <a:buChar char=""/>
              <a:tabLst>
                <a:tab algn="l" pos="0"/>
              </a:tabLst>
            </a:pPr>
            <a:r>
              <a:rPr b="0" lang="en-US" sz="2600" spc="-1" strike="noStrike">
                <a:solidFill>
                  <a:srgbClr val="ffffff"/>
                </a:solidFill>
                <a:latin typeface="Constantia"/>
              </a:rPr>
              <a:t>All routers must make </a:t>
            </a:r>
            <a:r>
              <a:rPr b="0" lang="en-US" sz="2600" spc="-1" strike="noStrike">
                <a:solidFill>
                  <a:srgbClr val="ffc000"/>
                </a:solidFill>
                <a:latin typeface="Constantia"/>
              </a:rPr>
              <a:t>routing decisions by looking </a:t>
            </a:r>
            <a:r>
              <a:rPr b="1" lang="en-US" sz="2600" spc="-1" strike="noStrike">
                <a:solidFill>
                  <a:srgbClr val="ff0000"/>
                </a:solidFill>
                <a:latin typeface="Constantia"/>
              </a:rPr>
              <a:t>routing table. </a:t>
            </a:r>
            <a:endParaRPr b="0" lang="en-US" sz="2600" spc="-1" strike="noStrike">
              <a:latin typeface="Arial"/>
            </a:endParaRPr>
          </a:p>
          <a:p>
            <a:pPr algn="just">
              <a:lnSpc>
                <a:spcPct val="100000"/>
              </a:lnSpc>
              <a:spcBef>
                <a:spcPts val="519"/>
              </a:spcBef>
              <a:buNone/>
              <a:tabLst>
                <a:tab algn="l" pos="0"/>
              </a:tabLst>
            </a:pPr>
            <a:endParaRPr b="0" lang="en-US" sz="2600" spc="-1" strike="noStrike">
              <a:latin typeface="Arial"/>
            </a:endParaRPr>
          </a:p>
          <a:p>
            <a:pPr algn="just">
              <a:lnSpc>
                <a:spcPct val="100000"/>
              </a:lnSpc>
              <a:spcBef>
                <a:spcPts val="519"/>
              </a:spcBef>
              <a:buClr>
                <a:srgbClr val="0bd0d9"/>
              </a:buClr>
              <a:buSzPct val="95000"/>
              <a:buFont typeface="Wingdings" charset="2"/>
              <a:buChar char=""/>
              <a:tabLst>
                <a:tab algn="l" pos="0"/>
              </a:tabLst>
            </a:pPr>
            <a:r>
              <a:rPr b="0" lang="en-US" sz="2600" spc="-1" strike="noStrike">
                <a:solidFill>
                  <a:srgbClr val="ffffff"/>
                </a:solidFill>
                <a:latin typeface="Constantia"/>
              </a:rPr>
              <a:t>These routing tables also contain information about the </a:t>
            </a:r>
            <a:r>
              <a:rPr b="1" lang="en-US" sz="2600" spc="-1" strike="noStrike">
                <a:solidFill>
                  <a:srgbClr val="ff0000"/>
                </a:solidFill>
                <a:latin typeface="Constantia"/>
              </a:rPr>
              <a:t>routes, or paths</a:t>
            </a:r>
            <a:r>
              <a:rPr b="0" lang="en-US" sz="2600" spc="-1" strike="noStrike">
                <a:solidFill>
                  <a:srgbClr val="ffffff"/>
                </a:solidFill>
                <a:latin typeface="Constantia"/>
              </a:rPr>
              <a:t>, that the router uses to reach other remote networks that are not locally attached. </a:t>
            </a:r>
            <a:endParaRPr b="0" lang="en-US" sz="2600" spc="-1" strike="noStrike">
              <a:latin typeface="Arial"/>
            </a:endParaRPr>
          </a:p>
          <a:p>
            <a:pPr algn="just">
              <a:lnSpc>
                <a:spcPct val="100000"/>
              </a:lnSpc>
              <a:spcBef>
                <a:spcPts val="519"/>
              </a:spcBef>
              <a:buNone/>
              <a:tabLst>
                <a:tab algn="l" pos="0"/>
              </a:tabLst>
            </a:pPr>
            <a:r>
              <a:rPr b="0" lang="en-US" sz="2600" spc="-1" strike="noStrike">
                <a:solidFill>
                  <a:srgbClr val="ffffff"/>
                </a:solidFill>
                <a:latin typeface="Constantia"/>
              </a:rPr>
              <a:t> </a:t>
            </a:r>
            <a:endParaRPr b="0" lang="en-US" sz="2600" spc="-1" strike="noStrike">
              <a:latin typeface="Arial"/>
            </a:endParaRPr>
          </a:p>
          <a:p>
            <a:pPr algn="just">
              <a:lnSpc>
                <a:spcPct val="100000"/>
              </a:lnSpc>
              <a:spcBef>
                <a:spcPts val="519"/>
              </a:spcBef>
              <a:buClr>
                <a:srgbClr val="0bd0d9"/>
              </a:buClr>
              <a:buSzPct val="95000"/>
              <a:buFont typeface="Wingdings" charset="2"/>
              <a:buChar char=""/>
              <a:tabLst>
                <a:tab algn="l" pos="0"/>
              </a:tabLst>
            </a:pPr>
            <a:r>
              <a:rPr b="0" lang="en-US" sz="2600" spc="-1" strike="noStrike">
                <a:solidFill>
                  <a:srgbClr val="ffffff"/>
                </a:solidFill>
                <a:latin typeface="Constantia"/>
              </a:rPr>
              <a:t>These routes can be </a:t>
            </a:r>
            <a:r>
              <a:rPr b="1" lang="en-US" sz="2600" spc="-1" strike="noStrike">
                <a:solidFill>
                  <a:srgbClr val="ff0000"/>
                </a:solidFill>
                <a:latin typeface="Constantia"/>
              </a:rPr>
              <a:t>statically</a:t>
            </a:r>
            <a:r>
              <a:rPr b="0" lang="en-US" sz="2600" spc="-1" strike="noStrike">
                <a:solidFill>
                  <a:srgbClr val="ffffff"/>
                </a:solidFill>
                <a:latin typeface="Constantia"/>
              </a:rPr>
              <a:t> assigned to the router by an administrator, or they can be </a:t>
            </a:r>
            <a:r>
              <a:rPr b="1" lang="en-US" sz="2600" spc="-1" strike="noStrike">
                <a:solidFill>
                  <a:srgbClr val="ff0000"/>
                </a:solidFill>
                <a:latin typeface="Constantia"/>
              </a:rPr>
              <a:t>dynamically</a:t>
            </a:r>
            <a:r>
              <a:rPr b="0" lang="en-US" sz="2600" spc="-1" strike="noStrike">
                <a:solidFill>
                  <a:srgbClr val="ffffff"/>
                </a:solidFill>
                <a:latin typeface="Constantia"/>
              </a:rPr>
              <a:t> given to the router by another router via a program called </a:t>
            </a:r>
            <a:r>
              <a:rPr b="0" lang="en-US" sz="2600" spc="-1" strike="noStrike">
                <a:solidFill>
                  <a:srgbClr val="ff0000"/>
                </a:solidFill>
                <a:latin typeface="Constantia"/>
              </a:rPr>
              <a:t>a routing protocol</a:t>
            </a:r>
            <a:r>
              <a:rPr b="0" lang="en-US" sz="2600" spc="-1" strike="noStrike">
                <a:solidFill>
                  <a:srgbClr val="ffffff"/>
                </a:solidFill>
                <a:latin typeface="Constantia"/>
              </a:rPr>
              <a:t>.</a:t>
            </a:r>
            <a:endParaRPr b="0" lang="en-US" sz="2600" spc="-1" strike="noStrike">
              <a:latin typeface="Arial"/>
            </a:endParaRPr>
          </a:p>
          <a:p>
            <a:pPr algn="just">
              <a:lnSpc>
                <a:spcPct val="100000"/>
              </a:lnSpc>
              <a:spcBef>
                <a:spcPts val="519"/>
              </a:spcBef>
              <a:buNone/>
              <a:tabLst>
                <a:tab algn="l" pos="0"/>
              </a:tabLst>
            </a:pPr>
            <a:endParaRPr b="0" lang="en-US" sz="2600" spc="-1" strike="noStrike">
              <a:latin typeface="Arial"/>
            </a:endParaRPr>
          </a:p>
          <a:p>
            <a:pPr algn="r">
              <a:lnSpc>
                <a:spcPct val="100000"/>
              </a:lnSpc>
              <a:spcBef>
                <a:spcPts val="519"/>
              </a:spcBef>
              <a:buNone/>
              <a:tabLst>
                <a:tab algn="l" pos="0"/>
              </a:tabLst>
            </a:pP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304920" y="228600"/>
            <a:ext cx="8229240" cy="591120"/>
          </a:xfrm>
          <a:prstGeom prst="rect">
            <a:avLst/>
          </a:prstGeom>
          <a:noFill/>
          <a:ln w="0">
            <a:noFill/>
          </a:ln>
        </p:spPr>
        <p:txBody>
          <a:bodyPr lIns="0" rIns="0" tIns="45000" bIns="0" anchor="b">
            <a:normAutofit fontScale="71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79" name="PlaceHolder 2"/>
          <p:cNvSpPr>
            <a:spLocks noGrp="1"/>
          </p:cNvSpPr>
          <p:nvPr>
            <p:ph/>
          </p:nvPr>
        </p:nvSpPr>
        <p:spPr>
          <a:xfrm>
            <a:off x="304920" y="838080"/>
            <a:ext cx="8381520" cy="5486040"/>
          </a:xfrm>
          <a:prstGeom prst="rect">
            <a:avLst/>
          </a:prstGeom>
          <a:noFill/>
          <a:ln w="0">
            <a:noFill/>
          </a:ln>
        </p:spPr>
        <p:txBody>
          <a:bodyPr lIns="90000" rIns="90000" tIns="45000" bIns="45000" anchor="t">
            <a:normAutofit fontScale="82000"/>
          </a:bodyPr>
          <a:p>
            <a:pPr marL="274320" indent="-274320" algn="just">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Metric:- </a:t>
            </a:r>
            <a:r>
              <a:rPr b="0" lang="en-US" sz="2600" spc="-1" strike="noStrike">
                <a:solidFill>
                  <a:srgbClr val="000000"/>
                </a:solidFill>
                <a:latin typeface="Constantia"/>
              </a:rPr>
              <a:t>is</a:t>
            </a:r>
            <a:r>
              <a:rPr b="1" lang="en-US" sz="2600" spc="-1" strike="noStrike">
                <a:solidFill>
                  <a:srgbClr val="000000"/>
                </a:solidFill>
                <a:latin typeface="Constantia"/>
              </a:rPr>
              <a:t> </a:t>
            </a:r>
            <a:r>
              <a:rPr b="0" lang="en-US" sz="2600" spc="-1" strike="noStrike">
                <a:solidFill>
                  <a:srgbClr val="000000"/>
                </a:solidFill>
                <a:latin typeface="Constantia"/>
              </a:rPr>
              <a:t>information stored on routing table uses to determine the best route on a network.</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 </a:t>
            </a:r>
            <a:r>
              <a:rPr b="0" lang="en-US" sz="2600" spc="-1" strike="noStrike">
                <a:solidFill>
                  <a:srgbClr val="000000"/>
                </a:solidFill>
                <a:latin typeface="Constantia"/>
              </a:rPr>
              <a:t>Metric include bandwidth, delay, hop count, MTU, and reliability </a:t>
            </a:r>
            <a:r>
              <a:rPr b="1" lang="en-US" sz="2600" spc="-1" strike="noStrike">
                <a:solidFill>
                  <a:srgbClr val="000000"/>
                </a:solidFill>
                <a:latin typeface="Constantia"/>
              </a:rPr>
              <a:t>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Hope count:- </a:t>
            </a:r>
            <a:r>
              <a:rPr b="0" lang="en-US" sz="2600" spc="-1" strike="noStrike">
                <a:solidFill>
                  <a:srgbClr val="000000"/>
                </a:solidFill>
                <a:latin typeface="Constantia"/>
              </a:rPr>
              <a:t>Routing metric that tracks the number of legs that a data packets traverses b/n a source and destination,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r>
              <a:rPr b="1" lang="en-US" sz="2600" spc="-1" strike="noStrike">
                <a:solidFill>
                  <a:srgbClr val="000000"/>
                </a:solidFill>
                <a:latin typeface="Constantia"/>
              </a:rPr>
              <a:t>          </a:t>
            </a:r>
            <a:r>
              <a:rPr b="1" lang="en-US" sz="2600" spc="-1" strike="noStrike">
                <a:solidFill>
                  <a:srgbClr val="000000"/>
                </a:solidFill>
                <a:latin typeface="Constantia"/>
              </a:rPr>
              <a:t>Hop</a:t>
            </a:r>
            <a:r>
              <a:rPr b="0" lang="en-US" sz="2600" spc="-1" strike="noStrike">
                <a:solidFill>
                  <a:srgbClr val="000000"/>
                </a:solidFill>
                <a:latin typeface="Constantia"/>
              </a:rPr>
              <a:t>:- transfer of packet b/n two network devices, such as router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1" lang="en-US" sz="2600" spc="-1" strike="noStrike">
                <a:solidFill>
                  <a:srgbClr val="000000"/>
                </a:solidFill>
                <a:latin typeface="Constantia"/>
              </a:rPr>
              <a:t>MTU(maximum transmission unit</a:t>
            </a:r>
            <a:r>
              <a:rPr b="0" lang="en-US" sz="2600" spc="-1" strike="noStrike">
                <a:solidFill>
                  <a:srgbClr val="000000"/>
                </a:solidFill>
                <a:latin typeface="Constantia"/>
              </a:rPr>
              <a:t>):-maximum packet size, by bytes, that a particular interface can handle.</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1" lang="en-US" sz="2600" spc="-1" strike="noStrike">
                <a:solidFill>
                  <a:srgbClr val="000000"/>
                </a:solidFill>
                <a:latin typeface="Constantia"/>
              </a:rPr>
              <a:t>Delay</a:t>
            </a:r>
            <a:r>
              <a:rPr b="0" lang="en-US" sz="2600" spc="-1" strike="noStrike">
                <a:solidFill>
                  <a:srgbClr val="000000"/>
                </a:solidFill>
                <a:latin typeface="Constantia"/>
              </a:rPr>
              <a:t>:- Length of time required to move a packet from source to destination.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RIP versions 1 and 2 are true distance vector protocols, where as EIGRP is actually a distance vector protocol with advanced capabilities</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1" lang="en-US" sz="5000" spc="-1" strike="noStrike">
                <a:solidFill>
                  <a:srgbClr val="00b050"/>
                </a:solidFill>
                <a:latin typeface="Calibri"/>
              </a:rPr>
              <a:t>Link-state </a:t>
            </a:r>
            <a:endParaRPr b="0" lang="en-US" sz="5000" spc="-1" strike="noStrike">
              <a:solidFill>
                <a:srgbClr val="000000"/>
              </a:solidFill>
              <a:latin typeface="Constantia"/>
            </a:endParaRPr>
          </a:p>
        </p:txBody>
      </p:sp>
      <p:sp>
        <p:nvSpPr>
          <p:cNvPr id="281" name="PlaceHolder 2"/>
          <p:cNvSpPr>
            <a:spLocks noGrp="1"/>
          </p:cNvSpPr>
          <p:nvPr>
            <p:ph/>
          </p:nvPr>
        </p:nvSpPr>
        <p:spPr>
          <a:xfrm>
            <a:off x="228600" y="914400"/>
            <a:ext cx="8457840" cy="563832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Enterprise networks and ISPs use link-state protocols because of their </a:t>
            </a:r>
            <a:r>
              <a:rPr b="0" lang="en-US" sz="2600" spc="-1" strike="noStrike">
                <a:solidFill>
                  <a:srgbClr val="ff0000"/>
                </a:solidFill>
                <a:latin typeface="Constantia"/>
              </a:rPr>
              <a:t>hierarchical design </a:t>
            </a:r>
            <a:r>
              <a:rPr b="0" lang="en-US" sz="2600" spc="-1" strike="noStrike">
                <a:solidFill>
                  <a:srgbClr val="000000"/>
                </a:solidFill>
                <a:latin typeface="Constantia"/>
              </a:rPr>
              <a:t>and </a:t>
            </a:r>
            <a:r>
              <a:rPr b="0" lang="en-US" sz="2600" spc="-1" strike="noStrike">
                <a:solidFill>
                  <a:srgbClr val="ff0000"/>
                </a:solidFill>
                <a:latin typeface="Constantia"/>
              </a:rPr>
              <a:t>ability to scale for large networks.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Distance vector routing protocols are usually not the right choice for </a:t>
            </a:r>
            <a:r>
              <a:rPr b="0" lang="en-US" sz="2600" spc="-1" strike="noStrike">
                <a:solidFill>
                  <a:srgbClr val="0c9b74"/>
                </a:solidFill>
                <a:latin typeface="Constantia"/>
              </a:rPr>
              <a:t>a complex enterprise network</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Link-state routing protocols, such as OSPF, do not send frequent periodic updates of the entire routing table.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Instead, after the network converges, a link-state protocol sends an update only </a:t>
            </a:r>
            <a:r>
              <a:rPr b="0" lang="en-US" sz="2600" spc="-1" strike="noStrike">
                <a:solidFill>
                  <a:srgbClr val="ff0000"/>
                </a:solidFill>
                <a:latin typeface="Constantia"/>
              </a:rPr>
              <a:t>when a change in the topology occurs</a:t>
            </a:r>
            <a:r>
              <a:rPr b="0" lang="en-US" sz="2600" spc="-1" strike="noStrike">
                <a:solidFill>
                  <a:srgbClr val="000000"/>
                </a:solidFill>
                <a:latin typeface="Constantia"/>
              </a:rPr>
              <a:t>, such as a link going down.</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 </a:t>
            </a:r>
            <a:r>
              <a:rPr b="0" lang="en-US" sz="2600" spc="-1" strike="noStrike">
                <a:solidFill>
                  <a:srgbClr val="000000"/>
                </a:solidFill>
                <a:latin typeface="Constantia"/>
              </a:rPr>
              <a:t>Routers running RIP receive updates from their immediate neighbors, but </a:t>
            </a:r>
            <a:r>
              <a:rPr b="1" lang="en-US" sz="2600" spc="-1" strike="noStrike">
                <a:solidFill>
                  <a:srgbClr val="0c9b74"/>
                </a:solidFill>
                <a:latin typeface="Constantia"/>
              </a:rPr>
              <a:t>with no details about the network </a:t>
            </a:r>
            <a:r>
              <a:rPr b="0" lang="en-US" sz="2600" spc="-1" strike="noStrike">
                <a:solidFill>
                  <a:srgbClr val="000000"/>
                </a:solidFill>
                <a:latin typeface="Constantia"/>
              </a:rPr>
              <a:t>as a whole.</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80880" y="533520"/>
            <a:ext cx="8229240" cy="514800"/>
          </a:xfrm>
          <a:prstGeom prst="rect">
            <a:avLst/>
          </a:prstGeom>
          <a:noFill/>
          <a:ln w="0">
            <a:noFill/>
          </a:ln>
        </p:spPr>
        <p:txBody>
          <a:bodyPr lIns="0" rIns="0" tIns="45000" bIns="0" anchor="b">
            <a:normAutofit fontScale="61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83" name="PlaceHolder 2"/>
          <p:cNvSpPr>
            <a:spLocks noGrp="1"/>
          </p:cNvSpPr>
          <p:nvPr>
            <p:ph/>
          </p:nvPr>
        </p:nvSpPr>
        <p:spPr>
          <a:xfrm>
            <a:off x="228600" y="1066680"/>
            <a:ext cx="8457840" cy="5638320"/>
          </a:xfrm>
          <a:prstGeom prst="rect">
            <a:avLst/>
          </a:prstGeom>
          <a:noFill/>
          <a:ln w="0">
            <a:noFill/>
          </a:ln>
        </p:spPr>
        <p:txBody>
          <a:bodyPr lIns="90000" rIns="90000" tIns="45000" bIns="45000" anchor="t">
            <a:normAutofit fontScale="78000"/>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Routers running OSPF </a:t>
            </a:r>
            <a:r>
              <a:rPr b="0" lang="en-US" sz="2600" spc="-1" strike="noStrike">
                <a:solidFill>
                  <a:srgbClr val="0c9b74"/>
                </a:solidFill>
                <a:latin typeface="Constantia"/>
              </a:rPr>
              <a:t>generate a complete map of the network </a:t>
            </a:r>
            <a:r>
              <a:rPr b="0" lang="en-US" sz="2600" spc="-1" strike="noStrike">
                <a:solidFill>
                  <a:srgbClr val="000000"/>
                </a:solidFill>
                <a:latin typeface="Constantia"/>
              </a:rPr>
              <a:t>from their own viewpoint.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This map allows them to </a:t>
            </a:r>
            <a:r>
              <a:rPr b="0" lang="en-US" sz="2600" spc="-1" strike="noStrike">
                <a:solidFill>
                  <a:srgbClr val="0c9b74"/>
                </a:solidFill>
                <a:latin typeface="Constantia"/>
              </a:rPr>
              <a:t>quickly determine loop-free </a:t>
            </a:r>
            <a:r>
              <a:rPr b="0" lang="en-US" sz="2600" spc="-1" strike="noStrike">
                <a:solidFill>
                  <a:srgbClr val="000000"/>
                </a:solidFill>
                <a:latin typeface="Constantia"/>
              </a:rPr>
              <a:t>alternate paths in the case of a network link failure.</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Compared with distance vector protocols, </a:t>
            </a:r>
            <a:r>
              <a:rPr b="1" lang="en-US" sz="2600" spc="-1" strike="noStrike">
                <a:solidFill>
                  <a:srgbClr val="0c9b74"/>
                </a:solidFill>
                <a:latin typeface="Constantia"/>
              </a:rPr>
              <a:t>link-state routing protocols: </a:t>
            </a:r>
            <a:endParaRPr b="0" lang="en-US" sz="2600" spc="-1" strike="noStrike">
              <a:solidFill>
                <a:srgbClr val="000000"/>
              </a:solidFill>
              <a:latin typeface="Constantia"/>
            </a:endParaRPr>
          </a:p>
          <a:p>
            <a:pPr marL="914400" indent="-2728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Requires more complex network planning and configuration</a:t>
            </a:r>
            <a:endParaRPr b="0" lang="en-US" sz="2600" spc="-1" strike="noStrike">
              <a:solidFill>
                <a:srgbClr val="000000"/>
              </a:solidFill>
              <a:latin typeface="Constantia"/>
            </a:endParaRPr>
          </a:p>
          <a:p>
            <a:pPr marL="914400" indent="-2728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Requires increased router resources</a:t>
            </a:r>
            <a:endParaRPr b="0" lang="en-US" sz="2600" spc="-1" strike="noStrike">
              <a:solidFill>
                <a:srgbClr val="000000"/>
              </a:solidFill>
              <a:latin typeface="Constantia"/>
            </a:endParaRPr>
          </a:p>
          <a:p>
            <a:pPr marL="914400" indent="-2728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Requires more memory for storing multiple tables </a:t>
            </a:r>
            <a:endParaRPr b="0" lang="en-US" sz="2600" spc="-1" strike="noStrike">
              <a:solidFill>
                <a:srgbClr val="000000"/>
              </a:solidFill>
              <a:latin typeface="Constantia"/>
            </a:endParaRPr>
          </a:p>
          <a:p>
            <a:pPr marL="914400" indent="-2728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Requires more CPU and processing power for the complex routing calculations</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r>
              <a:rPr b="1" lang="en-US" sz="2600" spc="-1" strike="noStrike">
                <a:solidFill>
                  <a:srgbClr val="ffc000"/>
                </a:solidFill>
                <a:latin typeface="Constantia"/>
              </a:rPr>
              <a:t> </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4680"/>
            <a:ext cx="8229240" cy="944280"/>
          </a:xfrm>
          <a:prstGeom prst="rect">
            <a:avLst/>
          </a:prstGeom>
          <a:noFill/>
          <a:ln w="0">
            <a:noFill/>
          </a:ln>
        </p:spPr>
        <p:txBody>
          <a:bodyPr lIns="0" rIns="0" tIns="45000" bIns="0" anchor="b">
            <a:normAutofit/>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85" name="PlaceHolder 2"/>
          <p:cNvSpPr>
            <a:spLocks noGrp="1"/>
          </p:cNvSpPr>
          <p:nvPr>
            <p:ph/>
          </p:nvPr>
        </p:nvSpPr>
        <p:spPr>
          <a:xfrm>
            <a:off x="457200" y="1219320"/>
            <a:ext cx="8229240" cy="490644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Link-state</a:t>
            </a:r>
            <a:r>
              <a:rPr b="0" lang="en-US" sz="2600" spc="-1" strike="noStrike">
                <a:solidFill>
                  <a:srgbClr val="000000"/>
                </a:solidFill>
                <a:latin typeface="Constantia"/>
              </a:rPr>
              <a:t> routing, in contrast, requires that all </a:t>
            </a:r>
            <a:r>
              <a:rPr b="0" lang="en-US" sz="2600" spc="-1" strike="noStrike">
                <a:solidFill>
                  <a:srgbClr val="00b050"/>
                </a:solidFill>
                <a:latin typeface="Constantia"/>
              </a:rPr>
              <a:t>routers know about the paths </a:t>
            </a:r>
            <a:r>
              <a:rPr b="0" lang="en-US" sz="2600" spc="-1" strike="noStrike">
                <a:solidFill>
                  <a:srgbClr val="000000"/>
                </a:solidFill>
                <a:latin typeface="Constantia"/>
              </a:rPr>
              <a:t>reachable by all other routers in the network.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Link-state information is flooded throughout the link-state domain (an area in OSPF or IS-IS) to ensure all routers posses a synchronized copy of the area's link-state database</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r>
              <a:rPr b="1" lang="en-US" sz="2600" spc="-1" strike="noStrike">
                <a:solidFill>
                  <a:srgbClr val="ffc000"/>
                </a:solidFill>
                <a:latin typeface="Constantia"/>
              </a:rPr>
              <a:t>(picture Mod2, 6.1.1.1)</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29000"/>
          </a:bodyPr>
          <a:p>
            <a:pPr>
              <a:lnSpc>
                <a:spcPct val="100000"/>
              </a:lnSpc>
              <a:buNone/>
            </a:pPr>
            <a:br>
              <a:rPr sz="5000"/>
            </a:br>
            <a:r>
              <a:rPr b="1" lang="en-US" sz="5000" spc="-1" strike="noStrike">
                <a:solidFill>
                  <a:srgbClr val="00b050"/>
                </a:solidFill>
                <a:latin typeface="Calibri"/>
              </a:rPr>
              <a:t>RIP</a:t>
            </a:r>
            <a:endParaRPr b="0" lang="en-US" sz="5000" spc="-1" strike="noStrike">
              <a:solidFill>
                <a:srgbClr val="000000"/>
              </a:solidFill>
              <a:latin typeface="Constantia"/>
            </a:endParaRPr>
          </a:p>
        </p:txBody>
      </p:sp>
      <p:sp>
        <p:nvSpPr>
          <p:cNvPr id="287" name="PlaceHolder 2"/>
          <p:cNvSpPr>
            <a:spLocks noGrp="1"/>
          </p:cNvSpPr>
          <p:nvPr>
            <p:ph/>
          </p:nvPr>
        </p:nvSpPr>
        <p:spPr>
          <a:xfrm>
            <a:off x="457200" y="990720"/>
            <a:ext cx="8381520" cy="5333760"/>
          </a:xfrm>
          <a:prstGeom prst="rect">
            <a:avLst/>
          </a:prstGeom>
          <a:noFill/>
          <a:ln w="0">
            <a:noFill/>
          </a:ln>
        </p:spPr>
        <p:txBody>
          <a:bodyPr lIns="90000" rIns="90000" tIns="45000" bIns="45000" anchor="t">
            <a:normAutofit fontScale="92000"/>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Routing Information Protocol (RIP) is a distance vector routing protocol that is used in thousands of networks throughout the world.</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r>
              <a:rPr b="0" lang="en-US" sz="2600" spc="-1" strike="noStrike">
                <a:solidFill>
                  <a:srgbClr val="000000"/>
                </a:solidFill>
                <a:latin typeface="Constantia"/>
              </a:rPr>
              <a:t>The key characteristics of RIP include the following: </a:t>
            </a:r>
            <a:endParaRPr b="0" lang="en-US" sz="2600" spc="-1" strike="noStrike">
              <a:solidFill>
                <a:srgbClr val="000000"/>
              </a:solidFill>
              <a:latin typeface="Constantia"/>
            </a:endParaRPr>
          </a:p>
          <a:p>
            <a:pPr marL="519120" indent="-2872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Is a distance vector routing protocol</a:t>
            </a:r>
            <a:endParaRPr b="0" lang="en-US" sz="2600" spc="-1" strike="noStrike">
              <a:solidFill>
                <a:srgbClr val="000000"/>
              </a:solidFill>
              <a:latin typeface="Constantia"/>
            </a:endParaRPr>
          </a:p>
          <a:p>
            <a:pPr marL="519120" indent="-2872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Uses hop count as the metric for path selection</a:t>
            </a:r>
            <a:endParaRPr b="0" lang="en-US" sz="2600" spc="-1" strike="noStrike">
              <a:solidFill>
                <a:srgbClr val="000000"/>
              </a:solidFill>
              <a:latin typeface="Constantia"/>
            </a:endParaRPr>
          </a:p>
          <a:p>
            <a:pPr marL="519120" indent="-2872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Defines a hop count greater than 15 as an </a:t>
            </a:r>
            <a:r>
              <a:rPr b="1" lang="en-US" sz="2600" spc="-1" strike="noStrike">
                <a:solidFill>
                  <a:srgbClr val="0c9b74"/>
                </a:solidFill>
                <a:latin typeface="Constantia"/>
              </a:rPr>
              <a:t>unreachable route</a:t>
            </a:r>
            <a:endParaRPr b="0" lang="en-US" sz="2600" spc="-1" strike="noStrike">
              <a:solidFill>
                <a:srgbClr val="000000"/>
              </a:solidFill>
              <a:latin typeface="Constantia"/>
            </a:endParaRPr>
          </a:p>
          <a:p>
            <a:pPr marL="519120" indent="-2872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Sends routing table contents every 30 seconds, by default</a:t>
            </a:r>
            <a:endParaRPr b="0" lang="en-US" sz="2600" spc="-1" strike="noStrike">
              <a:solidFill>
                <a:srgbClr val="000000"/>
              </a:solidFill>
              <a:latin typeface="Constantia"/>
            </a:endParaRPr>
          </a:p>
          <a:p>
            <a:pPr marL="519120" indent="-2872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RIPv1 use only clasfull routing (which means all device should use the same NW or default subnet mask)</a:t>
            </a:r>
            <a:endParaRPr b="0" lang="en-US" sz="2600" spc="-1" strike="noStrike">
              <a:solidFill>
                <a:srgbClr val="000000"/>
              </a:solidFill>
              <a:latin typeface="Constantia"/>
            </a:endParaRPr>
          </a:p>
          <a:p>
            <a:pPr marL="519120" indent="-28728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RIPv2 send subnet mask information with routing update </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89" name="PlaceHolder 2"/>
          <p:cNvSpPr>
            <a:spLocks noGrp="1"/>
          </p:cNvSpPr>
          <p:nvPr>
            <p:ph/>
          </p:nvPr>
        </p:nvSpPr>
        <p:spPr>
          <a:xfrm>
            <a:off x="457200" y="838080"/>
            <a:ext cx="8229240" cy="556236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RIP protocol is simple, easy to implement, and is available free of cost with most routers.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These advantages make RIP </a:t>
            </a:r>
            <a:r>
              <a:rPr b="0" lang="en-US" sz="2600" spc="-1" strike="noStrike">
                <a:solidFill>
                  <a:srgbClr val="c00000"/>
                </a:solidFill>
                <a:latin typeface="Constantia"/>
              </a:rPr>
              <a:t>a widely used and popular routing protocol.</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r>
              <a:rPr b="0" lang="en-US" sz="2600" spc="-1" strike="noStrike">
                <a:solidFill>
                  <a:srgbClr val="000000"/>
                </a:solidFill>
                <a:latin typeface="Constantia"/>
              </a:rPr>
              <a:t>However, RIP has several disadvantages:</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Allows a maximum of 15 hops, so it can only be used for networks that connect no more than 16 routers in series.</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Periodically sends complete copies of the entire routing table to directly connected neighbors.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Converges slowly on larger networks, when the network changes.</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91" name="PlaceHolder 2"/>
          <p:cNvSpPr>
            <a:spLocks noGrp="1"/>
          </p:cNvSpPr>
          <p:nvPr>
            <p:ph/>
          </p:nvPr>
        </p:nvSpPr>
        <p:spPr>
          <a:xfrm>
            <a:off x="457200" y="1066680"/>
            <a:ext cx="8229240" cy="533376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There are currently two versions of RIP available. These are known as </a:t>
            </a:r>
            <a:r>
              <a:rPr b="0" lang="en-US" sz="2600" spc="-1" strike="noStrike">
                <a:solidFill>
                  <a:srgbClr val="ffc000"/>
                </a:solidFill>
                <a:latin typeface="Constantia"/>
              </a:rPr>
              <a:t>RIPv1 </a:t>
            </a:r>
            <a:r>
              <a:rPr b="0" lang="en-US" sz="2600" spc="-1" strike="noStrike">
                <a:solidFill>
                  <a:srgbClr val="c00000"/>
                </a:solidFill>
                <a:latin typeface="Constantia"/>
              </a:rPr>
              <a:t>and</a:t>
            </a:r>
            <a:r>
              <a:rPr b="0" lang="en-US" sz="2600" spc="-1" strike="noStrike">
                <a:solidFill>
                  <a:srgbClr val="ffc000"/>
                </a:solidFill>
                <a:latin typeface="Constantia"/>
              </a:rPr>
              <a:t> RIPv2</a:t>
            </a:r>
            <a:r>
              <a:rPr b="0" lang="en-US" sz="2600" spc="-1" strike="noStrike">
                <a:solidFill>
                  <a:srgbClr val="000000"/>
                </a:solidFill>
                <a:latin typeface="Constantia"/>
              </a:rPr>
              <a:t>.</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 </a:t>
            </a:r>
            <a:r>
              <a:rPr b="0" lang="en-US" sz="2600" spc="-1" strike="noStrike">
                <a:solidFill>
                  <a:srgbClr val="000000"/>
                </a:solidFill>
                <a:latin typeface="Constantia"/>
              </a:rPr>
              <a:t>RIPv2 has many advantages over RIPv1 and is usually used unless the equipment cannot support RIPv2.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most significant difference between RIP version 1 and version 2 is that RIPv2 can support </a:t>
            </a:r>
            <a:r>
              <a:rPr b="0" lang="en-US" sz="2600" spc="-1" strike="noStrike">
                <a:solidFill>
                  <a:srgbClr val="ffc000"/>
                </a:solidFill>
                <a:latin typeface="Constantia"/>
              </a:rPr>
              <a:t>classless routing</a:t>
            </a:r>
            <a:r>
              <a:rPr b="0" lang="en-US" sz="2600" spc="-1" strike="noStrike">
                <a:solidFill>
                  <a:srgbClr val="000000"/>
                </a:solidFill>
                <a:latin typeface="Constantia"/>
              </a:rPr>
              <a:t>, because it includes the subnet mask information in </a:t>
            </a:r>
            <a:r>
              <a:rPr b="1" lang="en-US" sz="2600" spc="-1" strike="noStrike">
                <a:solidFill>
                  <a:srgbClr val="c00000"/>
                </a:solidFill>
                <a:latin typeface="Constantia"/>
              </a:rPr>
              <a:t>routing updates</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RIPv1 does not </a:t>
            </a:r>
            <a:r>
              <a:rPr b="0" lang="en-US" sz="2600" spc="-1" strike="noStrike">
                <a:solidFill>
                  <a:srgbClr val="ffc000"/>
                </a:solidFill>
                <a:latin typeface="Constantia"/>
              </a:rPr>
              <a:t>send subnet mask information </a:t>
            </a:r>
            <a:r>
              <a:rPr b="0" lang="en-US" sz="2600" spc="-1" strike="noStrike">
                <a:solidFill>
                  <a:srgbClr val="000000"/>
                </a:solidFill>
                <a:latin typeface="Constantia"/>
              </a:rPr>
              <a:t>in the updates; therefore it must rely on the classfull default subnet masks.</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4680"/>
            <a:ext cx="8229240" cy="791640"/>
          </a:xfrm>
          <a:prstGeom prst="rect">
            <a:avLst/>
          </a:prstGeom>
          <a:noFill/>
          <a:ln w="0">
            <a:noFill/>
          </a:ln>
        </p:spPr>
        <p:txBody>
          <a:bodyPr lIns="0" rIns="0" tIns="45000" bIns="0" anchor="b">
            <a:normAutofit fontScale="98000"/>
          </a:bodyPr>
          <a:p>
            <a:pPr>
              <a:lnSpc>
                <a:spcPct val="100000"/>
              </a:lnSpc>
              <a:buNone/>
            </a:pPr>
            <a:r>
              <a:rPr b="1" lang="en-US" sz="5000" spc="-1" strike="noStrike">
                <a:solidFill>
                  <a:srgbClr val="04617b"/>
                </a:solidFill>
                <a:latin typeface="Calibri"/>
              </a:rPr>
              <a:t>RIPv1</a:t>
            </a:r>
            <a:endParaRPr b="0" lang="en-US" sz="5000" spc="-1" strike="noStrike">
              <a:solidFill>
                <a:srgbClr val="000000"/>
              </a:solidFill>
              <a:latin typeface="Constantia"/>
            </a:endParaRPr>
          </a:p>
        </p:txBody>
      </p:sp>
      <p:sp>
        <p:nvSpPr>
          <p:cNvPr id="293" name="PlaceHolder 2"/>
          <p:cNvSpPr>
            <a:spLocks noGrp="1"/>
          </p:cNvSpPr>
          <p:nvPr>
            <p:ph/>
          </p:nvPr>
        </p:nvSpPr>
        <p:spPr>
          <a:xfrm>
            <a:off x="457200" y="1143000"/>
            <a:ext cx="8381520" cy="5409720"/>
          </a:xfrm>
          <a:prstGeom prst="rect">
            <a:avLst/>
          </a:prstGeom>
          <a:noFill/>
          <a:ln w="0">
            <a:noFill/>
          </a:ln>
        </p:spPr>
        <p:txBody>
          <a:bodyPr lIns="90000" rIns="90000" tIns="45000" bIns="45000" anchor="t">
            <a:normAutofit fontScale="95000"/>
          </a:bodyPr>
          <a:p>
            <a:pPr marL="274320" indent="-274320">
              <a:lnSpc>
                <a:spcPct val="100000"/>
              </a:lnSpc>
              <a:spcBef>
                <a:spcPts val="519"/>
              </a:spcBef>
              <a:buClr>
                <a:srgbClr val="0bd0d9"/>
              </a:buClr>
              <a:buSzPct val="95000"/>
              <a:buFont typeface="Wingdings" charset="2"/>
              <a:buChar char=""/>
            </a:pPr>
            <a:r>
              <a:rPr b="1" lang="en-US" sz="2600" spc="-1" strike="noStrike">
                <a:solidFill>
                  <a:srgbClr val="c00000"/>
                </a:solidFill>
                <a:latin typeface="Constantia"/>
              </a:rPr>
              <a:t>RIP Characteristics</a:t>
            </a:r>
            <a:endParaRPr b="0" lang="en-US" sz="2600" spc="-1" strike="noStrike">
              <a:solidFill>
                <a:srgbClr val="000000"/>
              </a:solidFill>
              <a:latin typeface="Constantia"/>
            </a:endParaRPr>
          </a:p>
          <a:p>
            <a:pPr marL="274320" indent="-274320" algn="just">
              <a:lnSpc>
                <a:spcPct val="100000"/>
              </a:lnSpc>
              <a:spcBef>
                <a:spcPts val="561"/>
              </a:spcBef>
              <a:buNone/>
              <a:tabLst>
                <a:tab algn="l" pos="0"/>
              </a:tabLst>
            </a:pPr>
            <a:r>
              <a:rPr b="0" lang="en-US" sz="2600" spc="-1" strike="noStrike">
                <a:solidFill>
                  <a:srgbClr val="000000"/>
                </a:solidFill>
                <a:latin typeface="Constantia"/>
              </a:rPr>
              <a:t>	</a:t>
            </a:r>
            <a:r>
              <a:rPr b="0" lang="en-US" sz="2600" spc="-1" strike="noStrike">
                <a:solidFill>
                  <a:srgbClr val="000000"/>
                </a:solidFill>
                <a:latin typeface="Constantia"/>
              </a:rPr>
              <a:t>	</a:t>
            </a:r>
            <a:r>
              <a:rPr b="0" lang="en-US" sz="2600" spc="-1" strike="noStrike">
                <a:solidFill>
                  <a:srgbClr val="000000"/>
                </a:solidFill>
                <a:latin typeface="Constantia"/>
              </a:rPr>
              <a:t> </a:t>
            </a:r>
            <a:r>
              <a:rPr b="0" lang="en-US" sz="2600" spc="-1" strike="noStrike">
                <a:solidFill>
                  <a:srgbClr val="000000"/>
                </a:solidFill>
                <a:latin typeface="Constantia"/>
              </a:rPr>
              <a:t>-</a:t>
            </a:r>
            <a:r>
              <a:rPr b="0" lang="en-US" sz="2800" spc="-1" strike="noStrike">
                <a:solidFill>
                  <a:srgbClr val="000000"/>
                </a:solidFill>
                <a:latin typeface="Constantia"/>
              </a:rPr>
              <a:t>A classful, Distance Vector (DV) routing protocol</a:t>
            </a:r>
            <a:endParaRPr b="0" lang="en-US" sz="2800" spc="-1" strike="noStrike">
              <a:solidFill>
                <a:srgbClr val="000000"/>
              </a:solidFill>
              <a:latin typeface="Constantia"/>
            </a:endParaRPr>
          </a:p>
          <a:p>
            <a:pPr marL="274320" indent="-274320" algn="just">
              <a:lnSpc>
                <a:spcPct val="100000"/>
              </a:lnSpc>
              <a:spcBef>
                <a:spcPts val="561"/>
              </a:spcBef>
              <a:buNone/>
              <a:tabLst>
                <a:tab algn="l" pos="0"/>
              </a:tabLst>
            </a:pPr>
            <a:r>
              <a:rPr b="0" lang="en-US" sz="2800" spc="-1" strike="noStrike">
                <a:solidFill>
                  <a:srgbClr val="000000"/>
                </a:solidFill>
                <a:latin typeface="Constantia"/>
              </a:rPr>
              <a:t>	</a:t>
            </a:r>
            <a:r>
              <a:rPr b="0" lang="en-US" sz="2800" spc="-1" strike="noStrike">
                <a:solidFill>
                  <a:srgbClr val="000000"/>
                </a:solidFill>
                <a:latin typeface="Constantia"/>
              </a:rPr>
              <a:t>	</a:t>
            </a:r>
            <a:r>
              <a:rPr b="0" lang="en-US" sz="2800" spc="-1" strike="noStrike">
                <a:solidFill>
                  <a:srgbClr val="000000"/>
                </a:solidFill>
                <a:latin typeface="Constantia"/>
              </a:rPr>
              <a:t>-Metric =  hop count</a:t>
            </a:r>
            <a:endParaRPr b="0" lang="en-US" sz="2800" spc="-1" strike="noStrike">
              <a:solidFill>
                <a:srgbClr val="000000"/>
              </a:solidFill>
              <a:latin typeface="Constantia"/>
            </a:endParaRPr>
          </a:p>
          <a:p>
            <a:pPr marL="274320" indent="-274320" algn="just">
              <a:lnSpc>
                <a:spcPct val="100000"/>
              </a:lnSpc>
              <a:spcBef>
                <a:spcPts val="561"/>
              </a:spcBef>
              <a:buNone/>
              <a:tabLst>
                <a:tab algn="l" pos="0"/>
              </a:tabLst>
            </a:pPr>
            <a:r>
              <a:rPr b="0" lang="en-US" sz="2800" spc="-1" strike="noStrike">
                <a:solidFill>
                  <a:srgbClr val="000000"/>
                </a:solidFill>
                <a:latin typeface="Constantia"/>
              </a:rPr>
              <a:t>	</a:t>
            </a:r>
            <a:r>
              <a:rPr b="0" lang="en-US" sz="2800" spc="-1" strike="noStrike">
                <a:solidFill>
                  <a:srgbClr val="000000"/>
                </a:solidFill>
                <a:latin typeface="Constantia"/>
              </a:rPr>
              <a:t>	</a:t>
            </a:r>
            <a:r>
              <a:rPr b="0" lang="en-US" sz="2800" spc="-1" strike="noStrike">
                <a:solidFill>
                  <a:srgbClr val="000000"/>
                </a:solidFill>
                <a:latin typeface="Constantia"/>
              </a:rPr>
              <a:t>-Routes with a hop count &gt; 15 are unreachable</a:t>
            </a:r>
            <a:endParaRPr b="0" lang="en-US" sz="2800" spc="-1" strike="noStrike">
              <a:solidFill>
                <a:srgbClr val="000000"/>
              </a:solidFill>
              <a:latin typeface="Constantia"/>
            </a:endParaRPr>
          </a:p>
          <a:p>
            <a:pPr marL="274320" indent="-274320" algn="just">
              <a:lnSpc>
                <a:spcPct val="100000"/>
              </a:lnSpc>
              <a:spcBef>
                <a:spcPts val="561"/>
              </a:spcBef>
              <a:buNone/>
              <a:tabLst>
                <a:tab algn="l" pos="0"/>
              </a:tabLst>
            </a:pPr>
            <a:r>
              <a:rPr b="0" lang="en-US" sz="2800" spc="-1" strike="noStrike">
                <a:solidFill>
                  <a:srgbClr val="000000"/>
                </a:solidFill>
                <a:latin typeface="Constantia"/>
              </a:rPr>
              <a:t>	</a:t>
            </a:r>
            <a:r>
              <a:rPr b="0" lang="en-US" sz="2800" spc="-1" strike="noStrike">
                <a:solidFill>
                  <a:srgbClr val="000000"/>
                </a:solidFill>
                <a:latin typeface="Constantia"/>
              </a:rPr>
              <a:t>	</a:t>
            </a:r>
            <a:r>
              <a:rPr b="0" lang="en-US" sz="2800" spc="-1" strike="noStrike">
                <a:solidFill>
                  <a:srgbClr val="000000"/>
                </a:solidFill>
                <a:latin typeface="Constantia"/>
              </a:rPr>
              <a:t>-Updates are broadcast every 30 seconds</a:t>
            </a:r>
            <a:endParaRPr b="0" lang="en-US" sz="28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tabLst>
                <a:tab algn="l" pos="0"/>
              </a:tabLst>
            </a:pPr>
            <a:r>
              <a:rPr b="1" lang="en-US" sz="2600" spc="-1" strike="noStrike">
                <a:solidFill>
                  <a:srgbClr val="c00000"/>
                </a:solidFill>
                <a:latin typeface="Constantia"/>
              </a:rPr>
              <a:t>RIP Operation</a:t>
            </a:r>
            <a:endParaRPr b="0" lang="en-US" sz="2600" spc="-1" strike="noStrike">
              <a:solidFill>
                <a:srgbClr val="000000"/>
              </a:solidFill>
              <a:latin typeface="Constantia"/>
            </a:endParaRPr>
          </a:p>
          <a:p>
            <a:pPr lvl="1" indent="177840">
              <a:lnSpc>
                <a:spcPct val="100000"/>
              </a:lnSpc>
              <a:spcBef>
                <a:spcPts val="479"/>
              </a:spcBef>
              <a:buClr>
                <a:srgbClr val="0f6fc6"/>
              </a:buClr>
              <a:buSzPct val="85000"/>
              <a:buFont typeface="Wingdings 2" charset="2"/>
              <a:buChar char=""/>
              <a:tabLst>
                <a:tab algn="l" pos="0"/>
              </a:tabLst>
            </a:pPr>
            <a:r>
              <a:rPr b="0" lang="en-US" sz="2400" spc="-1" strike="noStrike">
                <a:solidFill>
                  <a:srgbClr val="000000"/>
                </a:solidFill>
                <a:latin typeface="Constantia"/>
              </a:rPr>
              <a:t>RIP uses 2 message types:</a:t>
            </a:r>
            <a:endParaRPr b="0" lang="en-US" sz="2400" spc="-1" strike="noStrike">
              <a:solidFill>
                <a:srgbClr val="000000"/>
              </a:solidFill>
              <a:latin typeface="Constantia"/>
            </a:endParaRPr>
          </a:p>
          <a:p>
            <a:pPr>
              <a:lnSpc>
                <a:spcPct val="100000"/>
              </a:lnSpc>
              <a:spcBef>
                <a:spcPts val="479"/>
              </a:spcBef>
              <a:buNone/>
              <a:tabLst>
                <a:tab algn="l" pos="0"/>
              </a:tabLst>
            </a:pPr>
            <a:r>
              <a:rPr b="0" lang="en-US" sz="2400" spc="-1" strike="noStrike">
                <a:solidFill>
                  <a:srgbClr val="000000"/>
                </a:solidFill>
                <a:latin typeface="Constantia"/>
              </a:rPr>
              <a:t>1. </a:t>
            </a:r>
            <a:r>
              <a:rPr b="1" lang="en-US" sz="2400" spc="-1" strike="noStrike">
                <a:solidFill>
                  <a:srgbClr val="c00000"/>
                </a:solidFill>
                <a:latin typeface="Constantia"/>
              </a:rPr>
              <a:t>Request message</a:t>
            </a:r>
            <a:r>
              <a:rPr b="0" lang="en-US" sz="2400" spc="-1" strike="noStrike">
                <a:solidFill>
                  <a:srgbClr val="000000"/>
                </a:solidFill>
                <a:latin typeface="Constantia"/>
              </a:rPr>
              <a:t>:-</a:t>
            </a:r>
            <a:r>
              <a:rPr b="0" lang="en-US" sz="2000" spc="-1" strike="noStrike">
                <a:solidFill>
                  <a:srgbClr val="000000"/>
                </a:solidFill>
                <a:latin typeface="Constantia"/>
              </a:rPr>
              <a:t>This is sent out on startup by each   </a:t>
            </a:r>
            <a:r>
              <a:rPr b="0" lang="en-US" sz="2000" spc="-1" strike="noStrike">
                <a:solidFill>
                  <a:srgbClr val="000000"/>
                </a:solidFill>
                <a:latin typeface="Constantia"/>
              </a:rPr>
              <a:t>	</a:t>
            </a:r>
            <a:r>
              <a:rPr b="0" lang="en-US" sz="2000" spc="-1" strike="noStrike">
                <a:solidFill>
                  <a:srgbClr val="000000"/>
                </a:solidFill>
                <a:latin typeface="Constantia"/>
              </a:rPr>
              <a:t>	</a:t>
            </a:r>
            <a:r>
              <a:rPr b="0" lang="en-US" sz="2000" spc="-1" strike="noStrike">
                <a:solidFill>
                  <a:srgbClr val="000000"/>
                </a:solidFill>
                <a:latin typeface="Constantia"/>
              </a:rPr>
              <a:t>                                   </a:t>
            </a:r>
            <a:r>
              <a:rPr b="0" lang="en-US" sz="2000" spc="-1" strike="noStrike">
                <a:solidFill>
                  <a:srgbClr val="000000"/>
                </a:solidFill>
                <a:latin typeface="Constantia"/>
              </a:rPr>
              <a:t>	</a:t>
            </a:r>
            <a:r>
              <a:rPr b="0" lang="en-US" sz="2000" spc="-1" strike="noStrike">
                <a:solidFill>
                  <a:srgbClr val="000000"/>
                </a:solidFill>
                <a:latin typeface="Constantia"/>
              </a:rPr>
              <a:t>	</a:t>
            </a:r>
            <a:r>
              <a:rPr b="0" lang="en-US" sz="2000" spc="-1" strike="noStrike">
                <a:solidFill>
                  <a:srgbClr val="000000"/>
                </a:solidFill>
                <a:latin typeface="Constantia"/>
              </a:rPr>
              <a:t>	</a:t>
            </a:r>
            <a:r>
              <a:rPr b="0" lang="en-US" sz="2000" spc="-1" strike="noStrike">
                <a:solidFill>
                  <a:srgbClr val="000000"/>
                </a:solidFill>
                <a:latin typeface="Constantia"/>
              </a:rPr>
              <a:t>RIP enabled interface</a:t>
            </a:r>
            <a:endParaRPr b="0" lang="en-US" sz="2000" spc="-1" strike="noStrike">
              <a:solidFill>
                <a:srgbClr val="000000"/>
              </a:solidFill>
              <a:latin typeface="Constantia"/>
            </a:endParaRPr>
          </a:p>
          <a:p>
            <a:pPr marL="274320" indent="-274320">
              <a:lnSpc>
                <a:spcPct val="100000"/>
              </a:lnSpc>
              <a:spcBef>
                <a:spcPts val="519"/>
              </a:spcBef>
              <a:buNone/>
              <a:tabLst>
                <a:tab algn="l" pos="0"/>
              </a:tabLst>
            </a:pPr>
            <a:r>
              <a:rPr b="0" lang="en-US" sz="2600" spc="-1" strike="noStrike">
                <a:solidFill>
                  <a:srgbClr val="000000"/>
                </a:solidFill>
                <a:latin typeface="Constantia"/>
              </a:rPr>
              <a:t>	</a:t>
            </a:r>
            <a:r>
              <a:rPr b="0" lang="en-US" sz="2600" spc="-1" strike="noStrike">
                <a:solidFill>
                  <a:srgbClr val="000000"/>
                </a:solidFill>
                <a:latin typeface="Constantia"/>
              </a:rPr>
              <a:t>-Requests all RIP enabled neighbors </a:t>
            </a:r>
            <a:r>
              <a:rPr b="0" lang="en-US" sz="2600" spc="-1" strike="noStrike">
                <a:solidFill>
                  <a:srgbClr val="000000"/>
                </a:solidFill>
                <a:latin typeface="Constantia"/>
              </a:rPr>
              <a:t>	</a:t>
            </a:r>
            <a:r>
              <a:rPr b="0" lang="en-US" sz="2600" spc="-1" strike="noStrike">
                <a:solidFill>
                  <a:srgbClr val="000000"/>
                </a:solidFill>
                <a:latin typeface="Constantia"/>
              </a:rPr>
              <a:t>to send routing table</a:t>
            </a:r>
            <a:endParaRPr b="0" lang="en-US" sz="2600" spc="-1" strike="noStrike">
              <a:solidFill>
                <a:srgbClr val="000000"/>
              </a:solidFill>
              <a:latin typeface="Constantia"/>
            </a:endParaRPr>
          </a:p>
          <a:p>
            <a:pPr>
              <a:lnSpc>
                <a:spcPct val="100000"/>
              </a:lnSpc>
              <a:spcBef>
                <a:spcPts val="479"/>
              </a:spcBef>
              <a:buNone/>
              <a:tabLst>
                <a:tab algn="l" pos="0"/>
              </a:tabLst>
            </a:pPr>
            <a:r>
              <a:rPr b="0" lang="en-US" sz="2400" spc="-1" strike="noStrike">
                <a:solidFill>
                  <a:srgbClr val="000000"/>
                </a:solidFill>
                <a:latin typeface="Constantia"/>
              </a:rPr>
              <a:t>2. </a:t>
            </a:r>
            <a:r>
              <a:rPr b="1" lang="en-US" sz="2400" spc="-1" strike="noStrike">
                <a:solidFill>
                  <a:srgbClr val="c00000"/>
                </a:solidFill>
                <a:latin typeface="Constantia"/>
              </a:rPr>
              <a:t>Response message:-</a:t>
            </a:r>
            <a:r>
              <a:rPr b="0" lang="en-US" sz="2000" spc="-1" strike="noStrike">
                <a:solidFill>
                  <a:srgbClr val="000000"/>
                </a:solidFill>
                <a:latin typeface="Constantia"/>
              </a:rPr>
              <a:t>Message sent to requesting router </a:t>
            </a:r>
            <a:r>
              <a:rPr b="0" lang="en-US" sz="2000" spc="-1" strike="noStrike">
                <a:solidFill>
                  <a:srgbClr val="000000"/>
                </a:solidFill>
                <a:latin typeface="Constantia"/>
              </a:rPr>
              <a:t>	</a:t>
            </a:r>
            <a:r>
              <a:rPr b="0" lang="en-US" sz="2000" spc="-1" strike="noStrike">
                <a:solidFill>
                  <a:srgbClr val="000000"/>
                </a:solidFill>
                <a:latin typeface="Constantia"/>
              </a:rPr>
              <a:t>	</a:t>
            </a:r>
            <a:r>
              <a:rPr b="0" lang="en-US" sz="2000" spc="-1" strike="noStrike">
                <a:solidFill>
                  <a:srgbClr val="000000"/>
                </a:solidFill>
                <a:latin typeface="Constantia"/>
              </a:rPr>
              <a:t>                                 containing routing table</a:t>
            </a:r>
            <a:endParaRPr b="0" lang="en-US" sz="2000" spc="-1" strike="noStrike">
              <a:solidFill>
                <a:srgbClr val="000000"/>
              </a:solidFill>
              <a:latin typeface="Constantia"/>
            </a:endParaRPr>
          </a:p>
          <a:p>
            <a:pPr marL="274320" indent="-274320" algn="just">
              <a:lnSpc>
                <a:spcPct val="100000"/>
              </a:lnSpc>
              <a:spcBef>
                <a:spcPts val="561"/>
              </a:spcBef>
              <a:buNone/>
              <a:tabLst>
                <a:tab algn="l" pos="0"/>
              </a:tabLst>
            </a:pPr>
            <a:endParaRPr b="0" lang="en-US" sz="28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4680"/>
            <a:ext cx="8229240" cy="791640"/>
          </a:xfrm>
          <a:prstGeom prst="rect">
            <a:avLst/>
          </a:prstGeom>
          <a:noFill/>
          <a:ln w="0">
            <a:noFill/>
          </a:ln>
        </p:spPr>
        <p:txBody>
          <a:bodyPr lIns="0" rIns="0" tIns="45000" bIns="0" anchor="b">
            <a:normAutofit fontScale="9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295" name="Picture 4" descr=""/>
          <p:cNvPicPr/>
          <p:nvPr/>
        </p:nvPicPr>
        <p:blipFill>
          <a:blip r:embed="rId1"/>
          <a:stretch/>
        </p:blipFill>
        <p:spPr>
          <a:xfrm>
            <a:off x="3962520" y="838080"/>
            <a:ext cx="4952520" cy="5562360"/>
          </a:xfrm>
          <a:prstGeom prst="rect">
            <a:avLst/>
          </a:prstGeom>
          <a:ln w="9525">
            <a:noFill/>
          </a:ln>
        </p:spPr>
      </p:pic>
      <p:sp>
        <p:nvSpPr>
          <p:cNvPr id="296" name="Rectangle 3"/>
          <p:cNvSpPr/>
          <p:nvPr/>
        </p:nvSpPr>
        <p:spPr>
          <a:xfrm>
            <a:off x="351000" y="1390680"/>
            <a:ext cx="4535280" cy="5032080"/>
          </a:xfrm>
          <a:prstGeom prst="rect">
            <a:avLst/>
          </a:prstGeom>
          <a:noFill/>
          <a:ln w="0">
            <a:noFill/>
          </a:ln>
        </p:spPr>
        <p:style>
          <a:lnRef idx="0"/>
          <a:fillRef idx="0"/>
          <a:effectRef idx="0"/>
          <a:fontRef idx="minor"/>
        </p:style>
        <p:txBody>
          <a:bodyPr anchor="t">
            <a:norm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onstantia"/>
              </a:rPr>
              <a:t>RIPv1 is a classful routing protocol</a:t>
            </a:r>
            <a:endParaRPr b="0" lang="en-US" sz="3200" spc="-1" strike="noStrike">
              <a:latin typeface="Arial"/>
            </a:endParaRPr>
          </a:p>
          <a:p>
            <a:pPr marL="343080" indent="-343080">
              <a:lnSpc>
                <a:spcPct val="100000"/>
              </a:lnSpc>
              <a:spcBef>
                <a:spcPts val="641"/>
              </a:spcBef>
              <a:buNone/>
              <a:tabLst>
                <a:tab algn="l" pos="0"/>
              </a:tabLst>
            </a:pPr>
            <a:r>
              <a:rPr b="0" lang="en-US" sz="3200" spc="-1" strike="noStrike">
                <a:solidFill>
                  <a:srgbClr val="000000"/>
                </a:solidFill>
                <a:latin typeface="Constantia"/>
              </a:rPr>
              <a:t>	</a:t>
            </a:r>
            <a:r>
              <a:rPr b="0" lang="en-US" sz="3200" spc="-1" strike="noStrike">
                <a:solidFill>
                  <a:srgbClr val="000000"/>
                </a:solidFill>
                <a:latin typeface="Constantia"/>
              </a:rPr>
              <a:t>	</a:t>
            </a:r>
            <a:r>
              <a:rPr b="0" lang="en-US" sz="3200" spc="-1" strike="noStrike">
                <a:solidFill>
                  <a:srgbClr val="000000"/>
                </a:solidFill>
                <a:latin typeface="Constantia"/>
              </a:rPr>
              <a:t>-Does not send subnet </a:t>
            </a:r>
            <a:r>
              <a:rPr b="0" lang="en-US" sz="3200" spc="-1" strike="noStrike">
                <a:solidFill>
                  <a:srgbClr val="000000"/>
                </a:solidFill>
                <a:latin typeface="Constantia"/>
              </a:rPr>
              <a:t>	</a:t>
            </a:r>
            <a:r>
              <a:rPr b="0" lang="en-US" sz="3200" spc="-1" strike="noStrike">
                <a:solidFill>
                  <a:srgbClr val="000000"/>
                </a:solidFill>
                <a:latin typeface="Constantia"/>
              </a:rPr>
              <a:t>masks in routing updates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380880" y="12240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98" name="PlaceHolder 2"/>
          <p:cNvSpPr>
            <a:spLocks noGrp="1"/>
          </p:cNvSpPr>
          <p:nvPr>
            <p:ph/>
          </p:nvPr>
        </p:nvSpPr>
        <p:spPr>
          <a:xfrm>
            <a:off x="457200" y="685800"/>
            <a:ext cx="8229240" cy="54399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1" lang="en-US" sz="2000" spc="-1" strike="noStrike">
                <a:solidFill>
                  <a:srgbClr val="000000"/>
                </a:solidFill>
                <a:latin typeface="Constantia"/>
              </a:rPr>
              <a:t>Administrative Distance</a:t>
            </a:r>
            <a:r>
              <a:rPr b="1" lang="en-US" sz="2600" spc="-1" strike="noStrike">
                <a:solidFill>
                  <a:srgbClr val="000000"/>
                </a:solidFill>
                <a:latin typeface="Constantia"/>
              </a:rPr>
              <a:t>:- </a:t>
            </a:r>
            <a:r>
              <a:rPr b="0" lang="en-US" sz="1800" spc="-1" strike="noStrike">
                <a:solidFill>
                  <a:srgbClr val="000000"/>
                </a:solidFill>
                <a:latin typeface="Constantia"/>
              </a:rPr>
              <a:t>It’s a numeric value specifies performance of routing methods .</a:t>
            </a:r>
            <a:endParaRPr b="0" lang="en-US" sz="1800" spc="-1" strike="noStrike">
              <a:solidFill>
                <a:srgbClr val="000000"/>
              </a:solidFill>
              <a:latin typeface="Constantia"/>
            </a:endParaRPr>
          </a:p>
          <a:p>
            <a:pPr marL="274320" indent="-274320">
              <a:lnSpc>
                <a:spcPct val="100000"/>
              </a:lnSpc>
              <a:spcBef>
                <a:spcPts val="360"/>
              </a:spcBef>
              <a:buClr>
                <a:srgbClr val="0bd0d9"/>
              </a:buClr>
              <a:buSzPct val="95000"/>
              <a:buFont typeface="Wingdings 2" charset="2"/>
              <a:buChar char=""/>
            </a:pPr>
            <a:r>
              <a:rPr b="0" lang="en-US" sz="1800" spc="-1" strike="noStrike">
                <a:solidFill>
                  <a:srgbClr val="000000"/>
                </a:solidFill>
                <a:latin typeface="Constantia"/>
              </a:rPr>
              <a:t>Router select lesser AD values </a:t>
            </a:r>
            <a:endParaRPr b="0" lang="en-US" sz="1800" spc="-1" strike="noStrike">
              <a:solidFill>
                <a:srgbClr val="000000"/>
              </a:solidFill>
              <a:latin typeface="Constantia"/>
            </a:endParaRPr>
          </a:p>
          <a:p>
            <a:pPr lvl="1" marL="64008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RIP AD=120    OSPF AD=110 Static rout AD=1 </a:t>
            </a:r>
            <a:endParaRPr b="0" lang="en-US" sz="2400" spc="-1" strike="noStrike">
              <a:solidFill>
                <a:srgbClr val="000000"/>
              </a:solidFill>
              <a:latin typeface="Constantia"/>
            </a:endParaRPr>
          </a:p>
          <a:p>
            <a:pPr lvl="1" marL="64008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connected network AD=0   EIGRP AD= 90</a:t>
            </a:r>
            <a:endParaRPr b="0" lang="en-US" sz="2400" spc="-1" strike="noStrike">
              <a:solidFill>
                <a:srgbClr val="000000"/>
              </a:solidFill>
              <a:latin typeface="Constantia"/>
            </a:endParaRPr>
          </a:p>
          <a:p>
            <a:endParaRPr b="0" lang="en-US" sz="2400" spc="-1" strike="noStrike">
              <a:solidFill>
                <a:srgbClr val="000000"/>
              </a:solidFill>
              <a:latin typeface="Constantia"/>
            </a:endParaRPr>
          </a:p>
        </p:txBody>
      </p:sp>
      <p:pic>
        <p:nvPicPr>
          <p:cNvPr id="299" name="Picture 5" descr=""/>
          <p:cNvPicPr/>
          <p:nvPr/>
        </p:nvPicPr>
        <p:blipFill>
          <a:blip r:embed="rId1"/>
          <a:stretch/>
        </p:blipFill>
        <p:spPr>
          <a:xfrm>
            <a:off x="380880" y="2743200"/>
            <a:ext cx="3962160" cy="3580920"/>
          </a:xfrm>
          <a:prstGeom prst="rect">
            <a:avLst/>
          </a:prstGeom>
          <a:ln w="9525">
            <a:noFill/>
          </a:ln>
        </p:spPr>
      </p:pic>
      <p:pic>
        <p:nvPicPr>
          <p:cNvPr id="300" name="Picture 4" descr=""/>
          <p:cNvPicPr/>
          <p:nvPr/>
        </p:nvPicPr>
        <p:blipFill>
          <a:blip r:embed="rId2"/>
          <a:stretch/>
        </p:blipFill>
        <p:spPr>
          <a:xfrm>
            <a:off x="4708440" y="2819520"/>
            <a:ext cx="4206600" cy="3733560"/>
          </a:xfrm>
          <a:prstGeom prst="rect">
            <a:avLst/>
          </a:prstGeom>
          <a:ln w="9525">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4680"/>
            <a:ext cx="8229240" cy="410760"/>
          </a:xfrm>
          <a:prstGeom prst="rect">
            <a:avLst/>
          </a:prstGeom>
          <a:noFill/>
          <a:ln w="0">
            <a:noFill/>
          </a:ln>
        </p:spPr>
        <p:txBody>
          <a:bodyPr lIns="0" rIns="0" tIns="45000" bIns="0" anchor="b">
            <a:normAutofit fontScale="4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238" name="Picture 4" descr=""/>
          <p:cNvPicPr/>
          <p:nvPr/>
        </p:nvPicPr>
        <p:blipFill>
          <a:blip r:embed="rId1"/>
          <a:stretch/>
        </p:blipFill>
        <p:spPr>
          <a:xfrm>
            <a:off x="304920" y="2743200"/>
            <a:ext cx="8126280" cy="3733560"/>
          </a:xfrm>
          <a:prstGeom prst="rect">
            <a:avLst/>
          </a:prstGeom>
          <a:ln w="9525">
            <a:noFill/>
          </a:ln>
        </p:spPr>
      </p:pic>
      <p:sp>
        <p:nvSpPr>
          <p:cNvPr id="239" name="Rectangle 4"/>
          <p:cNvSpPr/>
          <p:nvPr/>
        </p:nvSpPr>
        <p:spPr>
          <a:xfrm>
            <a:off x="609480" y="762120"/>
            <a:ext cx="8000640" cy="1461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endParaRPr b="0" lang="en-US" sz="1800" spc="-1" strike="noStrike">
              <a:latin typeface="Arial"/>
            </a:endParaRPr>
          </a:p>
          <a:p>
            <a:pPr indent="-216000" algn="just">
              <a:lnSpc>
                <a:spcPct val="100000"/>
              </a:lnSpc>
              <a:buClr>
                <a:srgbClr val="000000"/>
              </a:buClr>
              <a:buFont typeface="Wingdings" charset="2"/>
              <a:buChar char=""/>
            </a:pPr>
            <a:r>
              <a:rPr b="0" lang="en-US" sz="2400" spc="-1" strike="noStrike">
                <a:solidFill>
                  <a:srgbClr val="000000"/>
                </a:solidFill>
                <a:latin typeface="Constantia"/>
              </a:rPr>
              <a:t>To direct a message to the correct destination, the router looks at the </a:t>
            </a:r>
            <a:r>
              <a:rPr b="0" lang="en-US" sz="2400" spc="-1" strike="noStrike">
                <a:solidFill>
                  <a:srgbClr val="ffc000"/>
                </a:solidFill>
                <a:latin typeface="Constantia"/>
              </a:rPr>
              <a:t>destination IP address in the packet </a:t>
            </a:r>
            <a:r>
              <a:rPr b="0" lang="en-US" sz="2400" spc="-1" strike="noStrike">
                <a:solidFill>
                  <a:srgbClr val="000000"/>
                </a:solidFill>
                <a:latin typeface="Constantia"/>
              </a:rPr>
              <a:t>and then looks for a </a:t>
            </a:r>
            <a:r>
              <a:rPr b="1" lang="en-US" sz="2400" spc="-1" strike="noStrike">
                <a:solidFill>
                  <a:srgbClr val="ff0000"/>
                </a:solidFill>
                <a:latin typeface="Constantia"/>
              </a:rPr>
              <a:t>matching route in the routing table</a:t>
            </a:r>
            <a:r>
              <a:rPr b="0" lang="en-US" sz="2400" spc="-1" strike="noStrike">
                <a:solidFill>
                  <a:srgbClr val="000000"/>
                </a:solidFill>
                <a:latin typeface="Constantia"/>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4680"/>
            <a:ext cx="8229240" cy="715680"/>
          </a:xfrm>
          <a:prstGeom prst="rect">
            <a:avLst/>
          </a:prstGeom>
          <a:noFill/>
          <a:ln w="0">
            <a:noFill/>
          </a:ln>
        </p:spPr>
        <p:txBody>
          <a:bodyPr lIns="0" rIns="0" tIns="45000" bIns="0" anchor="b">
            <a:normAutofit fontScale="8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02" name="PlaceHolder 2"/>
          <p:cNvSpPr>
            <a:spLocks noGrp="1"/>
          </p:cNvSpPr>
          <p:nvPr>
            <p:ph/>
          </p:nvPr>
        </p:nvSpPr>
        <p:spPr>
          <a:xfrm>
            <a:off x="457200" y="1143000"/>
            <a:ext cx="8229240" cy="49827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Router RIP Command</a:t>
            </a:r>
            <a:endParaRPr b="0" lang="en-US" sz="2600" spc="-1" strike="noStrike">
              <a:solidFill>
                <a:srgbClr val="000000"/>
              </a:solidFill>
              <a:latin typeface="Constantia"/>
            </a:endParaRPr>
          </a:p>
          <a:p>
            <a:pPr lvl="1" marL="64008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To enable RIP enter:</a:t>
            </a:r>
            <a:endParaRPr b="0" lang="en-US" sz="2400" spc="-1" strike="noStrike">
              <a:solidFill>
                <a:srgbClr val="000000"/>
              </a:solidFill>
              <a:latin typeface="Constantia"/>
            </a:endParaRPr>
          </a:p>
          <a:p>
            <a:pPr marL="640080">
              <a:lnSpc>
                <a:spcPct val="100000"/>
              </a:lnSpc>
              <a:spcBef>
                <a:spcPts val="479"/>
              </a:spcBef>
              <a:buNone/>
              <a:tabLst>
                <a:tab algn="l" pos="0"/>
              </a:tabLst>
            </a:pPr>
            <a:r>
              <a:rPr b="0" i="1" lang="en-US" sz="2400" spc="-1" strike="noStrike">
                <a:solidFill>
                  <a:srgbClr val="000000"/>
                </a:solidFill>
                <a:latin typeface="Constantia"/>
              </a:rPr>
              <a:t>	</a:t>
            </a:r>
            <a:r>
              <a:rPr b="0" i="1" lang="en-US" sz="2400" spc="-1" strike="noStrike">
                <a:solidFill>
                  <a:srgbClr val="000000"/>
                </a:solidFill>
                <a:latin typeface="Constantia"/>
              </a:rPr>
              <a:t>	</a:t>
            </a:r>
            <a:r>
              <a:rPr b="0" i="1" lang="en-US" sz="2400" spc="-1" strike="noStrike">
                <a:solidFill>
                  <a:srgbClr val="000000"/>
                </a:solidFill>
                <a:latin typeface="Constantia"/>
              </a:rPr>
              <a:t>-Router rip</a:t>
            </a:r>
            <a:r>
              <a:rPr b="0" lang="en-US" sz="2400" spc="-1" strike="noStrike">
                <a:solidFill>
                  <a:srgbClr val="000000"/>
                </a:solidFill>
                <a:latin typeface="Constantia"/>
              </a:rPr>
              <a:t> at the global configuration prompt</a:t>
            </a:r>
            <a:endParaRPr b="0" lang="en-US" sz="2400" spc="-1" strike="noStrike">
              <a:solidFill>
                <a:srgbClr val="000000"/>
              </a:solidFill>
              <a:latin typeface="Constantia"/>
            </a:endParaRPr>
          </a:p>
          <a:p>
            <a:pPr marL="640080">
              <a:lnSpc>
                <a:spcPct val="100000"/>
              </a:lnSpc>
              <a:spcBef>
                <a:spcPts val="479"/>
              </a:spcBef>
              <a:buNone/>
              <a:tabLst>
                <a:tab algn="l" pos="0"/>
              </a:tabLst>
            </a:pP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-Prompt will look like </a:t>
            </a:r>
            <a:r>
              <a:rPr b="1" i="1" lang="en-US" sz="2400" spc="-1" strike="noStrike">
                <a:solidFill>
                  <a:srgbClr val="000000"/>
                </a:solidFill>
                <a:latin typeface="Constantia"/>
              </a:rPr>
              <a:t>R1(config-router)#</a:t>
            </a:r>
            <a:endParaRPr b="0" lang="en-US" sz="2400" spc="-1" strike="noStrike">
              <a:solidFill>
                <a:srgbClr val="000000"/>
              </a:solidFill>
              <a:latin typeface="Constantia"/>
            </a:endParaRPr>
          </a:p>
        </p:txBody>
      </p:sp>
      <p:pic>
        <p:nvPicPr>
          <p:cNvPr id="303" name="Picture 4" descr=""/>
          <p:cNvPicPr/>
          <p:nvPr/>
        </p:nvPicPr>
        <p:blipFill>
          <a:blip r:embed="rId1"/>
          <a:stretch/>
        </p:blipFill>
        <p:spPr>
          <a:xfrm>
            <a:off x="685800" y="3200400"/>
            <a:ext cx="6705360" cy="3276360"/>
          </a:xfrm>
          <a:prstGeom prst="rect">
            <a:avLst/>
          </a:prstGeom>
          <a:ln w="9525">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05" name="PlaceHolder 2"/>
          <p:cNvSpPr>
            <a:spLocks noGrp="1"/>
          </p:cNvSpPr>
          <p:nvPr>
            <p:ph/>
          </p:nvPr>
        </p:nvSpPr>
        <p:spPr>
          <a:xfrm>
            <a:off x="228600" y="1066680"/>
            <a:ext cx="5028840" cy="525744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Specifying Networks</a:t>
            </a:r>
            <a:endParaRPr b="0" lang="en-US" sz="2600" spc="-1" strike="noStrike">
              <a:solidFill>
                <a:srgbClr val="000000"/>
              </a:solidFill>
              <a:latin typeface="Constantia"/>
            </a:endParaRPr>
          </a:p>
          <a:p>
            <a:pPr lvl="1" marL="54000" indent="12384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Use the </a:t>
            </a:r>
            <a:r>
              <a:rPr b="1" i="1" lang="en-US" sz="2400" spc="-1" strike="noStrike">
                <a:solidFill>
                  <a:srgbClr val="000000"/>
                </a:solidFill>
                <a:latin typeface="Constantia"/>
              </a:rPr>
              <a:t>network</a:t>
            </a:r>
            <a:r>
              <a:rPr b="0" lang="en-US" sz="2400" spc="-1" strike="noStrike">
                <a:solidFill>
                  <a:srgbClr val="000000"/>
                </a:solidFill>
                <a:latin typeface="Constantia"/>
              </a:rPr>
              <a:t> command to:</a:t>
            </a:r>
            <a:endParaRPr b="0" lang="en-US" sz="2400" spc="-1" strike="noStrike">
              <a:solidFill>
                <a:srgbClr val="000000"/>
              </a:solidFill>
              <a:latin typeface="Constantia"/>
            </a:endParaRPr>
          </a:p>
          <a:p>
            <a:pPr lvl="1" indent="29052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Enable RIP on all </a:t>
            </a:r>
            <a:r>
              <a:rPr b="0" lang="en-US" sz="2400" spc="-1" strike="noStrike">
                <a:solidFill>
                  <a:srgbClr val="000000"/>
                </a:solidFill>
                <a:latin typeface="Constantia"/>
              </a:rPr>
              <a:t>	</a:t>
            </a:r>
            <a:r>
              <a:rPr b="0" lang="en-US" sz="2400" spc="-1" strike="noStrike">
                <a:solidFill>
                  <a:srgbClr val="000000"/>
                </a:solidFill>
                <a:latin typeface="Constantia"/>
              </a:rPr>
              <a:t>interfaces that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belong to this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network</a:t>
            </a:r>
            <a:endParaRPr b="0" lang="en-US" sz="2400" spc="-1" strike="noStrike">
              <a:solidFill>
                <a:srgbClr val="000000"/>
              </a:solidFill>
              <a:latin typeface="Constantia"/>
            </a:endParaRPr>
          </a:p>
          <a:p>
            <a:pPr lvl="1" indent="29052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Advertise this network in RIP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updates sent to other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routers every 30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	</a:t>
            </a:r>
            <a:r>
              <a:rPr b="0" lang="en-US" sz="2400" spc="-1" strike="noStrike">
                <a:solidFill>
                  <a:srgbClr val="000000"/>
                </a:solidFill>
                <a:latin typeface="Constantia"/>
              </a:rPr>
              <a:t>seconds</a:t>
            </a:r>
            <a:endParaRPr b="0" lang="en-US" sz="2400" spc="-1" strike="noStrike">
              <a:solidFill>
                <a:srgbClr val="000000"/>
              </a:solidFill>
              <a:latin typeface="Constantia"/>
            </a:endParaRPr>
          </a:p>
        </p:txBody>
      </p:sp>
      <p:pic>
        <p:nvPicPr>
          <p:cNvPr id="306" name="Picture 4" descr=""/>
          <p:cNvPicPr/>
          <p:nvPr/>
        </p:nvPicPr>
        <p:blipFill>
          <a:blip r:embed="rId1"/>
          <a:stretch/>
        </p:blipFill>
        <p:spPr>
          <a:xfrm>
            <a:off x="5181480" y="838080"/>
            <a:ext cx="3582720" cy="2203200"/>
          </a:xfrm>
          <a:prstGeom prst="rect">
            <a:avLst/>
          </a:prstGeom>
          <a:ln w="9525">
            <a:noFill/>
          </a:ln>
        </p:spPr>
      </p:pic>
      <p:pic>
        <p:nvPicPr>
          <p:cNvPr id="307" name="Picture 5" descr=""/>
          <p:cNvPicPr/>
          <p:nvPr/>
        </p:nvPicPr>
        <p:blipFill>
          <a:blip r:embed="rId2"/>
          <a:stretch/>
        </p:blipFill>
        <p:spPr>
          <a:xfrm>
            <a:off x="5257800" y="3276720"/>
            <a:ext cx="3134880" cy="3366720"/>
          </a:xfrm>
          <a:prstGeom prst="rect">
            <a:avLst/>
          </a:prstGeom>
          <a:ln w="9525">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309" name="Picture 4" descr=""/>
          <p:cNvPicPr/>
          <p:nvPr/>
        </p:nvPicPr>
        <p:blipFill>
          <a:blip r:embed="rId1"/>
          <a:stretch/>
        </p:blipFill>
        <p:spPr>
          <a:xfrm>
            <a:off x="3886200" y="914400"/>
            <a:ext cx="4773960" cy="4389120"/>
          </a:xfrm>
          <a:prstGeom prst="rect">
            <a:avLst/>
          </a:prstGeom>
          <a:ln w="9525">
            <a:noFill/>
          </a:ln>
        </p:spPr>
      </p:pic>
      <p:sp>
        <p:nvSpPr>
          <p:cNvPr id="310" name="Rectangle 3"/>
          <p:cNvSpPr/>
          <p:nvPr/>
        </p:nvSpPr>
        <p:spPr>
          <a:xfrm>
            <a:off x="152280" y="838080"/>
            <a:ext cx="4495320" cy="4505040"/>
          </a:xfrm>
          <a:prstGeom prst="rect">
            <a:avLst/>
          </a:prstGeom>
          <a:noFill/>
          <a:ln w="0">
            <a:noFill/>
          </a:ln>
        </p:spPr>
        <p:style>
          <a:lnRef idx="0"/>
          <a:fillRef idx="0"/>
          <a:effectRef idx="0"/>
          <a:fontRef idx="minor"/>
        </p:style>
        <p:txBody>
          <a:bodyPr anchor="t">
            <a:norm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onstantia"/>
              </a:rPr>
              <a:t>Show ip Route</a:t>
            </a:r>
            <a:endParaRPr b="0" lang="en-US" sz="2800" spc="-1" strike="noStrike">
              <a:latin typeface="Arial"/>
            </a:endParaRPr>
          </a:p>
          <a:p>
            <a:pPr marL="343080" indent="-343080">
              <a:lnSpc>
                <a:spcPct val="100000"/>
              </a:lnSpc>
              <a:spcBef>
                <a:spcPts val="561"/>
              </a:spcBef>
              <a:buClr>
                <a:srgbClr val="000000"/>
              </a:buClr>
              <a:buFont typeface="Wingdings" charset="2"/>
              <a:buChar char=""/>
            </a:pPr>
            <a:r>
              <a:rPr b="0" lang="en-US" sz="2800" spc="-1" strike="noStrike">
                <a:solidFill>
                  <a:srgbClr val="000000"/>
                </a:solidFill>
                <a:latin typeface="Constantia"/>
              </a:rPr>
              <a:t>To check routing table </a:t>
            </a:r>
            <a:endParaRPr b="0" lang="en-US" sz="2800" spc="-1" strike="noStrike">
              <a:latin typeface="Arial"/>
            </a:endParaRPr>
          </a:p>
        </p:txBody>
      </p:sp>
      <p:sp>
        <p:nvSpPr>
          <p:cNvPr id="311" name="Rectangle 5"/>
          <p:cNvSpPr/>
          <p:nvPr/>
        </p:nvSpPr>
        <p:spPr>
          <a:xfrm>
            <a:off x="457200" y="5486400"/>
            <a:ext cx="75434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Constantia"/>
              </a:rPr>
              <a:t>Router(config)#router rip</a:t>
            </a:r>
            <a:endParaRPr b="0" lang="en-US" sz="2400" spc="-1" strike="noStrike">
              <a:latin typeface="Arial"/>
            </a:endParaRPr>
          </a:p>
          <a:p>
            <a:pPr>
              <a:lnSpc>
                <a:spcPct val="100000"/>
              </a:lnSpc>
              <a:buNone/>
            </a:pPr>
            <a:r>
              <a:rPr b="0" lang="en-US" sz="2400" spc="-1" strike="noStrike">
                <a:solidFill>
                  <a:srgbClr val="000000"/>
                </a:solidFill>
                <a:latin typeface="Constantia"/>
              </a:rPr>
              <a:t>Router (config-router)#version 2</a:t>
            </a:r>
            <a:endParaRPr b="0" lang="en-US" sz="2400" spc="-1" strike="noStrike">
              <a:latin typeface="Arial"/>
            </a:endParaRPr>
          </a:p>
          <a:p>
            <a:pPr>
              <a:lnSpc>
                <a:spcPct val="100000"/>
              </a:lnSpc>
              <a:buNone/>
            </a:pPr>
            <a:r>
              <a:rPr b="0" lang="en-US" sz="2400" spc="-1" strike="noStrike">
                <a:solidFill>
                  <a:srgbClr val="000000"/>
                </a:solidFill>
                <a:latin typeface="Constantia"/>
              </a:rPr>
              <a:t>Router(config-router)#network [network-number]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4680"/>
            <a:ext cx="8229240" cy="791640"/>
          </a:xfrm>
          <a:prstGeom prst="rect">
            <a:avLst/>
          </a:prstGeom>
          <a:noFill/>
          <a:ln w="0">
            <a:noFill/>
          </a:ln>
        </p:spPr>
        <p:txBody>
          <a:bodyPr lIns="0" rIns="0" tIns="45000" bIns="0" anchor="b">
            <a:normAutofit fontScale="97000"/>
          </a:bodyPr>
          <a:p>
            <a:pPr>
              <a:lnSpc>
                <a:spcPct val="100000"/>
              </a:lnSpc>
              <a:buNone/>
            </a:pPr>
            <a:r>
              <a:rPr b="0" lang="en-US" sz="5000" spc="-1" strike="noStrike">
                <a:solidFill>
                  <a:srgbClr val="04617b"/>
                </a:solidFill>
                <a:latin typeface="Calibri"/>
              </a:rPr>
              <a:t>Verification and Troubleshooting</a:t>
            </a:r>
            <a:endParaRPr b="0" lang="en-US" sz="5000" spc="-1" strike="noStrike">
              <a:solidFill>
                <a:srgbClr val="000000"/>
              </a:solidFill>
              <a:latin typeface="Constantia"/>
            </a:endParaRPr>
          </a:p>
        </p:txBody>
      </p:sp>
      <p:pic>
        <p:nvPicPr>
          <p:cNvPr id="313" name="Picture 6" descr=""/>
          <p:cNvPicPr/>
          <p:nvPr/>
        </p:nvPicPr>
        <p:blipFill>
          <a:blip r:embed="rId1"/>
          <a:stretch/>
        </p:blipFill>
        <p:spPr>
          <a:xfrm>
            <a:off x="3352680" y="1219320"/>
            <a:ext cx="5474520" cy="4800240"/>
          </a:xfrm>
          <a:prstGeom prst="rect">
            <a:avLst/>
          </a:prstGeom>
          <a:ln w="9525">
            <a:noFill/>
          </a:ln>
        </p:spPr>
      </p:pic>
      <p:sp>
        <p:nvSpPr>
          <p:cNvPr id="314" name="Rectangle 3"/>
          <p:cNvSpPr/>
          <p:nvPr/>
        </p:nvSpPr>
        <p:spPr>
          <a:xfrm>
            <a:off x="155520" y="1468440"/>
            <a:ext cx="3122280" cy="5008320"/>
          </a:xfrm>
          <a:prstGeom prst="rect">
            <a:avLst/>
          </a:prstGeom>
          <a:noFill/>
          <a:ln w="0">
            <a:noFill/>
          </a:ln>
        </p:spPr>
        <p:style>
          <a:lnRef idx="0"/>
          <a:fillRef idx="0"/>
          <a:effectRef idx="0"/>
          <a:fontRef idx="minor"/>
        </p:style>
        <p:txBody>
          <a:bodyPr anchor="t">
            <a:normAutofit/>
          </a:bodyPr>
          <a:p>
            <a:pPr marL="343080" indent="-343080">
              <a:lnSpc>
                <a:spcPct val="100000"/>
              </a:lnSpc>
              <a:spcBef>
                <a:spcPts val="561"/>
              </a:spcBef>
              <a:buClr>
                <a:srgbClr val="000000"/>
              </a:buClr>
              <a:buFont typeface="Arial"/>
              <a:buChar char="•"/>
            </a:pPr>
            <a:r>
              <a:rPr b="0" i="1" lang="en-US" sz="2800" spc="-1" strike="noStrike">
                <a:solidFill>
                  <a:srgbClr val="000000"/>
                </a:solidFill>
                <a:latin typeface="Constantia"/>
              </a:rPr>
              <a:t>show ip protocols</a:t>
            </a:r>
            <a:r>
              <a:rPr b="0" lang="en-US" sz="2800" spc="-1" strike="noStrike">
                <a:solidFill>
                  <a:srgbClr val="000000"/>
                </a:solidFill>
                <a:latin typeface="Constantia"/>
              </a:rPr>
              <a:t> command</a:t>
            </a:r>
            <a:endParaRPr b="0" lang="en-US" sz="2800" spc="-1" strike="noStrike">
              <a:latin typeface="Arial"/>
            </a:endParaRPr>
          </a:p>
          <a:p>
            <a:pPr marL="343080" indent="-343080">
              <a:lnSpc>
                <a:spcPct val="100000"/>
              </a:lnSpc>
              <a:spcBef>
                <a:spcPts val="561"/>
              </a:spcBef>
              <a:buNone/>
              <a:tabLst>
                <a:tab algn="l" pos="0"/>
              </a:tabLst>
            </a:pPr>
            <a:r>
              <a:rPr b="0" lang="en-US" sz="2800" spc="-1" strike="noStrike">
                <a:solidFill>
                  <a:srgbClr val="000000"/>
                </a:solidFill>
                <a:latin typeface="Constantia"/>
              </a:rPr>
              <a:t>	</a:t>
            </a:r>
            <a:r>
              <a:rPr b="0" lang="en-US" sz="2800" spc="-1" strike="noStrike">
                <a:solidFill>
                  <a:srgbClr val="000000"/>
                </a:solidFill>
                <a:latin typeface="Constantia"/>
              </a:rPr>
              <a:t>	</a:t>
            </a:r>
            <a:r>
              <a:rPr b="0" lang="en-US" sz="2800" spc="-1" strike="noStrike">
                <a:solidFill>
                  <a:srgbClr val="000000"/>
                </a:solidFill>
                <a:latin typeface="Constantia"/>
              </a:rPr>
              <a:t>-Displays </a:t>
            </a:r>
            <a:r>
              <a:rPr b="0" lang="en-US" sz="2800" spc="-1" strike="noStrike">
                <a:solidFill>
                  <a:srgbClr val="000000"/>
                </a:solidFill>
                <a:latin typeface="Constantia"/>
              </a:rPr>
              <a:t>	</a:t>
            </a:r>
            <a:r>
              <a:rPr b="0" lang="en-US" sz="2800" spc="-1" strike="noStrike">
                <a:solidFill>
                  <a:srgbClr val="000000"/>
                </a:solidFill>
                <a:latin typeface="Constantia"/>
              </a:rPr>
              <a:t>routing </a:t>
            </a:r>
            <a:r>
              <a:rPr b="0" lang="en-US" sz="2800" spc="-1" strike="noStrike">
                <a:solidFill>
                  <a:srgbClr val="000000"/>
                </a:solidFill>
                <a:latin typeface="Constantia"/>
              </a:rPr>
              <a:t>	</a:t>
            </a:r>
            <a:r>
              <a:rPr b="0" lang="en-US" sz="2800" spc="-1" strike="noStrike">
                <a:solidFill>
                  <a:srgbClr val="000000"/>
                </a:solidFill>
                <a:latin typeface="Constantia"/>
              </a:rPr>
              <a:t>protocol </a:t>
            </a:r>
            <a:r>
              <a:rPr b="0" lang="en-US" sz="2800" spc="-1" strike="noStrike">
                <a:solidFill>
                  <a:srgbClr val="000000"/>
                </a:solidFill>
                <a:latin typeface="Constantia"/>
              </a:rPr>
              <a:t>	</a:t>
            </a:r>
            <a:r>
              <a:rPr b="0" lang="en-US" sz="2800" spc="-1" strike="noStrike">
                <a:solidFill>
                  <a:srgbClr val="000000"/>
                </a:solidFill>
                <a:latin typeface="Constantia"/>
              </a:rPr>
              <a:t>configured </a:t>
            </a:r>
            <a:r>
              <a:rPr b="0" lang="en-US" sz="2800" spc="-1" strike="noStrike">
                <a:solidFill>
                  <a:srgbClr val="000000"/>
                </a:solidFill>
                <a:latin typeface="Constantia"/>
              </a:rPr>
              <a:t>	</a:t>
            </a:r>
            <a:r>
              <a:rPr b="0" lang="en-US" sz="2800" spc="-1" strike="noStrike">
                <a:solidFill>
                  <a:srgbClr val="000000"/>
                </a:solidFill>
                <a:latin typeface="Constantia"/>
              </a:rPr>
              <a:t>on </a:t>
            </a:r>
            <a:r>
              <a:rPr b="0" lang="en-US" sz="2800" spc="-1" strike="noStrike">
                <a:solidFill>
                  <a:srgbClr val="000000"/>
                </a:solidFill>
                <a:latin typeface="Constantia"/>
              </a:rPr>
              <a:t>	</a:t>
            </a:r>
            <a:r>
              <a:rPr b="0" lang="en-US" sz="2800" spc="-1" strike="noStrike">
                <a:solidFill>
                  <a:srgbClr val="000000"/>
                </a:solidFill>
                <a:latin typeface="Constantia"/>
              </a:rPr>
              <a:t>router</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16" name="PlaceHolder 2"/>
          <p:cNvSpPr>
            <a:spLocks noGrp="1"/>
          </p:cNvSpPr>
          <p:nvPr>
            <p:ph/>
          </p:nvPr>
        </p:nvSpPr>
        <p:spPr>
          <a:xfrm>
            <a:off x="457200" y="838080"/>
            <a:ext cx="8229240" cy="528768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Debug ip rip:-</a:t>
            </a:r>
            <a:r>
              <a:rPr b="0" lang="en-US" sz="2600" spc="-1" strike="noStrike">
                <a:solidFill>
                  <a:srgbClr val="000000"/>
                </a:solidFill>
                <a:latin typeface="Constantia"/>
              </a:rPr>
              <a:t>Used to display RIP routing updates as they are happening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Undebug all</a:t>
            </a:r>
            <a:r>
              <a:rPr b="0" lang="en-US" sz="2600" spc="-1" strike="noStrike">
                <a:solidFill>
                  <a:srgbClr val="000000"/>
                </a:solidFill>
                <a:latin typeface="Constantia"/>
              </a:rPr>
              <a:t>:- to stop debugs </a:t>
            </a:r>
            <a:endParaRPr b="0" lang="en-US" sz="2600" spc="-1" strike="noStrike">
              <a:solidFill>
                <a:srgbClr val="000000"/>
              </a:solidFill>
              <a:latin typeface="Constantia"/>
            </a:endParaRPr>
          </a:p>
        </p:txBody>
      </p:sp>
      <p:pic>
        <p:nvPicPr>
          <p:cNvPr id="317" name="Picture 4" descr=""/>
          <p:cNvPicPr/>
          <p:nvPr/>
        </p:nvPicPr>
        <p:blipFill>
          <a:blip r:embed="rId1"/>
          <a:stretch/>
        </p:blipFill>
        <p:spPr>
          <a:xfrm>
            <a:off x="457200" y="2590920"/>
            <a:ext cx="7954560" cy="4087440"/>
          </a:xfrm>
          <a:prstGeom prst="rect">
            <a:avLst/>
          </a:prstGeom>
          <a:ln w="9525">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0"/>
            <a:ext cx="8229240" cy="715680"/>
          </a:xfrm>
          <a:prstGeom prst="rect">
            <a:avLst/>
          </a:prstGeom>
          <a:noFill/>
          <a:ln w="0">
            <a:noFill/>
          </a:ln>
        </p:spPr>
        <p:txBody>
          <a:bodyPr lIns="0" rIns="0" tIns="45000" bIns="0" anchor="b">
            <a:normAutofit fontScale="8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19" name="PlaceHolder 2"/>
          <p:cNvSpPr>
            <a:spLocks noGrp="1"/>
          </p:cNvSpPr>
          <p:nvPr>
            <p:ph/>
          </p:nvPr>
        </p:nvSpPr>
        <p:spPr>
          <a:xfrm>
            <a:off x="457200" y="838080"/>
            <a:ext cx="8229240" cy="528768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Passive interface</a:t>
            </a:r>
            <a:r>
              <a:rPr b="0" lang="en-US" sz="2600" spc="-1" strike="noStrike">
                <a:solidFill>
                  <a:srgbClr val="000000"/>
                </a:solidFill>
                <a:latin typeface="Constantia"/>
              </a:rPr>
              <a:t> command</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r>
              <a:rPr b="0" lang="en-US" sz="2600" spc="-1" strike="noStrike">
                <a:solidFill>
                  <a:srgbClr val="000000"/>
                </a:solidFill>
                <a:latin typeface="Constantia"/>
              </a:rPr>
              <a:t>	</a:t>
            </a:r>
            <a:r>
              <a:rPr b="0" lang="en-US" sz="2600" spc="-1" strike="noStrike">
                <a:solidFill>
                  <a:srgbClr val="000000"/>
                </a:solidFill>
                <a:latin typeface="Constantia"/>
              </a:rPr>
              <a:t>	</a:t>
            </a:r>
            <a:r>
              <a:rPr b="0" lang="en-US" sz="2600" spc="-1" strike="noStrike">
                <a:solidFill>
                  <a:srgbClr val="000000"/>
                </a:solidFill>
                <a:latin typeface="Constantia"/>
              </a:rPr>
              <a:t>-Used to prevent a router from sending updates through </a:t>
            </a:r>
            <a:r>
              <a:rPr b="0" lang="en-US" sz="2600" spc="-1" strike="noStrike">
                <a:solidFill>
                  <a:srgbClr val="000000"/>
                </a:solidFill>
                <a:latin typeface="Constantia"/>
              </a:rPr>
              <a:t>	</a:t>
            </a:r>
            <a:r>
              <a:rPr b="0" lang="en-US" sz="2600" spc="-1" strike="noStrike">
                <a:solidFill>
                  <a:srgbClr val="000000"/>
                </a:solidFill>
                <a:latin typeface="Constantia"/>
              </a:rPr>
              <a:t>an interface</a:t>
            </a:r>
            <a:r>
              <a:rPr b="0" lang="en-US" sz="2600" spc="-1" strike="noStrike">
                <a:solidFill>
                  <a:srgbClr val="000000"/>
                </a:solidFill>
                <a:latin typeface="Constantia"/>
              </a:rPr>
              <a:t>	</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r>
              <a:rPr b="0" lang="en-US" sz="2600" spc="-1" strike="noStrike">
                <a:solidFill>
                  <a:srgbClr val="000000"/>
                </a:solidFill>
                <a:latin typeface="Constantia"/>
              </a:rPr>
              <a:t> </a:t>
            </a:r>
            <a:r>
              <a:rPr b="0" lang="en-US" sz="1800" spc="-1" strike="noStrike">
                <a:solidFill>
                  <a:srgbClr val="000000"/>
                </a:solidFill>
                <a:latin typeface="Constantia"/>
              </a:rPr>
              <a:t>Router(config-router)#passive-interface interface-type interface-number</a:t>
            </a:r>
            <a:endParaRPr b="0" lang="en-US" sz="1800" spc="-1" strike="noStrike">
              <a:solidFill>
                <a:srgbClr val="000000"/>
              </a:solidFill>
              <a:latin typeface="Constantia"/>
            </a:endParaRPr>
          </a:p>
          <a:p>
            <a:pPr marL="274320" indent="-274320">
              <a:lnSpc>
                <a:spcPct val="100000"/>
              </a:lnSpc>
              <a:spcBef>
                <a:spcPts val="360"/>
              </a:spcBef>
              <a:buClr>
                <a:srgbClr val="0bd0d9"/>
              </a:buClr>
              <a:buSzPct val="95000"/>
              <a:buFont typeface="Wingdings 2" charset="2"/>
              <a:buChar char=""/>
              <a:tabLst>
                <a:tab algn="l" pos="0"/>
              </a:tabLst>
            </a:pPr>
            <a:r>
              <a:rPr b="1" lang="en-US" sz="1800" spc="-1" strike="noStrike">
                <a:solidFill>
                  <a:srgbClr val="000000"/>
                </a:solidFill>
                <a:latin typeface="Constantia"/>
              </a:rPr>
              <a:t>no passive</a:t>
            </a:r>
            <a:r>
              <a:rPr b="0" lang="en-US" sz="1800" spc="-1" strike="noStrike">
                <a:solidFill>
                  <a:srgbClr val="000000"/>
                </a:solidFill>
                <a:latin typeface="Constantia"/>
              </a:rPr>
              <a:t>:- used to block interface </a:t>
            </a:r>
            <a:endParaRPr b="0" lang="en-US" sz="1800" spc="-1" strike="noStrike">
              <a:solidFill>
                <a:srgbClr val="000000"/>
              </a:solidFill>
              <a:latin typeface="Constantia"/>
            </a:endParaRPr>
          </a:p>
          <a:p>
            <a:pPr marL="274320" indent="-274320">
              <a:lnSpc>
                <a:spcPct val="100000"/>
              </a:lnSpc>
              <a:spcBef>
                <a:spcPts val="360"/>
              </a:spcBef>
              <a:buClr>
                <a:srgbClr val="0bd0d9"/>
              </a:buClr>
              <a:buSzPct val="95000"/>
              <a:buFont typeface="Wingdings 2" charset="2"/>
              <a:buChar char=""/>
              <a:tabLst>
                <a:tab algn="l" pos="0"/>
              </a:tabLst>
            </a:pPr>
            <a:r>
              <a:rPr b="1" lang="en-US" sz="1800" spc="-1" strike="noStrike">
                <a:solidFill>
                  <a:srgbClr val="000000"/>
                </a:solidFill>
                <a:latin typeface="Constantia"/>
              </a:rPr>
              <a:t>no router rip</a:t>
            </a:r>
            <a:r>
              <a:rPr b="0" lang="en-US" sz="1800" spc="-1" strike="noStrike">
                <a:solidFill>
                  <a:srgbClr val="000000"/>
                </a:solidFill>
                <a:latin typeface="Constantia"/>
              </a:rPr>
              <a:t>:- to remove rip routing </a:t>
            </a:r>
            <a:endParaRPr b="0" lang="en-US" sz="1800" spc="-1" strike="noStrike">
              <a:solidFill>
                <a:srgbClr val="000000"/>
              </a:solidFill>
              <a:latin typeface="Constantia"/>
            </a:endParaRPr>
          </a:p>
        </p:txBody>
      </p:sp>
      <p:pic>
        <p:nvPicPr>
          <p:cNvPr id="320" name="Picture 4" descr=""/>
          <p:cNvPicPr/>
          <p:nvPr/>
        </p:nvPicPr>
        <p:blipFill>
          <a:blip r:embed="rId1"/>
          <a:stretch/>
        </p:blipFill>
        <p:spPr>
          <a:xfrm>
            <a:off x="304920" y="3276720"/>
            <a:ext cx="8381520" cy="312372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152280" y="228600"/>
            <a:ext cx="8229240" cy="743400"/>
          </a:xfrm>
          <a:prstGeom prst="rect">
            <a:avLst/>
          </a:prstGeom>
          <a:noFill/>
          <a:ln w="0">
            <a:noFill/>
          </a:ln>
        </p:spPr>
        <p:txBody>
          <a:bodyPr lIns="0" rIns="0" tIns="45000" bIns="0" anchor="b">
            <a:normAutofit fontScale="91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322" name="Picture 2" descr="D:\csit\Network Device Configuration\picture\router\static vs dynamic.png"/>
          <p:cNvPicPr/>
          <p:nvPr/>
        </p:nvPicPr>
        <p:blipFill>
          <a:blip r:embed="rId1"/>
          <a:stretch/>
        </p:blipFill>
        <p:spPr>
          <a:xfrm>
            <a:off x="228600" y="1219320"/>
            <a:ext cx="8610120" cy="495252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304920"/>
            <a:ext cx="8229240" cy="837720"/>
          </a:xfrm>
          <a:prstGeom prst="rect">
            <a:avLst/>
          </a:prstGeom>
          <a:noFill/>
          <a:ln w="0">
            <a:noFill/>
          </a:ln>
        </p:spPr>
        <p:txBody>
          <a:bodyPr lIns="0" rIns="0" tIns="45000" bIns="0" anchor="b">
            <a:normAutofit/>
          </a:bodyPr>
          <a:p>
            <a:pPr algn="ctr">
              <a:lnSpc>
                <a:spcPct val="100000"/>
              </a:lnSpc>
              <a:buNone/>
            </a:pPr>
            <a:r>
              <a:rPr b="0" lang="en-US" sz="5000" spc="-1" strike="noStrike">
                <a:solidFill>
                  <a:srgbClr val="04617b"/>
                </a:solidFill>
                <a:latin typeface="Calibri"/>
              </a:rPr>
              <a:t>Configure a DHCP </a:t>
            </a:r>
            <a:endParaRPr b="0" lang="en-US" sz="5000" spc="-1" strike="noStrike">
              <a:solidFill>
                <a:srgbClr val="000000"/>
              </a:solidFill>
              <a:latin typeface="Constantia"/>
            </a:endParaRPr>
          </a:p>
        </p:txBody>
      </p:sp>
      <p:sp>
        <p:nvSpPr>
          <p:cNvPr id="324" name="PlaceHolder 2"/>
          <p:cNvSpPr>
            <a:spLocks noGrp="1"/>
          </p:cNvSpPr>
          <p:nvPr>
            <p:ph/>
          </p:nvPr>
        </p:nvSpPr>
        <p:spPr>
          <a:xfrm>
            <a:off x="457200" y="1295280"/>
            <a:ext cx="8229240" cy="5028840"/>
          </a:xfrm>
          <a:prstGeom prst="rect">
            <a:avLst/>
          </a:prstGeom>
          <a:noFill/>
          <a:ln w="0">
            <a:noFill/>
          </a:ln>
        </p:spPr>
        <p:txBody>
          <a:bodyPr lIns="90000" rIns="90000" tIns="45000" bIns="45000" anchor="t">
            <a:normAutofit fontScale="79000"/>
          </a:bodyPr>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The Dynamic Host Configuration Protocol (DHCP) is a simple way to assign IP addresses to host devices.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DHCP dynamically allocates an IP address to a network host when the host is powered on</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In this way, addresses can be reused when hosts no longer need them.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Steps to configuring DHCP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1. Create DHCP Address Pool</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2. Specify the network and Subnet</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3. Set the Default Router</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4680"/>
            <a:ext cx="8229240" cy="410760"/>
          </a:xfrm>
          <a:prstGeom prst="rect">
            <a:avLst/>
          </a:prstGeom>
          <a:noFill/>
          <a:ln w="0">
            <a:noFill/>
          </a:ln>
        </p:spPr>
        <p:txBody>
          <a:bodyPr lIns="0" rIns="0" tIns="45000" bIns="0" anchor="b">
            <a:normAutofit fontScale="4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26" name="PlaceHolder 2"/>
          <p:cNvSpPr>
            <a:spLocks noGrp="1"/>
          </p:cNvSpPr>
          <p:nvPr>
            <p:ph/>
          </p:nvPr>
        </p:nvSpPr>
        <p:spPr>
          <a:xfrm>
            <a:off x="457200" y="990720"/>
            <a:ext cx="8457840" cy="5409720"/>
          </a:xfrm>
          <a:prstGeom prst="rect">
            <a:avLst/>
          </a:prstGeom>
          <a:noFill/>
          <a:ln w="0">
            <a:noFill/>
          </a:ln>
        </p:spPr>
        <p:txBody>
          <a:bodyPr lIns="90000" rIns="90000" tIns="45000" bIns="45000" anchor="t">
            <a:normAutofit fontScale="75000"/>
          </a:bodyPr>
          <a:p>
            <a:pPr marL="274320" indent="-27432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Router(config)#ip dhcp pool wsu-lan</a:t>
            </a:r>
            <a:endParaRPr b="0" lang="en-US" sz="2600" spc="-1" strike="noStrike">
              <a:solidFill>
                <a:srgbClr val="000000"/>
              </a:solidFill>
              <a:latin typeface="Constantia"/>
            </a:endParaRPr>
          </a:p>
          <a:p>
            <a:pPr marL="274320" indent="-274320">
              <a:lnSpc>
                <a:spcPct val="100000"/>
              </a:lnSpc>
              <a:spcBef>
                <a:spcPts val="479"/>
              </a:spcBef>
              <a:buClr>
                <a:srgbClr val="0bd0d9"/>
              </a:buClr>
              <a:buSzPct val="95000"/>
              <a:buFont typeface="Wingdings 2" charset="2"/>
              <a:buChar char=""/>
            </a:pPr>
            <a:r>
              <a:rPr b="1" lang="en-US" sz="2400" spc="-1" strike="noStrike">
                <a:solidFill>
                  <a:srgbClr val="000000"/>
                </a:solidFill>
                <a:latin typeface="Constantia"/>
              </a:rPr>
              <a:t>Router(dhcp-config)#network 192.168.10.0  255.255.255.0</a:t>
            </a:r>
            <a:endParaRPr b="0" lang="en-US" sz="24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Router(dhcp-config)#default-router 192.168.10.1</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1" lang="en-US" sz="2600" spc="-1" strike="noStrike">
                <a:solidFill>
                  <a:srgbClr val="000000"/>
                </a:solidFill>
                <a:latin typeface="Constantia"/>
              </a:rPr>
              <a:t>Router(dhcp-config)#exit</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1" lang="en-US" sz="2600" spc="-1" strike="noStrike">
                <a:solidFill>
                  <a:srgbClr val="000000"/>
                </a:solidFill>
                <a:latin typeface="Constantia"/>
              </a:rPr>
              <a:t>Excluded IP address</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Excluded address from the pool, so that DHCP will not assign the address to host.</a:t>
            </a:r>
            <a:endParaRPr b="0" lang="en-US" sz="2600" spc="-1" strike="noStrike">
              <a:solidFill>
                <a:srgbClr val="000000"/>
              </a:solidFill>
              <a:latin typeface="Constantia"/>
            </a:endParaRPr>
          </a:p>
          <a:p>
            <a:pPr marL="274320" indent="-274320">
              <a:lnSpc>
                <a:spcPct val="100000"/>
              </a:lnSpc>
              <a:spcBef>
                <a:spcPts val="561"/>
              </a:spcBef>
              <a:buNone/>
              <a:tabLst>
                <a:tab algn="l" pos="0"/>
              </a:tabLst>
            </a:pPr>
            <a:r>
              <a:rPr b="1" lang="en-US" sz="2800" spc="-1" strike="noStrike">
                <a:solidFill>
                  <a:srgbClr val="000000"/>
                </a:solidFill>
                <a:latin typeface="Constantia"/>
              </a:rPr>
              <a:t>Router(config)#ip dhcp excluded-address 192.168.10.20</a:t>
            </a:r>
            <a:endParaRPr b="0" lang="en-US" sz="2800" spc="-1" strike="noStrike">
              <a:solidFill>
                <a:srgbClr val="000000"/>
              </a:solidFill>
              <a:latin typeface="Constantia"/>
            </a:endParaRPr>
          </a:p>
          <a:p>
            <a:pPr marL="274320" indent="-274320">
              <a:lnSpc>
                <a:spcPct val="100000"/>
              </a:lnSpc>
              <a:spcBef>
                <a:spcPts val="720"/>
              </a:spcBef>
              <a:buNone/>
              <a:tabLst>
                <a:tab algn="l" pos="0"/>
              </a:tabLst>
            </a:pPr>
            <a:r>
              <a:rPr b="1" lang="en-US" sz="3600" spc="-1" strike="noStrike">
                <a:solidFill>
                  <a:srgbClr val="000000"/>
                </a:solidFill>
                <a:latin typeface="Constantia"/>
              </a:rPr>
              <a:t>                                 </a:t>
            </a:r>
            <a:r>
              <a:rPr b="1" lang="en-US" sz="3600" spc="-1" strike="noStrike">
                <a:solidFill>
                  <a:srgbClr val="000000"/>
                </a:solidFill>
                <a:latin typeface="Constantia"/>
              </a:rPr>
              <a:t>or</a:t>
            </a:r>
            <a:endParaRPr b="0" lang="en-US" sz="3600" spc="-1" strike="noStrike">
              <a:solidFill>
                <a:srgbClr val="000000"/>
              </a:solidFill>
              <a:latin typeface="Constantia"/>
            </a:endParaRPr>
          </a:p>
          <a:p>
            <a:pPr marL="274320" indent="-274320">
              <a:lnSpc>
                <a:spcPct val="100000"/>
              </a:lnSpc>
              <a:spcBef>
                <a:spcPts val="561"/>
              </a:spcBef>
              <a:buNone/>
              <a:tabLst>
                <a:tab algn="l" pos="0"/>
              </a:tabLst>
            </a:pPr>
            <a:r>
              <a:rPr b="1" lang="en-US" sz="2800" spc="-1" strike="noStrike">
                <a:solidFill>
                  <a:srgbClr val="000000"/>
                </a:solidFill>
                <a:latin typeface="Constantia"/>
              </a:rPr>
              <a:t>Router(dhcp-config)#ip dhcp excluded-address 192.168.10.4 192.168.10.10</a:t>
            </a:r>
            <a:endParaRPr b="0" lang="en-US" sz="2800" spc="-1" strike="noStrike">
              <a:solidFill>
                <a:srgbClr val="000000"/>
              </a:solidFill>
              <a:latin typeface="Constantia"/>
            </a:endParaRPr>
          </a:p>
          <a:p>
            <a:pPr marL="274320" indent="-274320">
              <a:lnSpc>
                <a:spcPct val="100000"/>
              </a:lnSpc>
              <a:spcBef>
                <a:spcPts val="561"/>
              </a:spcBef>
              <a:buNone/>
              <a:tabLst>
                <a:tab algn="l" pos="0"/>
              </a:tabLst>
            </a:pPr>
            <a:endParaRPr b="0" lang="en-US" sz="2800" spc="-1" strike="noStrike">
              <a:solidFill>
                <a:srgbClr val="000000"/>
              </a:solidFill>
              <a:latin typeface="Constantia"/>
            </a:endParaRPr>
          </a:p>
          <a:p>
            <a:pPr marL="274320" indent="-274320">
              <a:lnSpc>
                <a:spcPct val="100000"/>
              </a:lnSpc>
              <a:spcBef>
                <a:spcPts val="561"/>
              </a:spcBef>
              <a:buClr>
                <a:srgbClr val="0bd0d9"/>
              </a:buClr>
              <a:buSzPct val="95000"/>
              <a:buFont typeface="Wingdings 2" charset="2"/>
              <a:buChar char=""/>
              <a:tabLst>
                <a:tab algn="l" pos="0"/>
              </a:tabLst>
            </a:pPr>
            <a:r>
              <a:rPr b="1" lang="en-US" sz="2800" spc="-1" strike="noStrike">
                <a:solidFill>
                  <a:srgbClr val="000000"/>
                </a:solidFill>
                <a:latin typeface="Constantia"/>
              </a:rPr>
              <a:t>This address can be statically assign by administrator </a:t>
            </a:r>
            <a:endParaRPr b="0" lang="en-US" sz="28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304920" y="380880"/>
            <a:ext cx="8229240" cy="514800"/>
          </a:xfrm>
          <a:prstGeom prst="rect">
            <a:avLst/>
          </a:prstGeom>
          <a:noFill/>
          <a:ln w="0">
            <a:noFill/>
          </a:ln>
        </p:spPr>
        <p:txBody>
          <a:bodyPr lIns="0" rIns="0" tIns="45000" bIns="0" anchor="b">
            <a:normAutofit fontScale="60000"/>
          </a:bodyPr>
          <a:p>
            <a:pPr>
              <a:lnSpc>
                <a:spcPct val="100000"/>
              </a:lnSpc>
              <a:buNone/>
            </a:pPr>
            <a:r>
              <a:rPr b="1" lang="en-US" sz="5000" spc="-1" strike="noStrike">
                <a:solidFill>
                  <a:srgbClr val="ff0000"/>
                </a:solidFill>
                <a:latin typeface="Calibri"/>
              </a:rPr>
              <a:t>NAT(Network Address Translation</a:t>
            </a:r>
            <a:endParaRPr b="0" lang="en-US" sz="5000" spc="-1" strike="noStrike">
              <a:solidFill>
                <a:srgbClr val="000000"/>
              </a:solidFill>
              <a:latin typeface="Constantia"/>
            </a:endParaRPr>
          </a:p>
        </p:txBody>
      </p:sp>
      <p:sp>
        <p:nvSpPr>
          <p:cNvPr id="328" name="PlaceHolder 2"/>
          <p:cNvSpPr>
            <a:spLocks noGrp="1"/>
          </p:cNvSpPr>
          <p:nvPr>
            <p:ph/>
          </p:nvPr>
        </p:nvSpPr>
        <p:spPr>
          <a:xfrm>
            <a:off x="457200" y="1143000"/>
            <a:ext cx="8229240" cy="5181120"/>
          </a:xfrm>
          <a:prstGeom prst="rect">
            <a:avLst/>
          </a:prstGeom>
          <a:noFill/>
          <a:ln w="0">
            <a:noFill/>
          </a:ln>
        </p:spPr>
        <p:txBody>
          <a:bodyPr lIns="90000" rIns="90000" tIns="45000" bIns="45000" anchor="t">
            <a:normAutofit fontScale="91000"/>
          </a:bodyPr>
          <a:p>
            <a:pPr marL="274320" indent="-274320" algn="just">
              <a:lnSpc>
                <a:spcPct val="100000"/>
              </a:lnSpc>
              <a:spcBef>
                <a:spcPts val="519"/>
              </a:spcBef>
              <a:buClr>
                <a:srgbClr val="0bd0d9"/>
              </a:buClr>
              <a:buSzPct val="95000"/>
              <a:buFont typeface="Arial"/>
              <a:buChar char="•"/>
            </a:pPr>
            <a:r>
              <a:rPr b="0" lang="en-US" sz="2600" spc="-1" strike="noStrike">
                <a:solidFill>
                  <a:srgbClr val="000000"/>
                </a:solidFill>
                <a:latin typeface="Constantia"/>
              </a:rPr>
              <a:t>NAT translates internal </a:t>
            </a:r>
            <a:r>
              <a:rPr b="0" lang="en-US" sz="2600" spc="-1" strike="noStrike">
                <a:solidFill>
                  <a:srgbClr val="cc0000"/>
                </a:solidFill>
                <a:latin typeface="Constantia"/>
              </a:rPr>
              <a:t>private addresses </a:t>
            </a:r>
            <a:r>
              <a:rPr b="0" lang="en-US" sz="2600" spc="-1" strike="noStrike">
                <a:solidFill>
                  <a:srgbClr val="000000"/>
                </a:solidFill>
                <a:latin typeface="Constantia"/>
              </a:rPr>
              <a:t>into one or more </a:t>
            </a:r>
            <a:r>
              <a:rPr b="0" lang="en-US" sz="2600" spc="-1" strike="noStrike">
                <a:solidFill>
                  <a:srgbClr val="cc0000"/>
                </a:solidFill>
                <a:latin typeface="Constantia"/>
              </a:rPr>
              <a:t>public addresses </a:t>
            </a:r>
            <a:r>
              <a:rPr b="0" lang="en-US" sz="2600" spc="-1" strike="noStrike">
                <a:solidFill>
                  <a:srgbClr val="000000"/>
                </a:solidFill>
                <a:latin typeface="Constantia"/>
              </a:rPr>
              <a:t>for routing onto the Internet.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Arial"/>
              <a:buChar char="•"/>
            </a:pPr>
            <a:r>
              <a:rPr b="0" lang="en-US" sz="2600" spc="-1" strike="noStrike">
                <a:solidFill>
                  <a:srgbClr val="000000"/>
                </a:solidFill>
                <a:latin typeface="Constantia"/>
              </a:rPr>
              <a:t>Small to medium organizations connect to their </a:t>
            </a:r>
            <a:r>
              <a:rPr b="0" lang="en-US" sz="2600" spc="-1" strike="noStrike">
                <a:solidFill>
                  <a:srgbClr val="cc0000"/>
                </a:solidFill>
                <a:latin typeface="Constantia"/>
              </a:rPr>
              <a:t>ISPs</a:t>
            </a:r>
            <a:r>
              <a:rPr b="0" lang="en-US" sz="2600" spc="-1" strike="noStrike">
                <a:solidFill>
                  <a:srgbClr val="000000"/>
                </a:solidFill>
                <a:latin typeface="Constantia"/>
              </a:rPr>
              <a:t> through a single connection.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Arial"/>
              <a:buChar char="•"/>
            </a:pPr>
            <a:r>
              <a:rPr b="0" lang="en-US" sz="2600" spc="-1" strike="noStrike">
                <a:solidFill>
                  <a:srgbClr val="000000"/>
                </a:solidFill>
                <a:latin typeface="Constantia"/>
              </a:rPr>
              <a:t>The local boundary router configured with NAT connects to the ISP.</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NAT is used on a network to enable hosts with </a:t>
            </a:r>
            <a:r>
              <a:rPr b="0" lang="en-US" sz="2600" spc="-1" strike="noStrike">
                <a:solidFill>
                  <a:srgbClr val="21b2c9"/>
                </a:solidFill>
                <a:latin typeface="Constantia"/>
              </a:rPr>
              <a:t>internal private</a:t>
            </a:r>
            <a:r>
              <a:rPr b="0" lang="en-US" sz="2600" spc="-1" strike="noStrike">
                <a:solidFill>
                  <a:srgbClr val="000000"/>
                </a:solidFill>
                <a:latin typeface="Constantia"/>
              </a:rPr>
              <a:t> addresses to communicate </a:t>
            </a:r>
            <a:r>
              <a:rPr b="0" lang="en-US" sz="2600" spc="-1" strike="noStrike">
                <a:solidFill>
                  <a:srgbClr val="21b2c9"/>
                </a:solidFill>
                <a:latin typeface="Constantia"/>
              </a:rPr>
              <a:t>on the Internet</a:t>
            </a:r>
            <a:r>
              <a:rPr b="0" lang="en-US" sz="2600" spc="-1" strike="noStrike">
                <a:solidFill>
                  <a:srgbClr val="000000"/>
                </a:solidFill>
                <a:latin typeface="Constantia"/>
              </a:rPr>
              <a:t>. </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When configuring NAT, at least one interface must be configured as the </a:t>
            </a:r>
            <a:r>
              <a:rPr b="1" lang="en-US" sz="2600" spc="-1" strike="noStrike">
                <a:solidFill>
                  <a:srgbClr val="21b2c9"/>
                </a:solidFill>
                <a:latin typeface="Constantia"/>
              </a:rPr>
              <a:t>inside interface </a:t>
            </a:r>
            <a:r>
              <a:rPr b="0" lang="en-US" sz="2600" spc="-1" strike="noStrike">
                <a:solidFill>
                  <a:srgbClr val="000000"/>
                </a:solidFill>
                <a:latin typeface="Constantia"/>
              </a:rPr>
              <a:t>&amp; another as </a:t>
            </a:r>
            <a:r>
              <a:rPr b="1" lang="en-US" sz="2600" spc="-1" strike="noStrike">
                <a:solidFill>
                  <a:srgbClr val="21b2c9"/>
                </a:solidFill>
                <a:latin typeface="Constantia"/>
              </a:rPr>
              <a:t>outside interface.</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4680"/>
            <a:ext cx="8229240" cy="791640"/>
          </a:xfrm>
          <a:prstGeom prst="rect">
            <a:avLst/>
          </a:prstGeom>
          <a:noFill/>
          <a:ln w="0">
            <a:noFill/>
          </a:ln>
        </p:spPr>
        <p:txBody>
          <a:bodyPr lIns="0" rIns="0" tIns="45000" bIns="0" anchor="b">
            <a:normAutofit fontScale="49000"/>
          </a:bodyPr>
          <a:p>
            <a:pPr>
              <a:lnSpc>
                <a:spcPct val="100000"/>
              </a:lnSpc>
              <a:buNone/>
            </a:pPr>
            <a:br>
              <a:rPr sz="5000"/>
            </a:br>
            <a:r>
              <a:rPr b="1" lang="en-US" sz="5000" spc="-1" strike="noStrike">
                <a:solidFill>
                  <a:srgbClr val="ffc000"/>
                </a:solidFill>
                <a:latin typeface="Calibri"/>
              </a:rPr>
              <a:t>Directly-Connected Routes</a:t>
            </a:r>
            <a:endParaRPr b="0" lang="en-US" sz="5000" spc="-1" strike="noStrike">
              <a:solidFill>
                <a:srgbClr val="000000"/>
              </a:solidFill>
              <a:latin typeface="Constantia"/>
            </a:endParaRPr>
          </a:p>
        </p:txBody>
      </p:sp>
      <p:sp>
        <p:nvSpPr>
          <p:cNvPr id="241" name="PlaceHolder 2"/>
          <p:cNvSpPr>
            <a:spLocks noGrp="1"/>
          </p:cNvSpPr>
          <p:nvPr>
            <p:ph/>
          </p:nvPr>
        </p:nvSpPr>
        <p:spPr>
          <a:xfrm>
            <a:off x="304920" y="1371600"/>
            <a:ext cx="8534160" cy="4800240"/>
          </a:xfrm>
          <a:prstGeom prst="rect">
            <a:avLst/>
          </a:prstGeom>
          <a:noFill/>
          <a:ln w="0">
            <a:noFill/>
          </a:ln>
        </p:spPr>
        <p:txBody>
          <a:bodyPr lIns="90000" rIns="90000" tIns="45000" bIns="45000" anchor="t">
            <a:normAutofit/>
          </a:bodyPr>
          <a:p>
            <a:pPr marL="274320" indent="-274320" algn="just">
              <a:lnSpc>
                <a:spcPct val="100000"/>
              </a:lnSpc>
              <a:spcBef>
                <a:spcPts val="561"/>
              </a:spcBef>
              <a:buClr>
                <a:srgbClr val="0bd0d9"/>
              </a:buClr>
              <a:buSzPct val="95000"/>
              <a:buFont typeface="Wingdings 2" charset="2"/>
              <a:buChar char=""/>
            </a:pPr>
            <a:r>
              <a:rPr b="0" lang="en-US" sz="2800" spc="-1" strike="noStrike">
                <a:solidFill>
                  <a:srgbClr val="000000"/>
                </a:solidFill>
                <a:latin typeface="Constantia"/>
              </a:rPr>
              <a:t>When the router powers up, the </a:t>
            </a:r>
            <a:r>
              <a:rPr b="1" lang="en-US" sz="2800" spc="-1" strike="noStrike">
                <a:solidFill>
                  <a:srgbClr val="000000"/>
                </a:solidFill>
                <a:latin typeface="Constantia"/>
              </a:rPr>
              <a:t>configured interfaces are enabled. </a:t>
            </a:r>
            <a:endParaRPr b="0" lang="en-US" sz="2800" spc="-1" strike="noStrike">
              <a:solidFill>
                <a:srgbClr val="000000"/>
              </a:solidFill>
              <a:latin typeface="Constantia"/>
            </a:endParaRPr>
          </a:p>
          <a:p>
            <a:pPr marL="274320" indent="-274320" algn="just">
              <a:lnSpc>
                <a:spcPct val="100000"/>
              </a:lnSpc>
              <a:spcBef>
                <a:spcPts val="561"/>
              </a:spcBef>
              <a:buClr>
                <a:srgbClr val="0bd0d9"/>
              </a:buClr>
              <a:buSzPct val="95000"/>
              <a:buFont typeface="Wingdings 2" charset="2"/>
              <a:buChar char=""/>
            </a:pPr>
            <a:r>
              <a:rPr b="0" lang="en-US" sz="2800" spc="-1" strike="noStrike">
                <a:solidFill>
                  <a:srgbClr val="000000"/>
                </a:solidFill>
                <a:latin typeface="Constantia"/>
              </a:rPr>
              <a:t>As they become operational, the router stores the directly attached local network addresses as connected routes in the </a:t>
            </a:r>
            <a:r>
              <a:rPr b="0" lang="en-US" sz="2800" spc="-1" strike="noStrike">
                <a:solidFill>
                  <a:srgbClr val="ffc000"/>
                </a:solidFill>
                <a:latin typeface="Constantia"/>
              </a:rPr>
              <a:t>routing table</a:t>
            </a:r>
            <a:r>
              <a:rPr b="0" lang="en-US" sz="2800" spc="-1" strike="noStrike">
                <a:solidFill>
                  <a:srgbClr val="000000"/>
                </a:solidFill>
                <a:latin typeface="Constantia"/>
              </a:rPr>
              <a:t>. </a:t>
            </a:r>
            <a:endParaRPr b="0" lang="en-US" sz="2800" spc="-1" strike="noStrike">
              <a:solidFill>
                <a:srgbClr val="000000"/>
              </a:solidFill>
              <a:latin typeface="Constantia"/>
            </a:endParaRPr>
          </a:p>
          <a:p>
            <a:pPr marL="274320" indent="-274320" algn="just">
              <a:lnSpc>
                <a:spcPct val="100000"/>
              </a:lnSpc>
              <a:spcBef>
                <a:spcPts val="561"/>
              </a:spcBef>
              <a:buNone/>
              <a:tabLst>
                <a:tab algn="l" pos="0"/>
              </a:tabLst>
            </a:pPr>
            <a:endParaRPr b="0" lang="en-US" sz="2800" spc="-1" strike="noStrike">
              <a:solidFill>
                <a:srgbClr val="000000"/>
              </a:solidFill>
              <a:latin typeface="Constantia"/>
            </a:endParaRPr>
          </a:p>
          <a:p>
            <a:pPr marL="274320" indent="-274320" algn="just">
              <a:lnSpc>
                <a:spcPct val="100000"/>
              </a:lnSpc>
              <a:spcBef>
                <a:spcPts val="561"/>
              </a:spcBef>
              <a:buClr>
                <a:srgbClr val="0bd0d9"/>
              </a:buClr>
              <a:buSzPct val="95000"/>
              <a:buFont typeface="Wingdings 2" charset="2"/>
              <a:buChar char=""/>
              <a:tabLst>
                <a:tab algn="l" pos="0"/>
              </a:tabLst>
            </a:pPr>
            <a:r>
              <a:rPr b="0" lang="en-US" sz="2800" spc="-1" strike="noStrike">
                <a:solidFill>
                  <a:srgbClr val="000000"/>
                </a:solidFill>
                <a:latin typeface="Constantia"/>
              </a:rPr>
              <a:t> </a:t>
            </a:r>
            <a:r>
              <a:rPr b="0" lang="en-US" sz="2800" spc="-1" strike="noStrike">
                <a:solidFill>
                  <a:srgbClr val="000000"/>
                </a:solidFill>
                <a:latin typeface="Constantia"/>
              </a:rPr>
              <a:t>These routes are </a:t>
            </a:r>
            <a:r>
              <a:rPr b="0" lang="en-US" sz="2800" spc="-1" strike="noStrike">
                <a:solidFill>
                  <a:srgbClr val="ffc000"/>
                </a:solidFill>
                <a:latin typeface="Constantia"/>
              </a:rPr>
              <a:t>automatically updated </a:t>
            </a:r>
            <a:r>
              <a:rPr b="0" lang="en-US" sz="2800" spc="-1" strike="noStrike">
                <a:solidFill>
                  <a:srgbClr val="000000"/>
                </a:solidFill>
                <a:latin typeface="Constantia"/>
              </a:rPr>
              <a:t>whenever the interface is </a:t>
            </a:r>
            <a:r>
              <a:rPr b="1" lang="en-US" sz="2800" spc="-1" strike="noStrike">
                <a:solidFill>
                  <a:srgbClr val="ff0000"/>
                </a:solidFill>
                <a:latin typeface="Constantia"/>
              </a:rPr>
              <a:t>reconfigured</a:t>
            </a:r>
            <a:r>
              <a:rPr b="0" lang="en-US" sz="2800" spc="-1" strike="noStrike">
                <a:solidFill>
                  <a:srgbClr val="000000"/>
                </a:solidFill>
                <a:latin typeface="Constantia"/>
              </a:rPr>
              <a:t> or </a:t>
            </a:r>
            <a:r>
              <a:rPr b="1" lang="en-US" sz="2800" spc="-1" strike="noStrike">
                <a:solidFill>
                  <a:srgbClr val="ff0000"/>
                </a:solidFill>
                <a:latin typeface="Constantia"/>
              </a:rPr>
              <a:t>shutdown</a:t>
            </a:r>
            <a:r>
              <a:rPr b="0" lang="en-US" sz="2800" spc="-1" strike="noStrike">
                <a:solidFill>
                  <a:srgbClr val="000000"/>
                </a:solidFill>
                <a:latin typeface="Constantia"/>
              </a:rPr>
              <a:t>.</a:t>
            </a:r>
            <a:endParaRPr b="0" lang="en-US" sz="2800" spc="-1" strike="noStrike">
              <a:solidFill>
                <a:srgbClr val="000000"/>
              </a:solidFill>
              <a:latin typeface="Constantia"/>
            </a:endParaRPr>
          </a:p>
          <a:p>
            <a:pPr>
              <a:lnSpc>
                <a:spcPct val="100000"/>
              </a:lnSpc>
              <a:spcBef>
                <a:spcPts val="561"/>
              </a:spcBef>
              <a:buNone/>
              <a:tabLst>
                <a:tab algn="l" pos="0"/>
              </a:tabLst>
            </a:pPr>
            <a:endParaRPr b="0" lang="en-US" sz="28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330" name="Picture 1036" descr=""/>
          <p:cNvPicPr/>
          <p:nvPr/>
        </p:nvPicPr>
        <p:blipFill>
          <a:blip r:embed="rId1"/>
          <a:stretch/>
        </p:blipFill>
        <p:spPr>
          <a:xfrm>
            <a:off x="457200" y="914400"/>
            <a:ext cx="8229240" cy="4461480"/>
          </a:xfrm>
          <a:prstGeom prst="rect">
            <a:avLst/>
          </a:prstGeom>
          <a:ln w="38100">
            <a:noFill/>
          </a:ln>
        </p:spPr>
      </p:pic>
      <p:sp>
        <p:nvSpPr>
          <p:cNvPr id="331" name="Text Box 1034"/>
          <p:cNvSpPr/>
          <p:nvPr/>
        </p:nvSpPr>
        <p:spPr>
          <a:xfrm>
            <a:off x="380880" y="5334120"/>
            <a:ext cx="7389360" cy="956880"/>
          </a:xfrm>
          <a:prstGeom prst="rect">
            <a:avLst/>
          </a:prstGeom>
          <a:noFill/>
          <a:ln w="38100">
            <a:noFill/>
          </a:ln>
        </p:spPr>
        <p:style>
          <a:lnRef idx="0"/>
          <a:fillRef idx="0"/>
          <a:effectRef idx="0"/>
          <a:fontRef idx="minor"/>
        </p:style>
        <p:txBody>
          <a:bodyPr lIns="73080" rIns="73080" tIns="36360" bIns="36360" anchor="t">
            <a:spAutoFit/>
          </a:bodyPr>
          <a:p>
            <a:pPr marL="343080" indent="-343080">
              <a:lnSpc>
                <a:spcPct val="100000"/>
              </a:lnSpc>
              <a:spcBef>
                <a:spcPts val="1199"/>
              </a:spcBef>
              <a:buClr>
                <a:srgbClr val="85dfd0"/>
              </a:buClr>
              <a:buSzPct val="150000"/>
              <a:buFont typeface="Symbol" charset="2"/>
              <a:buChar char=""/>
            </a:pPr>
            <a:r>
              <a:rPr b="0" lang="en-US" sz="2400" spc="-1" strike="noStrike">
                <a:solidFill>
                  <a:srgbClr val="000000"/>
                </a:solidFill>
                <a:latin typeface="Constantia"/>
              </a:rPr>
              <a:t>An IP address is either local or global.</a:t>
            </a:r>
            <a:endParaRPr b="0" lang="en-US" sz="2400" spc="-1" strike="noStrike">
              <a:latin typeface="Arial"/>
            </a:endParaRPr>
          </a:p>
          <a:p>
            <a:pPr marL="343080" indent="-343080">
              <a:lnSpc>
                <a:spcPct val="100000"/>
              </a:lnSpc>
              <a:spcBef>
                <a:spcPts val="1199"/>
              </a:spcBef>
              <a:buClr>
                <a:srgbClr val="85dfd0"/>
              </a:buClr>
              <a:buSzPct val="150000"/>
              <a:buFont typeface="Symbol" charset="2"/>
              <a:buChar char=""/>
            </a:pPr>
            <a:r>
              <a:rPr b="0" lang="en-US" sz="2400" spc="-1" strike="noStrike">
                <a:solidFill>
                  <a:srgbClr val="000000"/>
                </a:solidFill>
                <a:latin typeface="Constantia"/>
              </a:rPr>
              <a:t>Local IP addresses are seen in the inside network.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33" name="PlaceHolder 2"/>
          <p:cNvSpPr>
            <a:spLocks noGrp="1"/>
          </p:cNvSpPr>
          <p:nvPr>
            <p:ph/>
          </p:nvPr>
        </p:nvSpPr>
        <p:spPr>
          <a:xfrm>
            <a:off x="457200" y="1066680"/>
            <a:ext cx="8229240" cy="5059080"/>
          </a:xfrm>
          <a:prstGeom prst="rect">
            <a:avLst/>
          </a:prstGeom>
          <a:noFill/>
          <a:ln w="0">
            <a:noFill/>
          </a:ln>
        </p:spPr>
        <p:txBody>
          <a:bodyPr lIns="90000" rIns="90000" tIns="45000" bIns="45000" anchor="t">
            <a:no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Internal private addresses translate to different public addresses each time.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Organizations use NAT to </a:t>
            </a:r>
            <a:r>
              <a:rPr b="0" lang="en-US" sz="2600" spc="-1" strike="noStrike">
                <a:solidFill>
                  <a:srgbClr val="cc0000"/>
                </a:solidFill>
                <a:latin typeface="Constantia"/>
              </a:rPr>
              <a:t>hides</a:t>
            </a:r>
            <a:r>
              <a:rPr b="0" lang="en-US" sz="2600" spc="-1" strike="noStrike">
                <a:solidFill>
                  <a:srgbClr val="000000"/>
                </a:solidFill>
                <a:latin typeface="Constantia"/>
              </a:rPr>
              <a:t> the actual address of hosts and servers in the enterprise.</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 </a:t>
            </a:r>
            <a:r>
              <a:rPr b="0" lang="en-US" sz="2600" spc="-1" strike="noStrike">
                <a:solidFill>
                  <a:srgbClr val="000000"/>
                </a:solidFill>
                <a:latin typeface="Constantia"/>
              </a:rPr>
              <a:t>Types of NAT</a:t>
            </a:r>
            <a:endParaRPr b="0" lang="en-US" sz="2600" spc="-1" strike="noStrike">
              <a:solidFill>
                <a:srgbClr val="000000"/>
              </a:solidFill>
              <a:latin typeface="Constantia"/>
            </a:endParaRPr>
          </a:p>
          <a:p>
            <a:pPr marL="514440" indent="-514440" algn="just">
              <a:lnSpc>
                <a:spcPct val="100000"/>
              </a:lnSpc>
              <a:spcBef>
                <a:spcPts val="519"/>
              </a:spcBef>
              <a:buClr>
                <a:srgbClr val="0bd0d9"/>
              </a:buClr>
              <a:buSzPct val="95000"/>
              <a:buFont typeface="Calibri"/>
              <a:buAutoNum type="arabicPeriod"/>
              <a:tabLst>
                <a:tab algn="l" pos="0"/>
              </a:tabLst>
            </a:pPr>
            <a:r>
              <a:rPr b="0" lang="en-US" sz="2600" spc="-1" strike="noStrike">
                <a:solidFill>
                  <a:srgbClr val="ff0000"/>
                </a:solidFill>
                <a:latin typeface="Constantia"/>
              </a:rPr>
              <a:t>Static NAT</a:t>
            </a:r>
            <a:endParaRPr b="0" lang="en-US" sz="2600" spc="-1" strike="noStrike">
              <a:solidFill>
                <a:srgbClr val="000000"/>
              </a:solidFill>
              <a:latin typeface="Constantia"/>
            </a:endParaRPr>
          </a:p>
          <a:p>
            <a:pPr marL="514440" indent="-514440" algn="just">
              <a:lnSpc>
                <a:spcPct val="100000"/>
              </a:lnSpc>
              <a:spcBef>
                <a:spcPts val="519"/>
              </a:spcBef>
              <a:buClr>
                <a:srgbClr val="0bd0d9"/>
              </a:buClr>
              <a:buSzPct val="95000"/>
              <a:buFont typeface="Calibri"/>
              <a:buAutoNum type="arabicPeriod"/>
              <a:tabLst>
                <a:tab algn="l" pos="0"/>
              </a:tabLst>
            </a:pPr>
            <a:r>
              <a:rPr b="0" lang="en-US" sz="2600" spc="-1" strike="noStrike">
                <a:solidFill>
                  <a:srgbClr val="ff0000"/>
                </a:solidFill>
                <a:latin typeface="Constantia"/>
              </a:rPr>
              <a:t>Dynamic NAT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4680"/>
            <a:ext cx="8229240" cy="715680"/>
          </a:xfrm>
          <a:prstGeom prst="rect">
            <a:avLst/>
          </a:prstGeom>
          <a:noFill/>
          <a:ln w="0">
            <a:noFill/>
          </a:ln>
        </p:spPr>
        <p:txBody>
          <a:bodyPr lIns="0" rIns="0" tIns="45000" bIns="0" anchor="b">
            <a:normAutofit fontScale="88000"/>
          </a:bodyPr>
          <a:p>
            <a:pPr>
              <a:lnSpc>
                <a:spcPct val="100000"/>
              </a:lnSpc>
              <a:buNone/>
            </a:pPr>
            <a:r>
              <a:rPr b="0" lang="en-US" sz="5000" spc="-1" strike="noStrike">
                <a:solidFill>
                  <a:srgbClr val="04617b"/>
                </a:solidFill>
                <a:latin typeface="Calibri"/>
              </a:rPr>
              <a:t>1. Static NAT</a:t>
            </a:r>
            <a:endParaRPr b="0" lang="en-US" sz="5000" spc="-1" strike="noStrike">
              <a:solidFill>
                <a:srgbClr val="000000"/>
              </a:solidFill>
              <a:latin typeface="Constantia"/>
            </a:endParaRPr>
          </a:p>
        </p:txBody>
      </p:sp>
      <p:sp>
        <p:nvSpPr>
          <p:cNvPr id="335" name="PlaceHolder 2"/>
          <p:cNvSpPr>
            <a:spLocks noGrp="1"/>
          </p:cNvSpPr>
          <p:nvPr>
            <p:ph/>
          </p:nvPr>
        </p:nvSpPr>
        <p:spPr>
          <a:xfrm>
            <a:off x="457200" y="1066680"/>
            <a:ext cx="8229240" cy="505908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Static NAT maps a </a:t>
            </a:r>
            <a:r>
              <a:rPr b="0" lang="en-US" sz="2600" spc="-1" strike="noStrike">
                <a:solidFill>
                  <a:srgbClr val="cc0000"/>
                </a:solidFill>
                <a:latin typeface="Constantia"/>
              </a:rPr>
              <a:t>single inside </a:t>
            </a:r>
            <a:r>
              <a:rPr b="0" lang="en-US" sz="2600" spc="-1" strike="noStrike">
                <a:solidFill>
                  <a:srgbClr val="000000"/>
                </a:solidFill>
                <a:latin typeface="Constantia"/>
              </a:rPr>
              <a:t>local address to a </a:t>
            </a:r>
            <a:r>
              <a:rPr b="0" lang="en-US" sz="2600" spc="-1" strike="noStrike">
                <a:solidFill>
                  <a:srgbClr val="00b0f0"/>
                </a:solidFill>
                <a:latin typeface="Constantia"/>
              </a:rPr>
              <a:t>single global</a:t>
            </a:r>
            <a:r>
              <a:rPr b="0" lang="en-US" sz="2600" spc="-1" strike="noStrike">
                <a:solidFill>
                  <a:srgbClr val="000000"/>
                </a:solidFill>
                <a:latin typeface="Constantia"/>
              </a:rPr>
              <a:t>, or </a:t>
            </a:r>
            <a:r>
              <a:rPr b="0" lang="en-US" sz="2600" spc="-1" strike="noStrike">
                <a:solidFill>
                  <a:srgbClr val="00b0f0"/>
                </a:solidFill>
                <a:latin typeface="Constantia"/>
              </a:rPr>
              <a:t>public address</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This mapping ensures that a particular inside local address always associates with the </a:t>
            </a:r>
            <a:r>
              <a:rPr b="0" lang="en-US" sz="2600" spc="-1" strike="noStrike">
                <a:solidFill>
                  <a:srgbClr val="00b0f0"/>
                </a:solidFill>
                <a:latin typeface="Constantia"/>
              </a:rPr>
              <a:t>same public address. </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p:txBody>
      </p:sp>
      <p:pic>
        <p:nvPicPr>
          <p:cNvPr id="336" name="Picture 26" descr=""/>
          <p:cNvPicPr/>
          <p:nvPr/>
        </p:nvPicPr>
        <p:blipFill>
          <a:blip r:embed="rId1"/>
          <a:stretch/>
        </p:blipFill>
        <p:spPr>
          <a:xfrm>
            <a:off x="457200" y="3657600"/>
            <a:ext cx="8229240" cy="2971440"/>
          </a:xfrm>
          <a:prstGeom prst="rect">
            <a:avLst/>
          </a:prstGeom>
          <a:ln w="3810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4680"/>
            <a:ext cx="8229240" cy="715680"/>
          </a:xfrm>
          <a:prstGeom prst="rect">
            <a:avLst/>
          </a:prstGeom>
          <a:noFill/>
          <a:ln w="0">
            <a:noFill/>
          </a:ln>
        </p:spPr>
        <p:txBody>
          <a:bodyPr lIns="0" rIns="0" tIns="45000" bIns="0" anchor="b">
            <a:normAutofit fontScale="88000"/>
          </a:bodyPr>
          <a:p>
            <a:pPr>
              <a:lnSpc>
                <a:spcPct val="100000"/>
              </a:lnSpc>
              <a:buNone/>
            </a:pPr>
            <a:r>
              <a:rPr b="0" lang="en-US" sz="5000" spc="-1" strike="noStrike">
                <a:solidFill>
                  <a:srgbClr val="04617b"/>
                </a:solidFill>
                <a:latin typeface="Calibri"/>
              </a:rPr>
              <a:t>Dynamic NAT</a:t>
            </a:r>
            <a:endParaRPr b="0" lang="en-US" sz="5000" spc="-1" strike="noStrike">
              <a:solidFill>
                <a:srgbClr val="000000"/>
              </a:solidFill>
              <a:latin typeface="Constantia"/>
            </a:endParaRPr>
          </a:p>
        </p:txBody>
      </p:sp>
      <p:sp>
        <p:nvSpPr>
          <p:cNvPr id="338" name="PlaceHolder 2"/>
          <p:cNvSpPr>
            <a:spLocks noGrp="1"/>
          </p:cNvSpPr>
          <p:nvPr>
            <p:ph/>
          </p:nvPr>
        </p:nvSpPr>
        <p:spPr>
          <a:xfrm>
            <a:off x="457200" y="1219320"/>
            <a:ext cx="8229240" cy="502884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Dynamic NAT uses an available </a:t>
            </a:r>
            <a:r>
              <a:rPr b="0" lang="en-US" sz="2600" spc="-1" strike="noStrike">
                <a:solidFill>
                  <a:srgbClr val="cc0000"/>
                </a:solidFill>
                <a:latin typeface="Constantia"/>
              </a:rPr>
              <a:t>pool of Internet public addresses </a:t>
            </a:r>
            <a:r>
              <a:rPr b="0" lang="en-US" sz="2600" spc="-1" strike="noStrike">
                <a:solidFill>
                  <a:srgbClr val="000000"/>
                </a:solidFill>
                <a:latin typeface="Constantia"/>
              </a:rPr>
              <a:t>and assigns them to inside local addresses.</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 </a:t>
            </a:r>
            <a:r>
              <a:rPr b="0" lang="en-US" sz="2600" spc="-1" strike="noStrike">
                <a:solidFill>
                  <a:srgbClr val="000000"/>
                </a:solidFill>
                <a:latin typeface="Constantia"/>
              </a:rPr>
              <a:t>Dynamic NAT assigns the first available IP address in the pool of public addresses to an inside device. </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That </a:t>
            </a:r>
            <a:r>
              <a:rPr b="0" lang="en-US" sz="2600" spc="-1" strike="noStrike">
                <a:solidFill>
                  <a:srgbClr val="00b0f0"/>
                </a:solidFill>
                <a:latin typeface="Constantia"/>
              </a:rPr>
              <a:t>host uses the assigned global IP address </a:t>
            </a:r>
            <a:r>
              <a:rPr b="0" lang="en-US" sz="2600" spc="-1" strike="noStrike">
                <a:solidFill>
                  <a:srgbClr val="000000"/>
                </a:solidFill>
                <a:latin typeface="Constantia"/>
              </a:rPr>
              <a:t>throughout the </a:t>
            </a:r>
            <a:r>
              <a:rPr b="0" lang="en-US" sz="2600" spc="-1" strike="noStrike">
                <a:solidFill>
                  <a:srgbClr val="cc0000"/>
                </a:solidFill>
                <a:latin typeface="Constantia"/>
              </a:rPr>
              <a:t>length of the session</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Once the </a:t>
            </a:r>
            <a:r>
              <a:rPr b="0" lang="en-US" sz="2600" spc="-1" strike="noStrike">
                <a:solidFill>
                  <a:srgbClr val="00b0f0"/>
                </a:solidFill>
                <a:latin typeface="Constantia"/>
              </a:rPr>
              <a:t>session ends</a:t>
            </a:r>
            <a:r>
              <a:rPr b="0" lang="en-US" sz="2600" spc="-1" strike="noStrike">
                <a:solidFill>
                  <a:srgbClr val="000000"/>
                </a:solidFill>
                <a:latin typeface="Constantia"/>
              </a:rPr>
              <a:t>, the outside </a:t>
            </a:r>
            <a:r>
              <a:rPr b="0" lang="en-US" sz="2600" spc="-1" strike="noStrike">
                <a:solidFill>
                  <a:srgbClr val="00b0f0"/>
                </a:solidFill>
                <a:latin typeface="Constantia"/>
              </a:rPr>
              <a:t>global address </a:t>
            </a:r>
            <a:r>
              <a:rPr b="0" lang="en-US" sz="2600" spc="-1" strike="noStrike">
                <a:solidFill>
                  <a:srgbClr val="000000"/>
                </a:solidFill>
                <a:latin typeface="Constantia"/>
              </a:rPr>
              <a:t>returns to the pool for use by another host.</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4680"/>
            <a:ext cx="8229240" cy="715680"/>
          </a:xfrm>
          <a:prstGeom prst="rect">
            <a:avLst/>
          </a:prstGeom>
          <a:noFill/>
          <a:ln w="0">
            <a:noFill/>
          </a:ln>
        </p:spPr>
        <p:txBody>
          <a:bodyPr lIns="0" rIns="0" tIns="45000" bIns="0" anchor="b">
            <a:normAutofit fontScale="8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40" name="PlaceHolder 2"/>
          <p:cNvSpPr>
            <a:spLocks noGrp="1"/>
          </p:cNvSpPr>
          <p:nvPr>
            <p:ph/>
          </p:nvPr>
        </p:nvSpPr>
        <p:spPr>
          <a:xfrm>
            <a:off x="457200" y="1219320"/>
            <a:ext cx="8229240" cy="490644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address that one </a:t>
            </a:r>
            <a:r>
              <a:rPr b="0" lang="en-US" sz="2600" spc="-1" strike="noStrike">
                <a:solidFill>
                  <a:srgbClr val="cc0000"/>
                </a:solidFill>
                <a:latin typeface="Constantia"/>
              </a:rPr>
              <a:t>internal host </a:t>
            </a:r>
            <a:r>
              <a:rPr b="0" lang="en-US" sz="2600" spc="-1" strike="noStrike">
                <a:solidFill>
                  <a:srgbClr val="000000"/>
                </a:solidFill>
                <a:latin typeface="Constantia"/>
              </a:rPr>
              <a:t>uses to connect to </a:t>
            </a:r>
            <a:r>
              <a:rPr b="0" lang="en-US" sz="2600" spc="-1" strike="noStrike">
                <a:solidFill>
                  <a:srgbClr val="cc0000"/>
                </a:solidFill>
                <a:latin typeface="Constantia"/>
              </a:rPr>
              <a:t>another internal host </a:t>
            </a:r>
            <a:r>
              <a:rPr b="0" lang="en-US" sz="2600" spc="-1" strike="noStrike">
                <a:solidFill>
                  <a:srgbClr val="000000"/>
                </a:solidFill>
                <a:latin typeface="Constantia"/>
              </a:rPr>
              <a:t>is the </a:t>
            </a:r>
            <a:r>
              <a:rPr b="0" lang="en-US" sz="2600" spc="-1" strike="noStrike">
                <a:solidFill>
                  <a:srgbClr val="0f6fc6"/>
                </a:solidFill>
                <a:latin typeface="Constantia"/>
              </a:rPr>
              <a:t>inside local address.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The </a:t>
            </a:r>
            <a:r>
              <a:rPr b="0" lang="en-US" sz="2600" spc="-1" strike="noStrike">
                <a:solidFill>
                  <a:srgbClr val="c00000"/>
                </a:solidFill>
                <a:latin typeface="Constantia"/>
              </a:rPr>
              <a:t>public address </a:t>
            </a:r>
            <a:r>
              <a:rPr b="0" lang="en-US" sz="2600" spc="-1" strike="noStrike">
                <a:solidFill>
                  <a:srgbClr val="000000"/>
                </a:solidFill>
                <a:latin typeface="Constantia"/>
              </a:rPr>
              <a:t>assigned to the organization is called the </a:t>
            </a:r>
            <a:r>
              <a:rPr b="0" lang="en-US" sz="2600" spc="-1" strike="noStrike">
                <a:solidFill>
                  <a:srgbClr val="0f6fc6"/>
                </a:solidFill>
                <a:latin typeface="Constantia"/>
              </a:rPr>
              <a:t>inside global address. </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342" name="Content Placeholder 3" descr=""/>
          <p:cNvPicPr/>
          <p:nvPr/>
        </p:nvPicPr>
        <p:blipFill>
          <a:blip r:embed="rId1"/>
          <a:stretch/>
        </p:blipFill>
        <p:spPr>
          <a:xfrm>
            <a:off x="457200" y="990720"/>
            <a:ext cx="8229240" cy="5333760"/>
          </a:xfrm>
          <a:prstGeom prst="rect">
            <a:avLst/>
          </a:prstGeom>
          <a:ln w="9525">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44" name="PlaceHolder 2"/>
          <p:cNvSpPr>
            <a:spLocks noGrp="1"/>
          </p:cNvSpPr>
          <p:nvPr>
            <p:ph/>
          </p:nvPr>
        </p:nvSpPr>
        <p:spPr>
          <a:xfrm>
            <a:off x="457200" y="1066680"/>
            <a:ext cx="8229240" cy="533376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charset="2"/>
              <a:buChar char=""/>
            </a:pPr>
            <a:r>
              <a:rPr b="1" lang="en-US" sz="2600" spc="-1" strike="noStrike">
                <a:solidFill>
                  <a:srgbClr val="000000"/>
                </a:solidFill>
                <a:latin typeface="Constantia"/>
              </a:rPr>
              <a:t>When you configuring  NAT.</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Identify device that need static Ip address.</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Determine which internal hosts require translation.</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Determine which interfaces source the internal traffic. These will become the inside interfaces.</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Determine which interface sends traffic to the Internet. This will become the outside interface.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pPr>
            <a:r>
              <a:rPr b="0" lang="en-US" sz="2600" spc="-1" strike="noStrike">
                <a:solidFill>
                  <a:srgbClr val="000000"/>
                </a:solidFill>
                <a:latin typeface="Constantia"/>
              </a:rPr>
              <a:t>Determine the range of public addresses available.</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0"/>
            <a:ext cx="8229240" cy="563040"/>
          </a:xfrm>
          <a:prstGeom prst="rect">
            <a:avLst/>
          </a:prstGeom>
          <a:noFill/>
          <a:ln w="0">
            <a:noFill/>
          </a:ln>
        </p:spPr>
        <p:txBody>
          <a:bodyPr lIns="0" rIns="0" tIns="45000" bIns="0" anchor="b">
            <a:noAutofit/>
          </a:bodyPr>
          <a:p>
            <a:pPr>
              <a:lnSpc>
                <a:spcPct val="100000"/>
              </a:lnSpc>
              <a:buNone/>
            </a:pPr>
            <a:r>
              <a:rPr b="0" lang="en-US" sz="2800" spc="-1" strike="noStrike">
                <a:solidFill>
                  <a:srgbClr val="04617b"/>
                </a:solidFill>
                <a:latin typeface="Calibri"/>
              </a:rPr>
              <a:t>Cont…</a:t>
            </a:r>
            <a:endParaRPr b="0" lang="en-US" sz="2800" spc="-1" strike="noStrike">
              <a:solidFill>
                <a:srgbClr val="000000"/>
              </a:solidFill>
              <a:latin typeface="Constantia"/>
            </a:endParaRPr>
          </a:p>
        </p:txBody>
      </p:sp>
      <p:sp>
        <p:nvSpPr>
          <p:cNvPr id="346" name="PlaceHolder 2"/>
          <p:cNvSpPr>
            <a:spLocks noGrp="1"/>
          </p:cNvSpPr>
          <p:nvPr>
            <p:ph/>
          </p:nvPr>
        </p:nvSpPr>
        <p:spPr>
          <a:xfrm>
            <a:off x="228600" y="609480"/>
            <a:ext cx="8457840" cy="6248160"/>
          </a:xfrm>
          <a:prstGeom prst="rect">
            <a:avLst/>
          </a:prstGeom>
          <a:noFill/>
          <a:ln w="0">
            <a:noFill/>
          </a:ln>
        </p:spPr>
        <p:txBody>
          <a:bodyPr lIns="90000" rIns="90000" tIns="45000" bIns="45000" anchor="t">
            <a:normAutofit/>
          </a:bodyPr>
          <a:p>
            <a:pPr marL="274320" indent="-274320" algn="just">
              <a:lnSpc>
                <a:spcPct val="100000"/>
              </a:lnSpc>
              <a:spcBef>
                <a:spcPts val="561"/>
              </a:spcBef>
              <a:buClr>
                <a:srgbClr val="0bd0d9"/>
              </a:buClr>
              <a:buSzPct val="95000"/>
              <a:buFont typeface="Wingdings 2" charset="2"/>
              <a:buChar char=""/>
            </a:pPr>
            <a:r>
              <a:rPr b="0" lang="en-US" sz="2800" spc="-1" strike="noStrike">
                <a:solidFill>
                  <a:srgbClr val="000000"/>
                </a:solidFill>
                <a:latin typeface="Constantia"/>
              </a:rPr>
              <a:t>Dynamic NAT configuration use </a:t>
            </a:r>
            <a:r>
              <a:rPr b="0" lang="en-US" sz="2800" spc="-1" strike="noStrike">
                <a:solidFill>
                  <a:srgbClr val="0f6fc6"/>
                </a:solidFill>
                <a:latin typeface="Constantia"/>
              </a:rPr>
              <a:t>standard ACL</a:t>
            </a:r>
            <a:r>
              <a:rPr b="0" lang="en-US" sz="2800" spc="-1" strike="noStrike">
                <a:solidFill>
                  <a:srgbClr val="000000"/>
                </a:solidFill>
                <a:latin typeface="Constantia"/>
              </a:rPr>
              <a:t>. </a:t>
            </a:r>
            <a:endParaRPr b="0" lang="en-US" sz="2800" spc="-1" strike="noStrike">
              <a:solidFill>
                <a:srgbClr val="000000"/>
              </a:solidFill>
              <a:latin typeface="Constantia"/>
            </a:endParaRPr>
          </a:p>
          <a:p>
            <a:pPr marL="274320" indent="-274320" algn="just">
              <a:lnSpc>
                <a:spcPct val="100000"/>
              </a:lnSpc>
              <a:spcBef>
                <a:spcPts val="561"/>
              </a:spcBef>
              <a:buClr>
                <a:srgbClr val="0bd0d9"/>
              </a:buClr>
              <a:buSzPct val="95000"/>
              <a:buFont typeface="Wingdings 2" charset="2"/>
              <a:buChar char=""/>
            </a:pPr>
            <a:r>
              <a:rPr b="0" lang="en-US" sz="2800" spc="-1" strike="noStrike">
                <a:solidFill>
                  <a:srgbClr val="000000"/>
                </a:solidFill>
                <a:latin typeface="Constantia"/>
              </a:rPr>
              <a:t>The standard ACL is used to </a:t>
            </a:r>
            <a:r>
              <a:rPr b="0" lang="en-US" sz="2800" spc="-1" strike="noStrike">
                <a:solidFill>
                  <a:srgbClr val="ffc000"/>
                </a:solidFill>
                <a:latin typeface="Constantia"/>
              </a:rPr>
              <a:t>specify the range of hosts that require translation</a:t>
            </a:r>
            <a:r>
              <a:rPr b="0" lang="en-US" sz="2800" spc="-1" strike="noStrike">
                <a:solidFill>
                  <a:srgbClr val="000000"/>
                </a:solidFill>
                <a:latin typeface="Constantia"/>
              </a:rPr>
              <a:t>. </a:t>
            </a:r>
            <a:endParaRPr b="0" lang="en-US" sz="2800" spc="-1" strike="noStrike">
              <a:solidFill>
                <a:srgbClr val="000000"/>
              </a:solidFill>
              <a:latin typeface="Constantia"/>
            </a:endParaRPr>
          </a:p>
          <a:p>
            <a:pPr marL="274320" indent="-274320" algn="just">
              <a:lnSpc>
                <a:spcPct val="100000"/>
              </a:lnSpc>
              <a:spcBef>
                <a:spcPts val="561"/>
              </a:spcBef>
              <a:buClr>
                <a:srgbClr val="0bd0d9"/>
              </a:buClr>
              <a:buSzPct val="95000"/>
              <a:buFont typeface="Wingdings 2" charset="2"/>
              <a:buChar char=""/>
            </a:pPr>
            <a:r>
              <a:rPr b="0" lang="en-US" sz="2800" spc="-1" strike="noStrike">
                <a:solidFill>
                  <a:srgbClr val="000000"/>
                </a:solidFill>
                <a:latin typeface="Constantia"/>
              </a:rPr>
              <a:t>This is done in the form of a </a:t>
            </a:r>
            <a:r>
              <a:rPr b="0" lang="en-US" sz="2800" spc="-1" strike="noStrike">
                <a:solidFill>
                  <a:srgbClr val="00b050"/>
                </a:solidFill>
                <a:latin typeface="Constantia"/>
              </a:rPr>
              <a:t>permit or deny </a:t>
            </a:r>
            <a:r>
              <a:rPr b="0" lang="en-US" sz="2800" spc="-1" strike="noStrike">
                <a:solidFill>
                  <a:srgbClr val="000000"/>
                </a:solidFill>
                <a:latin typeface="Constantia"/>
              </a:rPr>
              <a:t>statement. </a:t>
            </a:r>
            <a:endParaRPr b="0" lang="en-US" sz="28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p:txBody>
      </p:sp>
      <p:sp>
        <p:nvSpPr>
          <p:cNvPr id="347" name="Rectangle 15"/>
          <p:cNvSpPr/>
          <p:nvPr/>
        </p:nvSpPr>
        <p:spPr>
          <a:xfrm>
            <a:off x="533520" y="2971800"/>
            <a:ext cx="7200720" cy="701280"/>
          </a:xfrm>
          <a:prstGeom prst="rect">
            <a:avLst/>
          </a:prstGeom>
          <a:noFill/>
          <a:ln w="9525">
            <a:noFill/>
          </a:ln>
        </p:spPr>
        <p:style>
          <a:lnRef idx="0"/>
          <a:fillRef idx="0"/>
          <a:effectRef idx="0"/>
          <a:fontRef idx="minor"/>
        </p:style>
        <p:txBody>
          <a:bodyPr wrap="none" lIns="24120" rIns="24120" tIns="34200" bIns="34200" anchor="t">
            <a:noAutofit/>
          </a:bodyPr>
          <a:p>
            <a:pPr>
              <a:lnSpc>
                <a:spcPts val="2024"/>
              </a:lnSpc>
              <a:buNone/>
              <a:tabLst>
                <a:tab algn="l" pos="514440"/>
                <a:tab algn="l" pos="1028880"/>
                <a:tab algn="l" pos="1542960"/>
              </a:tabLst>
            </a:pPr>
            <a:r>
              <a:rPr b="0" lang="en-US" sz="1600" spc="-1" strike="noStrike">
                <a:solidFill>
                  <a:srgbClr val="000000"/>
                </a:solidFill>
                <a:latin typeface="Courier New"/>
              </a:rPr>
              <a:t>Router(config)#ip nat pool </a:t>
            </a:r>
            <a:r>
              <a:rPr b="0" i="1" lang="en-US" sz="1600" spc="-1" strike="noStrike">
                <a:solidFill>
                  <a:srgbClr val="000000"/>
                </a:solidFill>
                <a:latin typeface="Courier New"/>
              </a:rPr>
              <a:t>name start-ip end-ip</a:t>
            </a:r>
            <a:r>
              <a:rPr b="0" lang="en-US" sz="1600" spc="-1" strike="noStrike">
                <a:solidFill>
                  <a:srgbClr val="000000"/>
                </a:solidFill>
                <a:latin typeface="Courier New"/>
              </a:rPr>
              <a:t> </a:t>
            </a:r>
            <a:br>
              <a:rPr sz="1600"/>
            </a:br>
            <a:r>
              <a:rPr b="0" lang="en-US" sz="1600" spc="-1" strike="noStrike">
                <a:solidFill>
                  <a:srgbClr val="000000"/>
                </a:solidFill>
                <a:latin typeface="Courier New"/>
              </a:rPr>
              <a:t>{netmask </a:t>
            </a:r>
            <a:r>
              <a:rPr b="0" i="1" lang="en-US" sz="1600" spc="-1" strike="noStrike">
                <a:solidFill>
                  <a:srgbClr val="000000"/>
                </a:solidFill>
                <a:latin typeface="Courier New"/>
              </a:rPr>
              <a:t>netmask</a:t>
            </a:r>
            <a:r>
              <a:rPr b="0" lang="en-US" sz="1600" spc="-1" strike="noStrike">
                <a:solidFill>
                  <a:srgbClr val="000000"/>
                </a:solidFill>
                <a:latin typeface="Courier New"/>
              </a:rPr>
              <a:t> | prefix-length </a:t>
            </a:r>
            <a:r>
              <a:rPr b="0" i="1" lang="en-US" sz="1600" spc="-1" strike="noStrike">
                <a:solidFill>
                  <a:srgbClr val="000000"/>
                </a:solidFill>
                <a:latin typeface="Courier New"/>
              </a:rPr>
              <a:t>prefix-length</a:t>
            </a:r>
            <a:r>
              <a:rPr b="0" lang="en-US" sz="1600" spc="-1" strike="noStrike">
                <a:solidFill>
                  <a:srgbClr val="000000"/>
                </a:solidFill>
                <a:latin typeface="Courier New"/>
              </a:rPr>
              <a:t>} </a:t>
            </a:r>
            <a:endParaRPr b="0" lang="en-US" sz="1600" spc="-1" strike="noStrike">
              <a:latin typeface="Arial"/>
            </a:endParaRPr>
          </a:p>
        </p:txBody>
      </p:sp>
      <p:sp>
        <p:nvSpPr>
          <p:cNvPr id="348" name="Rectangle 18"/>
          <p:cNvSpPr/>
          <p:nvPr/>
        </p:nvSpPr>
        <p:spPr>
          <a:xfrm>
            <a:off x="609480" y="4038480"/>
            <a:ext cx="7200720" cy="609120"/>
          </a:xfrm>
          <a:prstGeom prst="rect">
            <a:avLst/>
          </a:prstGeom>
          <a:noFill/>
          <a:ln w="9525">
            <a:noFill/>
          </a:ln>
        </p:spPr>
        <p:style>
          <a:lnRef idx="0"/>
          <a:fillRef idx="0"/>
          <a:effectRef idx="0"/>
          <a:fontRef idx="minor"/>
        </p:style>
        <p:txBody>
          <a:bodyPr wrap="none" lIns="24120" rIns="24120" tIns="34200" bIns="34200" anchor="t">
            <a:noAutofit/>
          </a:bodyPr>
          <a:p>
            <a:pPr>
              <a:lnSpc>
                <a:spcPts val="2024"/>
              </a:lnSpc>
              <a:buNone/>
              <a:tabLst>
                <a:tab algn="l" pos="514440"/>
                <a:tab algn="l" pos="1028880"/>
                <a:tab algn="l" pos="1542960"/>
              </a:tabLst>
            </a:pPr>
            <a:r>
              <a:rPr b="0" lang="en-US" sz="1600" spc="-1" strike="noStrike">
                <a:solidFill>
                  <a:srgbClr val="000000"/>
                </a:solidFill>
                <a:latin typeface="Courier New"/>
              </a:rPr>
              <a:t>Router(config)#access-list </a:t>
            </a:r>
            <a:r>
              <a:rPr b="0" i="1" lang="en-US" sz="1600" spc="-1" strike="noStrike">
                <a:solidFill>
                  <a:srgbClr val="000000"/>
                </a:solidFill>
                <a:latin typeface="Courier New"/>
              </a:rPr>
              <a:t>access-list-number</a:t>
            </a:r>
            <a:r>
              <a:rPr b="0" lang="en-US" sz="1600" spc="-1" strike="noStrike">
                <a:solidFill>
                  <a:srgbClr val="000000"/>
                </a:solidFill>
                <a:latin typeface="Courier New"/>
              </a:rPr>
              <a:t> permit </a:t>
            </a:r>
            <a:br>
              <a:rPr sz="1600"/>
            </a:br>
            <a:r>
              <a:rPr b="0" i="1" lang="en-US" sz="1600" spc="-1" strike="noStrike">
                <a:solidFill>
                  <a:srgbClr val="000000"/>
                </a:solidFill>
                <a:latin typeface="Courier New"/>
              </a:rPr>
              <a:t>source</a:t>
            </a:r>
            <a:r>
              <a:rPr b="0" lang="en-US" sz="1600" spc="-1" strike="noStrike">
                <a:solidFill>
                  <a:srgbClr val="000000"/>
                </a:solidFill>
                <a:latin typeface="Courier New"/>
              </a:rPr>
              <a:t> [</a:t>
            </a:r>
            <a:r>
              <a:rPr b="0" i="1" lang="en-US" sz="1600" spc="-1" strike="noStrike">
                <a:solidFill>
                  <a:srgbClr val="000000"/>
                </a:solidFill>
                <a:latin typeface="Courier New"/>
              </a:rPr>
              <a:t>source-wildcard</a:t>
            </a:r>
            <a:r>
              <a:rPr b="0" lang="en-US" sz="1600" spc="-1" strike="noStrike">
                <a:solidFill>
                  <a:srgbClr val="000000"/>
                </a:solidFill>
                <a:latin typeface="Courier New"/>
              </a:rPr>
              <a:t>] </a:t>
            </a:r>
            <a:endParaRPr b="0" lang="en-US" sz="1600" spc="-1" strike="noStrike">
              <a:latin typeface="Arial"/>
            </a:endParaRPr>
          </a:p>
        </p:txBody>
      </p:sp>
      <p:sp>
        <p:nvSpPr>
          <p:cNvPr id="349" name="Rectangle 6"/>
          <p:cNvSpPr/>
          <p:nvPr/>
        </p:nvSpPr>
        <p:spPr>
          <a:xfrm>
            <a:off x="533520" y="5334120"/>
            <a:ext cx="7200720" cy="549000"/>
          </a:xfrm>
          <a:prstGeom prst="rect">
            <a:avLst/>
          </a:prstGeom>
          <a:noFill/>
          <a:ln w="9525">
            <a:noFill/>
          </a:ln>
        </p:spPr>
        <p:style>
          <a:lnRef idx="0"/>
          <a:fillRef idx="0"/>
          <a:effectRef idx="0"/>
          <a:fontRef idx="minor"/>
        </p:style>
        <p:txBody>
          <a:bodyPr wrap="none" lIns="24120" rIns="24120" tIns="34200" bIns="34200" anchor="t">
            <a:noAutofit/>
          </a:bodyPr>
          <a:p>
            <a:pPr>
              <a:lnSpc>
                <a:spcPts val="2024"/>
              </a:lnSpc>
              <a:buNone/>
              <a:tabLst>
                <a:tab algn="l" pos="514440"/>
                <a:tab algn="l" pos="1028880"/>
                <a:tab algn="l" pos="1542960"/>
              </a:tabLst>
            </a:pPr>
            <a:r>
              <a:rPr b="0" lang="en-US" sz="1600" spc="-1" strike="noStrike">
                <a:solidFill>
                  <a:srgbClr val="000000"/>
                </a:solidFill>
                <a:latin typeface="Courier New"/>
              </a:rPr>
              <a:t>Router(config)#ip nat inside source list </a:t>
            </a:r>
            <a:br>
              <a:rPr sz="1600"/>
            </a:br>
            <a:r>
              <a:rPr b="0" i="1" lang="en-US" sz="1600" spc="-1" strike="noStrike">
                <a:solidFill>
                  <a:srgbClr val="000000"/>
                </a:solidFill>
                <a:latin typeface="Courier New"/>
              </a:rPr>
              <a:t>access-list-number</a:t>
            </a:r>
            <a:r>
              <a:rPr b="0" lang="en-US" sz="1600" spc="-1" strike="noStrike">
                <a:solidFill>
                  <a:srgbClr val="000000"/>
                </a:solidFill>
                <a:latin typeface="Courier New"/>
              </a:rPr>
              <a:t> pool </a:t>
            </a:r>
            <a:r>
              <a:rPr b="0" i="1" lang="en-US" sz="1600" spc="-1" strike="noStrike">
                <a:solidFill>
                  <a:srgbClr val="000000"/>
                </a:solidFill>
                <a:latin typeface="Courier New"/>
              </a:rPr>
              <a:t>name</a:t>
            </a:r>
            <a:r>
              <a:rPr b="0" lang="en-US" sz="1600" spc="-1" strike="noStrike">
                <a:solidFill>
                  <a:srgbClr val="000000"/>
                </a:solidFill>
                <a:latin typeface="Courier New"/>
              </a:rPr>
              <a:t> </a:t>
            </a:r>
            <a:endParaRPr b="0" lang="en-US" sz="1600" spc="-1" strike="noStrike">
              <a:latin typeface="Arial"/>
            </a:endParaRPr>
          </a:p>
        </p:txBody>
      </p:sp>
      <p:sp>
        <p:nvSpPr>
          <p:cNvPr id="350" name="Rectangle 6"/>
          <p:cNvSpPr/>
          <p:nvPr/>
        </p:nvSpPr>
        <p:spPr>
          <a:xfrm>
            <a:off x="228600" y="3581280"/>
            <a:ext cx="7924320" cy="379800"/>
          </a:xfrm>
          <a:prstGeom prst="rect">
            <a:avLst/>
          </a:prstGeom>
          <a:noFill/>
          <a:ln w="0">
            <a:noFill/>
          </a:ln>
        </p:spPr>
        <p:style>
          <a:lnRef idx="0"/>
          <a:fillRef idx="0"/>
          <a:effectRef idx="0"/>
          <a:fontRef idx="minor"/>
        </p:style>
        <p:txBody>
          <a:bodyPr lIns="90000" rIns="90000" tIns="45000" bIns="45000" anchor="t">
            <a:spAutoFit/>
          </a:bodyPr>
          <a:p>
            <a:pPr lvl="1" marL="343080" indent="-228600">
              <a:lnSpc>
                <a:spcPct val="95000"/>
              </a:lnSpc>
              <a:spcBef>
                <a:spcPts val="1001"/>
              </a:spcBef>
              <a:buClr>
                <a:srgbClr val="85dfd0"/>
              </a:buClr>
              <a:buFont typeface="Arial"/>
              <a:buChar char="•"/>
            </a:pPr>
            <a:r>
              <a:rPr b="1" lang="en-US" sz="2000" spc="-1" strike="noStrike">
                <a:solidFill>
                  <a:srgbClr val="000000"/>
                </a:solidFill>
                <a:latin typeface="Constantia"/>
              </a:rPr>
              <a:t>Defines a pool of global addresses to be allocated as needed </a:t>
            </a:r>
            <a:endParaRPr b="0" lang="en-US" sz="2000" spc="-1" strike="noStrike">
              <a:latin typeface="Arial"/>
            </a:endParaRPr>
          </a:p>
        </p:txBody>
      </p:sp>
      <p:sp>
        <p:nvSpPr>
          <p:cNvPr id="351" name="Rectangle 7"/>
          <p:cNvSpPr/>
          <p:nvPr/>
        </p:nvSpPr>
        <p:spPr>
          <a:xfrm>
            <a:off x="304920" y="4648320"/>
            <a:ext cx="7543440" cy="669240"/>
          </a:xfrm>
          <a:prstGeom prst="rect">
            <a:avLst/>
          </a:prstGeom>
          <a:noFill/>
          <a:ln w="0">
            <a:noFill/>
          </a:ln>
        </p:spPr>
        <p:style>
          <a:lnRef idx="0"/>
          <a:fillRef idx="0"/>
          <a:effectRef idx="0"/>
          <a:fontRef idx="minor"/>
        </p:style>
        <p:txBody>
          <a:bodyPr lIns="90000" rIns="90000" tIns="45000" bIns="45000" anchor="t">
            <a:spAutoFit/>
          </a:bodyPr>
          <a:p>
            <a:pPr lvl="1" marL="343080" indent="-228600">
              <a:lnSpc>
                <a:spcPct val="95000"/>
              </a:lnSpc>
              <a:spcBef>
                <a:spcPts val="1001"/>
              </a:spcBef>
              <a:buClr>
                <a:srgbClr val="85dfd0"/>
              </a:buClr>
              <a:buFont typeface="Arial"/>
              <a:buChar char="•"/>
            </a:pPr>
            <a:r>
              <a:rPr b="1" lang="en-US" sz="2000" spc="-1" strike="noStrike">
                <a:solidFill>
                  <a:srgbClr val="000000"/>
                </a:solidFill>
                <a:latin typeface="Constantia"/>
              </a:rPr>
              <a:t>Defines a standard IP access list permitting those inside local addresses that are to be translated </a:t>
            </a:r>
            <a:endParaRPr b="0" lang="en-US" sz="2000" spc="-1" strike="noStrike">
              <a:latin typeface="Arial"/>
            </a:endParaRPr>
          </a:p>
        </p:txBody>
      </p:sp>
      <p:sp>
        <p:nvSpPr>
          <p:cNvPr id="352" name="Rectangle 8"/>
          <p:cNvSpPr/>
          <p:nvPr/>
        </p:nvSpPr>
        <p:spPr>
          <a:xfrm>
            <a:off x="304920" y="6019920"/>
            <a:ext cx="7848360" cy="669240"/>
          </a:xfrm>
          <a:prstGeom prst="rect">
            <a:avLst/>
          </a:prstGeom>
          <a:noFill/>
          <a:ln w="0">
            <a:noFill/>
          </a:ln>
        </p:spPr>
        <p:style>
          <a:lnRef idx="0"/>
          <a:fillRef idx="0"/>
          <a:effectRef idx="0"/>
          <a:fontRef idx="minor"/>
        </p:style>
        <p:txBody>
          <a:bodyPr lIns="90000" rIns="90000" tIns="45000" bIns="45000" anchor="t">
            <a:spAutoFit/>
          </a:bodyPr>
          <a:p>
            <a:pPr lvl="1" marL="343080" indent="-228600">
              <a:lnSpc>
                <a:spcPct val="95000"/>
              </a:lnSpc>
              <a:spcBef>
                <a:spcPts val="1001"/>
              </a:spcBef>
              <a:buClr>
                <a:srgbClr val="85dfd0"/>
              </a:buClr>
              <a:buFont typeface="Arial"/>
              <a:buChar char="•"/>
            </a:pPr>
            <a:r>
              <a:rPr b="1" lang="en-US" sz="2000" spc="-1" strike="noStrike">
                <a:solidFill>
                  <a:srgbClr val="000000"/>
                </a:solidFill>
                <a:latin typeface="Constantia"/>
              </a:rPr>
              <a:t>Establishes dynamic source translation, specifying the access list defined in the prior step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4680"/>
            <a:ext cx="8229240" cy="410760"/>
          </a:xfrm>
          <a:prstGeom prst="rect">
            <a:avLst/>
          </a:prstGeom>
          <a:noFill/>
          <a:ln w="0">
            <a:noFill/>
          </a:ln>
        </p:spPr>
        <p:txBody>
          <a:bodyPr lIns="0" rIns="0" tIns="45000" bIns="0" anchor="b">
            <a:normAutofit fontScale="4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354" name="Content Placeholder 3" descr="Untitled.png"/>
          <p:cNvPicPr/>
          <p:nvPr/>
        </p:nvPicPr>
        <p:blipFill>
          <a:blip r:embed="rId1"/>
          <a:stretch/>
        </p:blipFill>
        <p:spPr>
          <a:xfrm>
            <a:off x="228600" y="990720"/>
            <a:ext cx="8000640" cy="540972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39000"/>
          </a:bodyPr>
          <a:p>
            <a:pPr>
              <a:lnSpc>
                <a:spcPct val="100000"/>
              </a:lnSpc>
              <a:buNone/>
            </a:pPr>
            <a:br>
              <a:rPr sz="5000"/>
            </a:br>
            <a:r>
              <a:rPr b="1" lang="en-US" sz="5000" spc="-1" strike="noStrike">
                <a:solidFill>
                  <a:srgbClr val="04617b"/>
                </a:solidFill>
                <a:latin typeface="Calibri"/>
              </a:rPr>
              <a:t>PAT(port Address translation )</a:t>
            </a:r>
            <a:endParaRPr b="0" lang="en-US" sz="5000" spc="-1" strike="noStrike">
              <a:solidFill>
                <a:srgbClr val="000000"/>
              </a:solidFill>
              <a:latin typeface="Constantia"/>
            </a:endParaRPr>
          </a:p>
        </p:txBody>
      </p:sp>
      <p:sp>
        <p:nvSpPr>
          <p:cNvPr id="356" name="PlaceHolder 2"/>
          <p:cNvSpPr>
            <a:spLocks noGrp="1"/>
          </p:cNvSpPr>
          <p:nvPr>
            <p:ph/>
          </p:nvPr>
        </p:nvSpPr>
        <p:spPr>
          <a:xfrm>
            <a:off x="457200" y="1066680"/>
            <a:ext cx="8229240" cy="525744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It is A dynamic NAT that use port, also referred to as NAT Overload.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PAT dynamically translates </a:t>
            </a:r>
            <a:r>
              <a:rPr b="0" lang="en-US" sz="2600" spc="-1" strike="noStrike">
                <a:solidFill>
                  <a:srgbClr val="00b050"/>
                </a:solidFill>
                <a:latin typeface="Constantia"/>
              </a:rPr>
              <a:t>multiple inside local </a:t>
            </a:r>
            <a:r>
              <a:rPr b="0" lang="en-US" sz="2600" spc="-1" strike="noStrike">
                <a:solidFill>
                  <a:srgbClr val="000000"/>
                </a:solidFill>
                <a:latin typeface="Constantia"/>
              </a:rPr>
              <a:t>addresses to a </a:t>
            </a:r>
            <a:r>
              <a:rPr b="0" lang="en-US" sz="2600" spc="-1" strike="noStrike">
                <a:solidFill>
                  <a:srgbClr val="c00000"/>
                </a:solidFill>
                <a:latin typeface="Constantia"/>
              </a:rPr>
              <a:t>single public address</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When a source host sends a message to a destination host, it uses an </a:t>
            </a:r>
            <a:r>
              <a:rPr b="0" lang="en-US" sz="2600" spc="-1" strike="noStrike">
                <a:solidFill>
                  <a:srgbClr val="c00000"/>
                </a:solidFill>
                <a:latin typeface="Constantia"/>
              </a:rPr>
              <a:t>IP address </a:t>
            </a:r>
            <a:r>
              <a:rPr b="0" lang="en-US" sz="2600" spc="-1" strike="noStrike">
                <a:solidFill>
                  <a:srgbClr val="000000"/>
                </a:solidFill>
                <a:latin typeface="Constantia"/>
              </a:rPr>
              <a:t>and </a:t>
            </a:r>
            <a:r>
              <a:rPr b="0" lang="en-US" sz="2600" spc="-1" strike="noStrike">
                <a:solidFill>
                  <a:srgbClr val="c00000"/>
                </a:solidFill>
                <a:latin typeface="Constantia"/>
              </a:rPr>
              <a:t>port number.</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In PAT, the </a:t>
            </a:r>
            <a:r>
              <a:rPr b="0" lang="en-US" sz="2600" spc="-1" strike="noStrike">
                <a:solidFill>
                  <a:srgbClr val="c00000"/>
                </a:solidFill>
                <a:latin typeface="Constantia"/>
              </a:rPr>
              <a:t>gateway router </a:t>
            </a:r>
            <a:r>
              <a:rPr b="0" lang="en-US" sz="2600" spc="-1" strike="noStrike">
                <a:solidFill>
                  <a:srgbClr val="000000"/>
                </a:solidFill>
                <a:latin typeface="Constantia"/>
              </a:rPr>
              <a:t>translates the local source address and port number combination to a </a:t>
            </a:r>
            <a:r>
              <a:rPr b="0" lang="en-US" sz="2600" spc="-1" strike="noStrike">
                <a:solidFill>
                  <a:srgbClr val="c00000"/>
                </a:solidFill>
                <a:latin typeface="Constantia"/>
              </a:rPr>
              <a:t>single global IP address </a:t>
            </a:r>
            <a:r>
              <a:rPr b="0" lang="en-US" sz="2600" spc="-1" strike="noStrike">
                <a:solidFill>
                  <a:srgbClr val="000000"/>
                </a:solidFill>
                <a:latin typeface="Constantia"/>
              </a:rPr>
              <a:t>and a </a:t>
            </a:r>
            <a:r>
              <a:rPr b="1" lang="en-US" sz="2600" spc="-1" strike="noStrike">
                <a:solidFill>
                  <a:srgbClr val="0f6fc6"/>
                </a:solidFill>
                <a:latin typeface="Constantia"/>
              </a:rPr>
              <a:t>unique port number.</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380880" y="380880"/>
            <a:ext cx="8229240" cy="667080"/>
          </a:xfrm>
          <a:prstGeom prst="rect">
            <a:avLst/>
          </a:prstGeom>
          <a:noFill/>
          <a:ln w="0">
            <a:noFill/>
          </a:ln>
        </p:spPr>
        <p:txBody>
          <a:bodyPr lIns="0" rIns="0" tIns="45000" bIns="0" anchor="b">
            <a:normAutofit fontScale="81000"/>
          </a:bodyPr>
          <a:p>
            <a:pPr algn="ctr">
              <a:lnSpc>
                <a:spcPct val="100000"/>
              </a:lnSpc>
              <a:buNone/>
            </a:pPr>
            <a:r>
              <a:rPr b="0" lang="en-US" sz="5000" spc="-1" strike="noStrike">
                <a:solidFill>
                  <a:srgbClr val="04617b"/>
                </a:solidFill>
                <a:latin typeface="Calibri"/>
              </a:rPr>
              <a:t>Types of Routes </a:t>
            </a:r>
            <a:endParaRPr b="0" lang="en-US" sz="5000" spc="-1" strike="noStrike">
              <a:solidFill>
                <a:srgbClr val="000000"/>
              </a:solidFill>
              <a:latin typeface="Constantia"/>
            </a:endParaRPr>
          </a:p>
        </p:txBody>
      </p:sp>
      <p:sp>
        <p:nvSpPr>
          <p:cNvPr id="243" name="PlaceHolder 2"/>
          <p:cNvSpPr>
            <a:spLocks noGrp="1"/>
          </p:cNvSpPr>
          <p:nvPr>
            <p:ph/>
          </p:nvPr>
        </p:nvSpPr>
        <p:spPr>
          <a:xfrm>
            <a:off x="457200" y="1447920"/>
            <a:ext cx="8229240" cy="4876560"/>
          </a:xfrm>
          <a:prstGeom prst="rect">
            <a:avLst/>
          </a:prstGeom>
          <a:noFill/>
          <a:ln w="0">
            <a:noFill/>
          </a:ln>
        </p:spPr>
        <p:txBody>
          <a:bodyPr lIns="90000" rIns="90000" tIns="45000" bIns="45000" anchor="t">
            <a:normAutofit/>
          </a:bodyPr>
          <a:p>
            <a:pPr>
              <a:lnSpc>
                <a:spcPct val="100000"/>
              </a:lnSpc>
              <a:spcBef>
                <a:spcPts val="720"/>
              </a:spcBef>
              <a:buNone/>
            </a:pPr>
            <a:endParaRPr b="0" lang="en-US" sz="3600" spc="-1" strike="noStrike">
              <a:solidFill>
                <a:srgbClr val="000000"/>
              </a:solidFill>
              <a:latin typeface="Constantia"/>
            </a:endParaRPr>
          </a:p>
          <a:p>
            <a:pPr marL="514440" indent="-514440">
              <a:lnSpc>
                <a:spcPct val="100000"/>
              </a:lnSpc>
              <a:spcBef>
                <a:spcPts val="720"/>
              </a:spcBef>
              <a:buClr>
                <a:srgbClr val="0bd0d9"/>
              </a:buClr>
              <a:buSzPct val="95000"/>
              <a:buFont typeface="Calibri"/>
              <a:buAutoNum type="arabicPeriod"/>
            </a:pPr>
            <a:r>
              <a:rPr b="0" lang="en-US" sz="3600" spc="-1" strike="noStrike">
                <a:solidFill>
                  <a:srgbClr val="c00000"/>
                </a:solidFill>
                <a:latin typeface="Constantia"/>
              </a:rPr>
              <a:t>Static Routes </a:t>
            </a:r>
            <a:endParaRPr b="0" lang="en-US" sz="3600" spc="-1" strike="noStrike">
              <a:solidFill>
                <a:srgbClr val="000000"/>
              </a:solidFill>
              <a:latin typeface="Constantia"/>
            </a:endParaRPr>
          </a:p>
          <a:p>
            <a:pPr marL="514440" indent="-514440">
              <a:lnSpc>
                <a:spcPct val="100000"/>
              </a:lnSpc>
              <a:spcBef>
                <a:spcPts val="720"/>
              </a:spcBef>
              <a:buClr>
                <a:srgbClr val="0bd0d9"/>
              </a:buClr>
              <a:buSzPct val="95000"/>
              <a:buFont typeface="Calibri"/>
              <a:buAutoNum type="arabicPeriod"/>
            </a:pPr>
            <a:r>
              <a:rPr b="0" lang="en-US" sz="3600" spc="-1" strike="noStrike">
                <a:solidFill>
                  <a:srgbClr val="c00000"/>
                </a:solidFill>
                <a:latin typeface="Constantia"/>
              </a:rPr>
              <a:t>Default Routs </a:t>
            </a:r>
            <a:endParaRPr b="0" lang="en-US" sz="3600" spc="-1" strike="noStrike">
              <a:solidFill>
                <a:srgbClr val="000000"/>
              </a:solidFill>
              <a:latin typeface="Constantia"/>
            </a:endParaRPr>
          </a:p>
          <a:p>
            <a:pPr marL="514440" indent="-514440">
              <a:lnSpc>
                <a:spcPct val="100000"/>
              </a:lnSpc>
              <a:spcBef>
                <a:spcPts val="720"/>
              </a:spcBef>
              <a:buClr>
                <a:srgbClr val="0bd0d9"/>
              </a:buClr>
              <a:buSzPct val="95000"/>
              <a:buFont typeface="Calibri"/>
              <a:buAutoNum type="arabicPeriod"/>
            </a:pPr>
            <a:r>
              <a:rPr b="0" lang="en-US" sz="3600" spc="-1" strike="noStrike">
                <a:solidFill>
                  <a:srgbClr val="c00000"/>
                </a:solidFill>
                <a:latin typeface="Constantia"/>
              </a:rPr>
              <a:t>Dynamic Routes</a:t>
            </a:r>
            <a:endParaRPr b="0" lang="en-US" sz="3600" spc="-1" strike="noStrike">
              <a:solidFill>
                <a:srgbClr val="000000"/>
              </a:solidFill>
              <a:latin typeface="Constantia"/>
            </a:endParaRPr>
          </a:p>
          <a:p>
            <a:pPr marL="514440" indent="-514440">
              <a:lnSpc>
                <a:spcPct val="100000"/>
              </a:lnSpc>
              <a:spcBef>
                <a:spcPts val="720"/>
              </a:spcBef>
              <a:buNone/>
              <a:tabLst>
                <a:tab algn="l" pos="0"/>
              </a:tabLst>
            </a:pPr>
            <a:r>
              <a:rPr b="0" lang="en-US" sz="3600" spc="-1" strike="noStrike">
                <a:solidFill>
                  <a:srgbClr val="c00000"/>
                </a:solidFill>
                <a:latin typeface="Constantia"/>
              </a:rPr>
              <a:t>      </a:t>
            </a:r>
            <a:r>
              <a:rPr b="0" lang="en-US" sz="3600" spc="-1" strike="noStrike">
                <a:solidFill>
                  <a:srgbClr val="92d050"/>
                </a:solidFill>
                <a:latin typeface="Constantia"/>
              </a:rPr>
              <a:t>RIP,IGRP,EIGRP,OSPF,IS-IS , BGP </a:t>
            </a:r>
            <a:endParaRPr b="0" lang="en-US" sz="3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58" name="PlaceHolder 2"/>
          <p:cNvSpPr>
            <a:spLocks noGrp="1"/>
          </p:cNvSpPr>
          <p:nvPr>
            <p:ph/>
          </p:nvPr>
        </p:nvSpPr>
        <p:spPr>
          <a:xfrm>
            <a:off x="457200" y="1066680"/>
            <a:ext cx="8229240" cy="505908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Routing table  contains a list of the </a:t>
            </a:r>
            <a:r>
              <a:rPr b="0" lang="en-US" sz="2600" spc="-1" strike="noStrike">
                <a:solidFill>
                  <a:srgbClr val="c00000"/>
                </a:solidFill>
                <a:latin typeface="Constantia"/>
              </a:rPr>
              <a:t>internal IP address </a:t>
            </a:r>
            <a:r>
              <a:rPr b="0" lang="en-US" sz="2600" spc="-1" strike="noStrike">
                <a:solidFill>
                  <a:srgbClr val="000000"/>
                </a:solidFill>
                <a:latin typeface="Constantia"/>
              </a:rPr>
              <a:t>and </a:t>
            </a:r>
            <a:r>
              <a:rPr b="0" lang="en-US" sz="2600" spc="-1" strike="noStrike">
                <a:solidFill>
                  <a:srgbClr val="c00000"/>
                </a:solidFill>
                <a:latin typeface="Constantia"/>
              </a:rPr>
              <a:t>port number </a:t>
            </a:r>
            <a:r>
              <a:rPr b="0" lang="en-US" sz="2600" spc="-1" strike="noStrike">
                <a:solidFill>
                  <a:srgbClr val="000000"/>
                </a:solidFill>
                <a:latin typeface="Constantia"/>
              </a:rPr>
              <a:t>combinations that are translated to the external address.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Each host translates into the same </a:t>
            </a:r>
            <a:r>
              <a:rPr b="0" lang="en-US" sz="2600" spc="-1" strike="noStrike">
                <a:solidFill>
                  <a:srgbClr val="c00000"/>
                </a:solidFill>
                <a:latin typeface="Constantia"/>
              </a:rPr>
              <a:t>global IP </a:t>
            </a:r>
            <a:r>
              <a:rPr b="0" lang="en-US" sz="2600" spc="-1" strike="noStrike">
                <a:solidFill>
                  <a:srgbClr val="000000"/>
                </a:solidFill>
                <a:latin typeface="Constantia"/>
              </a:rPr>
              <a:t>&amp;  address, </a:t>
            </a:r>
            <a:r>
              <a:rPr b="0" lang="en-US" sz="2600" spc="-1" strike="noStrike">
                <a:solidFill>
                  <a:srgbClr val="c00000"/>
                </a:solidFill>
                <a:latin typeface="Constantia"/>
              </a:rPr>
              <a:t>unique port number</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Since over 64,000 ports are available, a router is unlikely to run out of addresses.</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60" name="PlaceHolder 2"/>
          <p:cNvSpPr>
            <a:spLocks noGrp="1"/>
          </p:cNvSpPr>
          <p:nvPr>
            <p:ph/>
          </p:nvPr>
        </p:nvSpPr>
        <p:spPr>
          <a:xfrm>
            <a:off x="457200" y="914400"/>
            <a:ext cx="8229240" cy="52113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Configuring PAT requires the same basic steps and commands as configuring NAT.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However, instead of translating to </a:t>
            </a:r>
            <a:r>
              <a:rPr b="0" lang="en-US" sz="2600" spc="-1" strike="noStrike">
                <a:solidFill>
                  <a:srgbClr val="c00000"/>
                </a:solidFill>
                <a:latin typeface="Constantia"/>
              </a:rPr>
              <a:t>a pool </a:t>
            </a:r>
            <a:r>
              <a:rPr b="0" lang="en-US" sz="2600" spc="-1" strike="noStrike">
                <a:solidFill>
                  <a:srgbClr val="000000"/>
                </a:solidFill>
                <a:latin typeface="Constantia"/>
              </a:rPr>
              <a:t>of addresses, PAT translates to a </a:t>
            </a:r>
            <a:r>
              <a:rPr b="0" lang="en-US" sz="2600" spc="-1" strike="noStrike">
                <a:solidFill>
                  <a:srgbClr val="c00000"/>
                </a:solidFill>
                <a:latin typeface="Constantia"/>
              </a:rPr>
              <a:t>single address</a:t>
            </a:r>
            <a:r>
              <a:rPr b="0" lang="en-US" sz="2600" spc="-1" strike="noStrike">
                <a:solidFill>
                  <a:srgbClr val="000000"/>
                </a:solidFill>
                <a:latin typeface="Constantia"/>
              </a:rPr>
              <a:t>. </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p:txBody>
      </p:sp>
      <p:pic>
        <p:nvPicPr>
          <p:cNvPr id="361" name="Picture 11" descr=""/>
          <p:cNvPicPr/>
          <p:nvPr/>
        </p:nvPicPr>
        <p:blipFill>
          <a:blip r:embed="rId1"/>
          <a:stretch/>
        </p:blipFill>
        <p:spPr>
          <a:xfrm>
            <a:off x="533520" y="3124080"/>
            <a:ext cx="8229240" cy="3428640"/>
          </a:xfrm>
          <a:prstGeom prst="rect">
            <a:avLst/>
          </a:prstGeom>
          <a:ln w="3810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0"/>
            <a:ext cx="8229240" cy="533160"/>
          </a:xfrm>
          <a:prstGeom prst="rect">
            <a:avLst/>
          </a:prstGeom>
          <a:noFill/>
          <a:ln w="0">
            <a:noFill/>
          </a:ln>
        </p:spPr>
        <p:txBody>
          <a:bodyPr lIns="0" rIns="0" tIns="45000" bIns="0" anchor="b">
            <a:normAutofit fontScale="64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63" name="PlaceHolder 2"/>
          <p:cNvSpPr>
            <a:spLocks noGrp="1"/>
          </p:cNvSpPr>
          <p:nvPr>
            <p:ph/>
          </p:nvPr>
        </p:nvSpPr>
        <p:spPr>
          <a:xfrm>
            <a:off x="457200" y="1143000"/>
            <a:ext cx="8229240" cy="4982760"/>
          </a:xfrm>
          <a:prstGeom prst="rect">
            <a:avLst/>
          </a:prstGeom>
          <a:noFill/>
          <a:ln w="9360">
            <a:noFill/>
          </a:ln>
        </p:spPr>
        <p:txBody>
          <a:bodyPr lIns="24120" rIns="24120" tIns="34200" bIns="34200" anchor="t">
            <a:noAutofit/>
          </a:bodyPr>
          <a:p>
            <a:pPr marL="274320" indent="-274320">
              <a:lnSpc>
                <a:spcPts val="2024"/>
              </a:lnSpc>
              <a:spcBef>
                <a:spcPts val="340"/>
              </a:spcBef>
              <a:buClr>
                <a:srgbClr val="0bd0d9"/>
              </a:buClr>
              <a:buSzPct val="95000"/>
              <a:buFont typeface="Wingdings 2" charset="2"/>
              <a:buChar char=""/>
              <a:tabLst>
                <a:tab algn="l" pos="514440"/>
                <a:tab algn="l" pos="1028880"/>
                <a:tab algn="l" pos="1542960"/>
              </a:tabLst>
            </a:pPr>
            <a:r>
              <a:rPr b="0" lang="en-US" sz="1700" spc="-1" strike="noStrike">
                <a:solidFill>
                  <a:srgbClr val="000000"/>
                </a:solidFill>
                <a:latin typeface="Courier New"/>
              </a:rPr>
              <a:t>Router#clear ip nat translation </a:t>
            </a:r>
            <a:endParaRPr b="0" lang="en-US" sz="1700" spc="-1" strike="noStrike">
              <a:solidFill>
                <a:srgbClr val="000000"/>
              </a:solidFill>
              <a:latin typeface="Constantia"/>
            </a:endParaRPr>
          </a:p>
        </p:txBody>
      </p:sp>
      <p:sp>
        <p:nvSpPr>
          <p:cNvPr id="364" name="Rectangle 7"/>
          <p:cNvSpPr/>
          <p:nvPr/>
        </p:nvSpPr>
        <p:spPr>
          <a:xfrm>
            <a:off x="457200" y="1600200"/>
            <a:ext cx="8189640" cy="335160"/>
          </a:xfrm>
          <a:prstGeom prst="rect">
            <a:avLst/>
          </a:prstGeom>
          <a:noFill/>
          <a:ln w="9525">
            <a:noFill/>
          </a:ln>
        </p:spPr>
        <p:style>
          <a:lnRef idx="0"/>
          <a:fillRef idx="0"/>
          <a:effectRef idx="0"/>
          <a:fontRef idx="minor"/>
        </p:style>
        <p:txBody>
          <a:bodyPr lIns="103680" rIns="103680" tIns="51840" bIns="51840" anchor="t">
            <a:spAutoFit/>
          </a:bodyPr>
          <a:p>
            <a:pPr lvl="1" marL="343080" indent="-228600">
              <a:lnSpc>
                <a:spcPct val="95000"/>
              </a:lnSpc>
              <a:spcBef>
                <a:spcPts val="799"/>
              </a:spcBef>
              <a:buClr>
                <a:srgbClr val="85dfd0"/>
              </a:buClr>
              <a:buFont typeface="Arial"/>
              <a:buChar char="•"/>
            </a:pPr>
            <a:r>
              <a:rPr b="1" lang="en-US" sz="1600" spc="-1" strike="noStrike">
                <a:solidFill>
                  <a:srgbClr val="000000"/>
                </a:solidFill>
                <a:latin typeface="Constantia"/>
              </a:rPr>
              <a:t>Clears all dynamic address translation entries</a:t>
            </a:r>
            <a:endParaRPr b="0" lang="en-US" sz="1600" spc="-1" strike="noStrike">
              <a:latin typeface="Arial"/>
            </a:endParaRPr>
          </a:p>
        </p:txBody>
      </p:sp>
      <p:sp>
        <p:nvSpPr>
          <p:cNvPr id="365" name="Rectangle 6"/>
          <p:cNvSpPr/>
          <p:nvPr/>
        </p:nvSpPr>
        <p:spPr>
          <a:xfrm>
            <a:off x="685800" y="4114800"/>
            <a:ext cx="6781320" cy="414000"/>
          </a:xfrm>
          <a:prstGeom prst="rect">
            <a:avLst/>
          </a:prstGeom>
          <a:noFill/>
          <a:ln w="9525">
            <a:noFill/>
          </a:ln>
        </p:spPr>
        <p:style>
          <a:lnRef idx="0"/>
          <a:fillRef idx="0"/>
          <a:effectRef idx="0"/>
          <a:fontRef idx="minor"/>
        </p:style>
        <p:txBody>
          <a:bodyPr wrap="none" lIns="24120" rIns="24120" tIns="34200" bIns="34200" anchor="t">
            <a:noAutofit/>
          </a:bodyPr>
          <a:p>
            <a:pPr>
              <a:lnSpc>
                <a:spcPts val="2024"/>
              </a:lnSpc>
              <a:buNone/>
              <a:tabLst>
                <a:tab algn="l" pos="514440"/>
                <a:tab algn="l" pos="1028880"/>
                <a:tab algn="l" pos="1542960"/>
              </a:tabLst>
            </a:pPr>
            <a:r>
              <a:rPr b="0" lang="en-US" sz="1600" spc="-1" strike="noStrike">
                <a:solidFill>
                  <a:srgbClr val="000000"/>
                </a:solidFill>
                <a:latin typeface="Courier New"/>
              </a:rPr>
              <a:t>Router#</a:t>
            </a:r>
            <a:r>
              <a:rPr b="0" lang="en-US" sz="1600" spc="-1" strike="noStrike">
                <a:solidFill>
                  <a:srgbClr val="000000"/>
                </a:solidFill>
                <a:latin typeface="Courier New"/>
              </a:rPr>
              <a:t>showp nat statistics </a:t>
            </a:r>
            <a:endParaRPr b="0" lang="en-US" sz="1600" spc="-1" strike="noStrike">
              <a:latin typeface="Arial"/>
            </a:endParaRPr>
          </a:p>
        </p:txBody>
      </p:sp>
      <p:sp>
        <p:nvSpPr>
          <p:cNvPr id="366" name="Rectangle 7"/>
          <p:cNvSpPr/>
          <p:nvPr/>
        </p:nvSpPr>
        <p:spPr>
          <a:xfrm>
            <a:off x="534960" y="2514600"/>
            <a:ext cx="8189640" cy="451440"/>
          </a:xfrm>
          <a:prstGeom prst="rect">
            <a:avLst/>
          </a:prstGeom>
          <a:noFill/>
          <a:ln w="9525">
            <a:noFill/>
          </a:ln>
        </p:spPr>
        <p:style>
          <a:lnRef idx="0"/>
          <a:fillRef idx="0"/>
          <a:effectRef idx="0"/>
          <a:fontRef idx="minor"/>
        </p:style>
        <p:txBody>
          <a:bodyPr lIns="103680" rIns="103680" tIns="51840" bIns="51840" anchor="t">
            <a:spAutoFit/>
          </a:bodyPr>
          <a:p>
            <a:pPr lvl="1" marL="343080" indent="-228600">
              <a:lnSpc>
                <a:spcPct val="95000"/>
              </a:lnSpc>
              <a:spcBef>
                <a:spcPts val="1199"/>
              </a:spcBef>
              <a:buClr>
                <a:srgbClr val="85dfd0"/>
              </a:buClr>
              <a:buFont typeface="Arial"/>
              <a:buChar char="•"/>
            </a:pPr>
            <a:r>
              <a:rPr b="1" lang="en-US" sz="2400" spc="-1" strike="noStrike">
                <a:solidFill>
                  <a:srgbClr val="000000"/>
                </a:solidFill>
                <a:latin typeface="Constantia"/>
              </a:rPr>
              <a:t>Displays active translations </a:t>
            </a:r>
            <a:endParaRPr b="0" lang="en-US" sz="2400" spc="-1" strike="noStrike">
              <a:latin typeface="Arial"/>
            </a:endParaRPr>
          </a:p>
        </p:txBody>
      </p:sp>
      <p:sp>
        <p:nvSpPr>
          <p:cNvPr id="367" name="Rectangle 9"/>
          <p:cNvSpPr/>
          <p:nvPr/>
        </p:nvSpPr>
        <p:spPr>
          <a:xfrm>
            <a:off x="766800" y="2006640"/>
            <a:ext cx="7919640" cy="701280"/>
          </a:xfrm>
          <a:prstGeom prst="rect">
            <a:avLst/>
          </a:prstGeom>
          <a:noFill/>
          <a:ln w="9525">
            <a:noFill/>
          </a:ln>
        </p:spPr>
        <p:style>
          <a:lnRef idx="0"/>
          <a:fillRef idx="0"/>
          <a:effectRef idx="0"/>
          <a:fontRef idx="minor"/>
        </p:style>
        <p:txBody>
          <a:bodyPr wrap="none" lIns="24120" rIns="24120" tIns="34200" bIns="34200" anchor="t">
            <a:noAutofit/>
          </a:bodyPr>
          <a:p>
            <a:pPr>
              <a:lnSpc>
                <a:spcPts val="2024"/>
              </a:lnSpc>
              <a:buNone/>
              <a:tabLst>
                <a:tab algn="l" pos="514440"/>
                <a:tab algn="l" pos="1028880"/>
                <a:tab algn="l" pos="1542960"/>
              </a:tabLst>
            </a:pPr>
            <a:r>
              <a:rPr b="0" lang="en-US" sz="1600" spc="-1" strike="noStrike">
                <a:solidFill>
                  <a:srgbClr val="000000"/>
                </a:solidFill>
                <a:latin typeface="Courier New"/>
              </a:rPr>
              <a:t>Router#show ip nat translations </a:t>
            </a:r>
            <a:endParaRPr b="0" lang="en-US" sz="1600" spc="-1" strike="noStrike">
              <a:latin typeface="Arial"/>
            </a:endParaRPr>
          </a:p>
        </p:txBody>
      </p:sp>
      <p:sp>
        <p:nvSpPr>
          <p:cNvPr id="368" name="Rectangle 11"/>
          <p:cNvSpPr/>
          <p:nvPr/>
        </p:nvSpPr>
        <p:spPr>
          <a:xfrm>
            <a:off x="1066680" y="2895480"/>
            <a:ext cx="7556040" cy="8204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0" lang="en-US" sz="1200" spc="-1" strike="noStrike">
                <a:solidFill>
                  <a:srgbClr val="000000"/>
                </a:solidFill>
                <a:latin typeface="Courier New"/>
              </a:rPr>
              <a:t>Router#show ip nat translation</a:t>
            </a:r>
            <a:br>
              <a:rPr sz="1200"/>
            </a:br>
            <a:r>
              <a:rPr b="0" lang="en-US" sz="1200" spc="-1" strike="noStrike">
                <a:solidFill>
                  <a:srgbClr val="000000"/>
                </a:solidFill>
                <a:latin typeface="Courier New"/>
              </a:rPr>
              <a:t>     Pro Inside global      Inside local       Outside local      Outside global</a:t>
            </a:r>
            <a:br>
              <a:rPr sz="1200"/>
            </a:br>
            <a:r>
              <a:rPr b="0" lang="en-US" sz="1200" spc="-1" strike="noStrike">
                <a:solidFill>
                  <a:srgbClr val="000000"/>
                </a:solidFill>
                <a:latin typeface="Courier New"/>
              </a:rPr>
              <a:t>     --- 172.16.131.1        10.10.10.1         ---                ---</a:t>
            </a:r>
            <a:endParaRPr b="0" lang="en-US" sz="1200" spc="-1" strike="noStrike">
              <a:latin typeface="Arial"/>
            </a:endParaRPr>
          </a:p>
          <a:p>
            <a:pPr>
              <a:lnSpc>
                <a:spcPct val="100000"/>
              </a:lnSpc>
              <a:buNone/>
            </a:pPr>
            <a:endParaRPr b="0" lang="en-US" sz="1200" spc="-1" strike="noStrike">
              <a:latin typeface="Arial"/>
            </a:endParaRPr>
          </a:p>
        </p:txBody>
      </p:sp>
      <p:sp>
        <p:nvSpPr>
          <p:cNvPr id="369" name="Rectangle 12"/>
          <p:cNvSpPr/>
          <p:nvPr/>
        </p:nvSpPr>
        <p:spPr>
          <a:xfrm>
            <a:off x="533520" y="4560840"/>
            <a:ext cx="7772040" cy="2285280"/>
          </a:xfrm>
          <a:prstGeom prst="rect">
            <a:avLst/>
          </a:prstGeom>
          <a:solidFill>
            <a:srgbClr val="ffcc99"/>
          </a:solidFill>
          <a:ln w="19050">
            <a:solidFill>
              <a:srgbClr val="000000"/>
            </a:solidFill>
            <a:miter/>
          </a:ln>
          <a:effectLst>
            <a:outerShdw algn="ctr" dir="2700000" dist="17819" rotWithShape="0">
              <a:schemeClr val="tx1"/>
            </a:outerShdw>
          </a:effectLst>
        </p:spPr>
        <p:style>
          <a:lnRef idx="0"/>
          <a:fillRef idx="0"/>
          <a:effectRef idx="0"/>
          <a:fontRef idx="minor"/>
        </p:style>
        <p:txBody>
          <a:bodyPr lIns="90000" rIns="90000" tIns="45000" bIns="45000" anchor="ctr">
            <a:spAutoFit/>
          </a:bodyPr>
          <a:p>
            <a:pPr>
              <a:lnSpc>
                <a:spcPct val="100000"/>
              </a:lnSpc>
              <a:buNone/>
            </a:pPr>
            <a:r>
              <a:rPr b="0" lang="en-US" sz="1800" spc="-1" strike="noStrike">
                <a:solidFill>
                  <a:srgbClr val="000000"/>
                </a:solidFill>
                <a:latin typeface="Courier New"/>
              </a:rPr>
              <a:t>Router#show ip nat statistics</a:t>
            </a:r>
            <a:br>
              <a:rPr sz="1800"/>
            </a:br>
            <a:r>
              <a:rPr b="0" lang="en-US" sz="1800" spc="-1" strike="noStrike">
                <a:solidFill>
                  <a:srgbClr val="000000"/>
                </a:solidFill>
                <a:latin typeface="Courier New"/>
              </a:rPr>
              <a:t>      Total active translations: 1 (1 static, 0 dynamic; 0 extended)</a:t>
            </a:r>
            <a:br>
              <a:rPr sz="1800"/>
            </a:br>
            <a:r>
              <a:rPr b="0" lang="en-US" sz="1800" spc="-1" strike="noStrike">
                <a:solidFill>
                  <a:srgbClr val="000000"/>
                </a:solidFill>
                <a:latin typeface="Courier New"/>
              </a:rPr>
              <a:t>      Outside interfaces:</a:t>
            </a:r>
            <a:br>
              <a:rPr sz="1800"/>
            </a:br>
            <a:r>
              <a:rPr b="0" lang="en-US" sz="1800" spc="-1" strike="noStrike">
                <a:solidFill>
                  <a:srgbClr val="000000"/>
                </a:solidFill>
                <a:latin typeface="Courier New"/>
              </a:rPr>
              <a:t>      Ethernet0, Serial2.7</a:t>
            </a:r>
            <a:br>
              <a:rPr sz="1800"/>
            </a:br>
            <a:r>
              <a:rPr b="0" lang="en-US" sz="1800" spc="-1" strike="noStrike">
                <a:solidFill>
                  <a:srgbClr val="000000"/>
                </a:solidFill>
                <a:latin typeface="Courier New"/>
              </a:rPr>
              <a:t>      Inside interfaces:</a:t>
            </a:r>
            <a:br>
              <a:rPr sz="1800"/>
            </a:br>
            <a:r>
              <a:rPr b="0" lang="en-US" sz="1800" spc="-1" strike="noStrike">
                <a:solidFill>
                  <a:srgbClr val="000000"/>
                </a:solidFill>
                <a:latin typeface="Courier New"/>
              </a:rPr>
              <a:t>      Ethernet1</a:t>
            </a:r>
            <a:br>
              <a:rPr sz="1800"/>
            </a:br>
            <a:r>
              <a:rPr b="0" lang="en-US" sz="1800" spc="-1" strike="noStrike">
                <a:solidFill>
                  <a:srgbClr val="000000"/>
                </a:solidFill>
                <a:latin typeface="Courier New"/>
              </a:rPr>
              <a:t>      </a:t>
            </a:r>
            <a:r>
              <a:rPr b="0" lang="en-US" sz="1800" spc="-1" strike="noStrike">
                <a:solidFill>
                  <a:srgbClr val="dbf5f9"/>
                </a:solidFill>
                <a:latin typeface="Courier New"/>
              </a:rPr>
              <a:t>Hits: 5  Misses: 0</a:t>
            </a:r>
            <a:endParaRPr b="0" lang="en-US" sz="1800" spc="-1" strike="noStrike">
              <a:latin typeface="Arial"/>
            </a:endParaRPr>
          </a:p>
        </p:txBody>
      </p:sp>
      <p:sp>
        <p:nvSpPr>
          <p:cNvPr id="370" name="Rectangle 4"/>
          <p:cNvSpPr/>
          <p:nvPr/>
        </p:nvSpPr>
        <p:spPr>
          <a:xfrm>
            <a:off x="533520" y="3657600"/>
            <a:ext cx="7538760" cy="580680"/>
          </a:xfrm>
          <a:prstGeom prst="rect">
            <a:avLst/>
          </a:prstGeom>
          <a:noFill/>
          <a:ln w="9525">
            <a:noFill/>
          </a:ln>
        </p:spPr>
        <p:style>
          <a:lnRef idx="0"/>
          <a:fillRef idx="0"/>
          <a:effectRef idx="0"/>
          <a:fontRef idx="minor"/>
        </p:style>
        <p:txBody>
          <a:bodyPr lIns="82080" rIns="82080" tIns="41040" bIns="41040" anchor="t">
            <a:noAutofit/>
          </a:bodyPr>
          <a:p>
            <a:pPr lvl="1" marL="343080" indent="-228600">
              <a:lnSpc>
                <a:spcPct val="85000"/>
              </a:lnSpc>
              <a:spcBef>
                <a:spcPts val="700"/>
              </a:spcBef>
              <a:buClr>
                <a:srgbClr val="85dfd0"/>
              </a:buClr>
              <a:buFont typeface="Symbol" charset="2"/>
              <a:buChar char=""/>
            </a:pPr>
            <a:r>
              <a:rPr b="1" lang="en-US" sz="2000" spc="-1" strike="noStrike">
                <a:solidFill>
                  <a:srgbClr val="000000"/>
                </a:solidFill>
                <a:latin typeface="Constantia"/>
              </a:rPr>
              <a:t>Displays translation statistics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4680"/>
            <a:ext cx="8229240" cy="639360"/>
          </a:xfrm>
          <a:prstGeom prst="rect">
            <a:avLst/>
          </a:prstGeom>
          <a:noFill/>
          <a:ln w="0">
            <a:noFill/>
          </a:ln>
        </p:spPr>
        <p:txBody>
          <a:bodyPr lIns="0" rIns="0" tIns="45000" bIns="0" anchor="b">
            <a:noAutofit/>
          </a:bodyPr>
          <a:p>
            <a:pPr>
              <a:lnSpc>
                <a:spcPct val="100000"/>
              </a:lnSpc>
              <a:buNone/>
            </a:pPr>
            <a:r>
              <a:rPr b="1" lang="en-US" sz="3200" spc="-1" strike="noStrike">
                <a:solidFill>
                  <a:srgbClr val="7e9632"/>
                </a:solidFill>
                <a:latin typeface="Calibri"/>
              </a:rPr>
              <a:t>EIGRP(Enhanced Interior Routing Protocol)</a:t>
            </a:r>
            <a:endParaRPr b="0" lang="en-US" sz="3200" spc="-1" strike="noStrike">
              <a:solidFill>
                <a:srgbClr val="000000"/>
              </a:solidFill>
              <a:latin typeface="Constantia"/>
            </a:endParaRPr>
          </a:p>
        </p:txBody>
      </p:sp>
      <p:sp>
        <p:nvSpPr>
          <p:cNvPr id="372" name="PlaceHolder 2"/>
          <p:cNvSpPr>
            <a:spLocks noGrp="1"/>
          </p:cNvSpPr>
          <p:nvPr>
            <p:ph/>
          </p:nvPr>
        </p:nvSpPr>
        <p:spPr>
          <a:xfrm>
            <a:off x="457200" y="1066680"/>
            <a:ext cx="8229240" cy="505908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RIP a distance vector routing protocol have its own limitation:-</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0" lang="en-US" sz="2600" spc="-1" strike="noStrike">
                <a:solidFill>
                  <a:srgbClr val="c00000"/>
                </a:solidFill>
                <a:latin typeface="Constantia"/>
              </a:rPr>
              <a:t>Hop count used by RIP is not accurate way to determine the best path.</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0" lang="en-US" sz="2600" spc="-1" strike="noStrike">
                <a:solidFill>
                  <a:srgbClr val="c00000"/>
                </a:solidFill>
                <a:latin typeface="Constantia"/>
              </a:rPr>
              <a:t>RIP can reach maximum of 15 hops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0" lang="en-US" sz="2600" spc="-1" strike="noStrike">
                <a:solidFill>
                  <a:srgbClr val="c00000"/>
                </a:solidFill>
                <a:latin typeface="Constantia"/>
              </a:rPr>
              <a:t>RIP issues periodic updates of its routing table, which consume bandwidth.</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a:p>
            <a:pPr marL="274320" indent="-274320">
              <a:lnSpc>
                <a:spcPct val="100000"/>
              </a:lnSpc>
              <a:spcBef>
                <a:spcPts val="519"/>
              </a:spcBef>
              <a:buNone/>
              <a:tabLst>
                <a:tab algn="l" pos="0"/>
              </a:tabLst>
            </a:pPr>
            <a:r>
              <a:rPr b="0" lang="en-US" sz="2600" spc="-1" strike="noStrike">
                <a:solidFill>
                  <a:srgbClr val="000000"/>
                </a:solidFill>
                <a:latin typeface="Constantia"/>
              </a:rPr>
              <a:t>Limitation of RIP lead development of EIGRP</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74680"/>
            <a:ext cx="8229240" cy="410760"/>
          </a:xfrm>
          <a:prstGeom prst="rect">
            <a:avLst/>
          </a:prstGeom>
          <a:noFill/>
          <a:ln w="0">
            <a:noFill/>
          </a:ln>
        </p:spPr>
        <p:txBody>
          <a:bodyPr lIns="0" rIns="0" tIns="45000" bIns="0" anchor="b">
            <a:normAutofit fontScale="4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74" name="PlaceHolder 2"/>
          <p:cNvSpPr>
            <a:spLocks noGrp="1"/>
          </p:cNvSpPr>
          <p:nvPr>
            <p:ph/>
          </p:nvPr>
        </p:nvSpPr>
        <p:spPr>
          <a:xfrm>
            <a:off x="228600" y="685800"/>
            <a:ext cx="8686440" cy="5714640"/>
          </a:xfrm>
          <a:prstGeom prst="rect">
            <a:avLst/>
          </a:prstGeom>
          <a:noFill/>
          <a:ln w="0">
            <a:noFill/>
          </a:ln>
        </p:spPr>
        <p:txBody>
          <a:bodyPr lIns="90000" rIns="90000" tIns="45000" bIns="45000" anchor="t">
            <a:normAutofit fontScale="85000"/>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Although configuring EIGRP is relatively simple, contains d/f features.</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All of these factors makes EIGRP an excellent choice for large, multi-protocol networks that employ primarily Cisco devices.</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two main goals of EIGRP are </a:t>
            </a:r>
            <a:endParaRPr b="0" lang="en-US" sz="2600" spc="-1" strike="noStrike">
              <a:solidFill>
                <a:srgbClr val="000000"/>
              </a:solidFill>
              <a:latin typeface="Constantia"/>
            </a:endParaRPr>
          </a:p>
          <a:p>
            <a:pPr marL="514440" indent="-514440" algn="just">
              <a:lnSpc>
                <a:spcPct val="100000"/>
              </a:lnSpc>
              <a:spcBef>
                <a:spcPts val="519"/>
              </a:spcBef>
              <a:buNone/>
              <a:tabLst>
                <a:tab algn="l" pos="0"/>
              </a:tabLst>
            </a:pPr>
            <a:r>
              <a:rPr b="1" lang="en-US" sz="2600" spc="-1" strike="noStrike">
                <a:solidFill>
                  <a:srgbClr val="20c9f8"/>
                </a:solidFill>
                <a:latin typeface="Constantia"/>
              </a:rPr>
              <a:t>1. Provide a loop-free routing environment    </a:t>
            </a:r>
            <a:endParaRPr b="0" lang="en-US" sz="2600" spc="-1" strike="noStrike">
              <a:solidFill>
                <a:srgbClr val="000000"/>
              </a:solidFill>
              <a:latin typeface="Constantia"/>
            </a:endParaRPr>
          </a:p>
          <a:p>
            <a:pPr marL="514440" indent="-514440" algn="just">
              <a:lnSpc>
                <a:spcPct val="100000"/>
              </a:lnSpc>
              <a:spcBef>
                <a:spcPts val="519"/>
              </a:spcBef>
              <a:buNone/>
              <a:tabLst>
                <a:tab algn="l" pos="0"/>
              </a:tabLst>
            </a:pPr>
            <a:r>
              <a:rPr b="1" lang="en-US" sz="2600" spc="-1" strike="noStrike">
                <a:solidFill>
                  <a:srgbClr val="20c9f8"/>
                </a:solidFill>
                <a:latin typeface="Constantia"/>
              </a:rPr>
              <a:t>2. Rapid convergence. </a:t>
            </a:r>
            <a:endParaRPr b="0" lang="en-US" sz="2600" spc="-1" strike="noStrike">
              <a:solidFill>
                <a:srgbClr val="000000"/>
              </a:solidFill>
              <a:latin typeface="Constantia"/>
            </a:endParaRPr>
          </a:p>
          <a:p>
            <a:pPr marL="284040" indent="-28404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The Diffusing Update Algorithm (DUAL) used by EIGRP guarantees </a:t>
            </a:r>
            <a:r>
              <a:rPr b="0" lang="en-US" sz="2600" spc="-1" strike="noStrike">
                <a:solidFill>
                  <a:srgbClr val="c00000"/>
                </a:solidFill>
                <a:latin typeface="Constantia"/>
              </a:rPr>
              <a:t>loop-free operation </a:t>
            </a:r>
            <a:r>
              <a:rPr b="0" lang="en-US" sz="2600" spc="-1" strike="noStrike">
                <a:solidFill>
                  <a:srgbClr val="000000"/>
                </a:solidFill>
                <a:latin typeface="Constantia"/>
              </a:rPr>
              <a:t>while it calculates routes. </a:t>
            </a:r>
            <a:endParaRPr b="0" lang="en-US" sz="2600" spc="-1" strike="noStrike">
              <a:solidFill>
                <a:srgbClr val="000000"/>
              </a:solidFill>
              <a:latin typeface="Constantia"/>
            </a:endParaRPr>
          </a:p>
          <a:p>
            <a:pPr marL="284040" indent="-28404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The metric used is a composite metric that primarily considers </a:t>
            </a:r>
            <a:r>
              <a:rPr b="0" lang="en-US" sz="2600" spc="-1" strike="noStrike">
                <a:solidFill>
                  <a:srgbClr val="20c9f8"/>
                </a:solidFill>
                <a:latin typeface="Constantia"/>
              </a:rPr>
              <a:t>bandwidth and delay</a:t>
            </a:r>
            <a:r>
              <a:rPr b="0" lang="en-US" sz="2600" spc="-1" strike="noStrike">
                <a:solidFill>
                  <a:srgbClr val="000000"/>
                </a:solidFill>
                <a:latin typeface="Constantia"/>
              </a:rPr>
              <a:t>.</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This metric is more accurate than hop count in </a:t>
            </a:r>
            <a:r>
              <a:rPr b="0" lang="en-US" sz="2600" spc="-1" strike="noStrike">
                <a:solidFill>
                  <a:srgbClr val="20c9f8"/>
                </a:solidFill>
                <a:latin typeface="Constantia"/>
              </a:rPr>
              <a:t>determining the distance </a:t>
            </a:r>
            <a:r>
              <a:rPr b="0" lang="en-US" sz="2600" spc="-1" strike="noStrike">
                <a:solidFill>
                  <a:srgbClr val="000000"/>
                </a:solidFill>
                <a:latin typeface="Constantia"/>
              </a:rPr>
              <a:t>to a destination network. </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a:p>
            <a:pPr marL="514440" indent="-51444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76" name="PlaceHolder 2"/>
          <p:cNvSpPr>
            <a:spLocks noGrp="1"/>
          </p:cNvSpPr>
          <p:nvPr>
            <p:ph/>
          </p:nvPr>
        </p:nvSpPr>
        <p:spPr>
          <a:xfrm>
            <a:off x="228600" y="1066680"/>
            <a:ext cx="8457840" cy="548604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administrative distance of EIGRP is 90, whereas the administrative distance of RIP is 120.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lower number reflects the increased reliability of EIGRP and the increased accuracy of the metric.</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Unlike other distance vector protocols, EIGRP </a:t>
            </a:r>
            <a:r>
              <a:rPr b="0" lang="en-US" sz="2600" spc="-1" strike="noStrike">
                <a:solidFill>
                  <a:srgbClr val="c00000"/>
                </a:solidFill>
                <a:latin typeface="Constantia"/>
              </a:rPr>
              <a:t>does not send complete tables in its updates</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EIGRP multicasts </a:t>
            </a:r>
            <a:r>
              <a:rPr b="0" lang="en-US" sz="2600" spc="-1" strike="noStrike">
                <a:solidFill>
                  <a:srgbClr val="c00000"/>
                </a:solidFill>
                <a:latin typeface="Constantia"/>
              </a:rPr>
              <a:t>partial updates </a:t>
            </a:r>
            <a:r>
              <a:rPr b="0" lang="en-US" sz="2600" spc="-1" strike="noStrike">
                <a:solidFill>
                  <a:srgbClr val="000000"/>
                </a:solidFill>
                <a:latin typeface="Constantia"/>
              </a:rPr>
              <a:t>about specific changes to </a:t>
            </a:r>
            <a:r>
              <a:rPr b="0" lang="en-US" sz="2600" spc="-1" strike="noStrike">
                <a:solidFill>
                  <a:srgbClr val="00b0f0"/>
                </a:solidFill>
                <a:latin typeface="Constantia"/>
              </a:rPr>
              <a:t>only </a:t>
            </a:r>
            <a:r>
              <a:rPr b="0" lang="en-US" sz="2600" spc="-1" strike="noStrike">
                <a:solidFill>
                  <a:srgbClr val="000000"/>
                </a:solidFill>
                <a:latin typeface="Constantia"/>
              </a:rPr>
              <a:t>those routers that </a:t>
            </a:r>
            <a:r>
              <a:rPr b="0" lang="en-US" sz="2600" spc="-1" strike="noStrike">
                <a:solidFill>
                  <a:srgbClr val="00b0f0"/>
                </a:solidFill>
                <a:latin typeface="Constantia"/>
              </a:rPr>
              <a:t>need the information</a:t>
            </a:r>
            <a:r>
              <a:rPr b="0" lang="en-US" sz="2600" spc="-1" strike="noStrike">
                <a:solidFill>
                  <a:srgbClr val="000000"/>
                </a:solidFill>
                <a:latin typeface="Constantia"/>
              </a:rPr>
              <a:t>, not to all routers in the area.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These are called </a:t>
            </a:r>
            <a:r>
              <a:rPr b="0" lang="en-US" sz="2600" spc="-1" strike="noStrike">
                <a:solidFill>
                  <a:srgbClr val="00b0f0"/>
                </a:solidFill>
                <a:latin typeface="Constantia"/>
              </a:rPr>
              <a:t>bounded updates </a:t>
            </a:r>
            <a:r>
              <a:rPr b="0" lang="en-US" sz="2600" spc="-1" strike="noStrike">
                <a:solidFill>
                  <a:srgbClr val="000000"/>
                </a:solidFill>
                <a:latin typeface="Constantia"/>
              </a:rPr>
              <a:t>because they reflect specific parameters.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78" name="PlaceHolder 2"/>
          <p:cNvSpPr>
            <a:spLocks noGrp="1"/>
          </p:cNvSpPr>
          <p:nvPr>
            <p:ph/>
          </p:nvPr>
        </p:nvSpPr>
        <p:spPr>
          <a:xfrm>
            <a:off x="457200" y="1066680"/>
            <a:ext cx="8229240" cy="505908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EIGRP maintains multiple tables.</a:t>
            </a:r>
            <a:endParaRPr b="0" lang="en-US" sz="2600" spc="-1" strike="noStrike">
              <a:solidFill>
                <a:srgbClr val="000000"/>
              </a:solidFill>
              <a:latin typeface="Constantia"/>
            </a:endParaRPr>
          </a:p>
          <a:p>
            <a:pPr marL="514440" indent="-514440">
              <a:lnSpc>
                <a:spcPct val="100000"/>
              </a:lnSpc>
              <a:spcBef>
                <a:spcPts val="519"/>
              </a:spcBef>
              <a:buClr>
                <a:srgbClr val="0bd0d9"/>
              </a:buClr>
              <a:buSzPct val="95000"/>
              <a:buFont typeface="Calibri"/>
              <a:buAutoNum type="arabicPeriod"/>
            </a:pPr>
            <a:r>
              <a:rPr b="1" lang="en-US" sz="2600" spc="-1" strike="noStrike">
                <a:solidFill>
                  <a:srgbClr val="00b0f0"/>
                </a:solidFill>
                <a:latin typeface="Constantia"/>
              </a:rPr>
              <a:t>Neighbor Table</a:t>
            </a:r>
            <a:endParaRPr b="0" lang="en-US" sz="2600" spc="-1" strike="noStrike">
              <a:solidFill>
                <a:srgbClr val="000000"/>
              </a:solidFill>
              <a:latin typeface="Constantia"/>
            </a:endParaRPr>
          </a:p>
          <a:p>
            <a:pPr marL="514440" indent="-514440">
              <a:lnSpc>
                <a:spcPct val="100000"/>
              </a:lnSpc>
              <a:spcBef>
                <a:spcPts val="519"/>
              </a:spcBef>
              <a:buClr>
                <a:srgbClr val="0bd0d9"/>
              </a:buClr>
              <a:buSzPct val="95000"/>
              <a:buFont typeface="Calibri"/>
              <a:buAutoNum type="arabicPeriod"/>
            </a:pPr>
            <a:r>
              <a:rPr b="1" lang="en-US" sz="2600" spc="-1" strike="noStrike">
                <a:solidFill>
                  <a:srgbClr val="00b0f0"/>
                </a:solidFill>
                <a:latin typeface="Constantia"/>
              </a:rPr>
              <a:t>Topology table</a:t>
            </a:r>
            <a:endParaRPr b="0" lang="en-US" sz="2600" spc="-1" strike="noStrike">
              <a:solidFill>
                <a:srgbClr val="000000"/>
              </a:solidFill>
              <a:latin typeface="Constantia"/>
            </a:endParaRPr>
          </a:p>
          <a:p>
            <a:pPr marL="514440" indent="-514440">
              <a:lnSpc>
                <a:spcPct val="100000"/>
              </a:lnSpc>
              <a:spcBef>
                <a:spcPts val="519"/>
              </a:spcBef>
              <a:buClr>
                <a:srgbClr val="0bd0d9"/>
              </a:buClr>
              <a:buSzPct val="95000"/>
              <a:buFont typeface="Calibri"/>
              <a:buAutoNum type="arabicPeriod"/>
            </a:pPr>
            <a:r>
              <a:rPr b="1" lang="en-US" sz="2600" spc="-1" strike="noStrike">
                <a:solidFill>
                  <a:srgbClr val="00b0f0"/>
                </a:solidFill>
                <a:latin typeface="Constantia"/>
              </a:rPr>
              <a:t>Routing table </a:t>
            </a:r>
            <a:endParaRPr b="0" lang="en-US" sz="2600" spc="-1" strike="noStrike">
              <a:solidFill>
                <a:srgbClr val="000000"/>
              </a:solidFill>
              <a:latin typeface="Constantia"/>
            </a:endParaRPr>
          </a:p>
          <a:p>
            <a:pPr marL="514440" indent="-514440">
              <a:lnSpc>
                <a:spcPct val="100000"/>
              </a:lnSpc>
              <a:spcBef>
                <a:spcPts val="519"/>
              </a:spcBef>
              <a:buNone/>
              <a:tabLst>
                <a:tab algn="l" pos="0"/>
              </a:tabLst>
            </a:pPr>
            <a:endParaRPr b="0" lang="en-US" sz="2600" spc="-1" strike="noStrike">
              <a:solidFill>
                <a:srgbClr val="000000"/>
              </a:solidFill>
              <a:latin typeface="Constantia"/>
            </a:endParaRPr>
          </a:p>
          <a:p>
            <a:pPr marL="514440" indent="-514440">
              <a:lnSpc>
                <a:spcPct val="100000"/>
              </a:lnSpc>
              <a:spcBef>
                <a:spcPts val="519"/>
              </a:spcBef>
              <a:buNone/>
              <a:tabLst>
                <a:tab algn="l" pos="0"/>
              </a:tabLst>
            </a:pPr>
            <a:r>
              <a:rPr b="1" lang="en-US" sz="2600" spc="-1" strike="noStrike">
                <a:solidFill>
                  <a:srgbClr val="000000"/>
                </a:solidFill>
                <a:latin typeface="Constantia"/>
              </a:rPr>
              <a:t>1. </a:t>
            </a:r>
            <a:r>
              <a:rPr b="1" lang="en-US" sz="2600" spc="-1" strike="noStrike">
                <a:solidFill>
                  <a:srgbClr val="ffc000"/>
                </a:solidFill>
                <a:latin typeface="Constantia"/>
              </a:rPr>
              <a:t>Neighbor Table</a:t>
            </a:r>
            <a:endParaRPr b="0" lang="en-US" sz="2600" spc="-1" strike="noStrike">
              <a:solidFill>
                <a:srgbClr val="000000"/>
              </a:solidFill>
              <a:latin typeface="Constantia"/>
            </a:endParaRPr>
          </a:p>
          <a:p>
            <a:pPr marL="514440" indent="-51444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The neighbor table contain information about </a:t>
            </a:r>
            <a:r>
              <a:rPr b="0" lang="en-US" sz="2600" spc="-1" strike="noStrike">
                <a:solidFill>
                  <a:srgbClr val="ffc000"/>
                </a:solidFill>
                <a:latin typeface="Constantia"/>
              </a:rPr>
              <a:t>directly connected </a:t>
            </a:r>
            <a:r>
              <a:rPr b="0" lang="en-US" sz="2600" spc="-1" strike="noStrike">
                <a:solidFill>
                  <a:srgbClr val="000000"/>
                </a:solidFill>
                <a:latin typeface="Constantia"/>
              </a:rPr>
              <a:t>neighbor routers. </a:t>
            </a:r>
            <a:endParaRPr b="0" lang="en-US" sz="2600" spc="-1" strike="noStrike">
              <a:solidFill>
                <a:srgbClr val="000000"/>
              </a:solidFill>
              <a:latin typeface="Constantia"/>
            </a:endParaRPr>
          </a:p>
          <a:p>
            <a:pPr marL="514440" indent="-51444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EIGRP records the address of a </a:t>
            </a:r>
            <a:r>
              <a:rPr b="0" lang="en-US" sz="2600" spc="-1" strike="noStrike">
                <a:solidFill>
                  <a:srgbClr val="ffc000"/>
                </a:solidFill>
                <a:latin typeface="Constantia"/>
              </a:rPr>
              <a:t>newly discovered neighbor</a:t>
            </a:r>
            <a:r>
              <a:rPr b="0" lang="en-US" sz="2600" spc="-1" strike="noStrike">
                <a:solidFill>
                  <a:srgbClr val="000000"/>
                </a:solidFill>
                <a:latin typeface="Constantia"/>
              </a:rPr>
              <a:t> and the interface that connects to it. </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80" name="PlaceHolder 2"/>
          <p:cNvSpPr>
            <a:spLocks noGrp="1"/>
          </p:cNvSpPr>
          <p:nvPr>
            <p:ph/>
          </p:nvPr>
        </p:nvSpPr>
        <p:spPr>
          <a:xfrm>
            <a:off x="457200" y="1066680"/>
            <a:ext cx="8229240" cy="5059080"/>
          </a:xfrm>
          <a:prstGeom prst="rect">
            <a:avLst/>
          </a:prstGeom>
          <a:noFill/>
          <a:ln w="0">
            <a:noFill/>
          </a:ln>
        </p:spPr>
        <p:txBody>
          <a:bodyPr lIns="90000" rIns="90000" tIns="45000" bIns="45000" anchor="t">
            <a:noAutofit/>
          </a:bodyPr>
          <a:p>
            <a:pPr marL="274320" indent="-274320">
              <a:lnSpc>
                <a:spcPct val="100000"/>
              </a:lnSpc>
              <a:spcBef>
                <a:spcPts val="519"/>
              </a:spcBef>
              <a:buNone/>
              <a:tabLst>
                <a:tab algn="l" pos="0"/>
              </a:tabLst>
            </a:pPr>
            <a:r>
              <a:rPr b="1" lang="en-US" sz="2600" spc="-1" strike="noStrike">
                <a:solidFill>
                  <a:srgbClr val="ffc000"/>
                </a:solidFill>
                <a:latin typeface="Constantia"/>
              </a:rPr>
              <a:t>2.Topology table</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The topology table lists all </a:t>
            </a:r>
            <a:r>
              <a:rPr b="0" lang="en-US" sz="2600" spc="-1" strike="noStrike">
                <a:solidFill>
                  <a:srgbClr val="ffc000"/>
                </a:solidFill>
                <a:latin typeface="Constantia"/>
              </a:rPr>
              <a:t>routes</a:t>
            </a:r>
            <a:r>
              <a:rPr b="0" lang="en-US" sz="2600" spc="-1" strike="noStrike">
                <a:solidFill>
                  <a:srgbClr val="000000"/>
                </a:solidFill>
                <a:latin typeface="Constantia"/>
              </a:rPr>
              <a:t> learned from each </a:t>
            </a:r>
            <a:r>
              <a:rPr b="0" lang="en-US" sz="2600" spc="-1" strike="noStrike">
                <a:solidFill>
                  <a:srgbClr val="ffc000"/>
                </a:solidFill>
                <a:latin typeface="Constantia"/>
              </a:rPr>
              <a:t>EIGRP neighbor</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DUAL takes the information from the neighbor and topology tables and calculates the </a:t>
            </a:r>
            <a:r>
              <a:rPr b="0" lang="en-US" sz="2600" spc="-1" strike="noStrike">
                <a:solidFill>
                  <a:srgbClr val="ffc000"/>
                </a:solidFill>
                <a:latin typeface="Constantia"/>
              </a:rPr>
              <a:t>lowest cost routes to each network.</a:t>
            </a:r>
            <a:r>
              <a:rPr b="0" lang="en-US" sz="2600" spc="-1" strike="noStrike">
                <a:solidFill>
                  <a:srgbClr val="000000"/>
                </a:solidFill>
                <a:latin typeface="Constantia"/>
              </a:rPr>
              <a:t> </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82" name="PlaceHolder 2"/>
          <p:cNvSpPr>
            <a:spLocks noGrp="1"/>
          </p:cNvSpPr>
          <p:nvPr>
            <p:ph/>
          </p:nvPr>
        </p:nvSpPr>
        <p:spPr>
          <a:xfrm>
            <a:off x="457200" y="914400"/>
            <a:ext cx="8229240" cy="5486040"/>
          </a:xfrm>
          <a:prstGeom prst="rect">
            <a:avLst/>
          </a:prstGeom>
          <a:noFill/>
          <a:ln w="0">
            <a:noFill/>
          </a:ln>
        </p:spPr>
        <p:txBody>
          <a:bodyPr lIns="90000" rIns="90000" tIns="45000" bIns="45000" anchor="t">
            <a:normAutofit/>
          </a:bodyPr>
          <a:p>
            <a:pPr marL="274320" indent="-274320" algn="just">
              <a:lnSpc>
                <a:spcPct val="100000"/>
              </a:lnSpc>
              <a:spcBef>
                <a:spcPts val="561"/>
              </a:spcBef>
              <a:buNone/>
              <a:tabLst>
                <a:tab algn="l" pos="0"/>
              </a:tabLst>
            </a:pPr>
            <a:r>
              <a:rPr b="0" lang="en-US" sz="2600" spc="-1" strike="noStrike">
                <a:solidFill>
                  <a:srgbClr val="000000"/>
                </a:solidFill>
                <a:latin typeface="Constantia"/>
              </a:rPr>
              <a:t>3. </a:t>
            </a:r>
            <a:r>
              <a:rPr b="1" lang="en-US" sz="2800" spc="-1" strike="noStrike">
                <a:solidFill>
                  <a:srgbClr val="ffc000"/>
                </a:solidFill>
                <a:latin typeface="Constantia"/>
              </a:rPr>
              <a:t>Routing Table</a:t>
            </a:r>
            <a:endParaRPr b="0" lang="en-US" sz="28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Whereas the topology table contains information about </a:t>
            </a:r>
            <a:r>
              <a:rPr b="1" lang="en-US" sz="2600" spc="-1" strike="noStrike">
                <a:solidFill>
                  <a:srgbClr val="ff0000"/>
                </a:solidFill>
                <a:latin typeface="Constantia"/>
              </a:rPr>
              <a:t>many possible paths </a:t>
            </a:r>
            <a:r>
              <a:rPr b="0" lang="en-US" sz="2600" spc="-1" strike="noStrike">
                <a:solidFill>
                  <a:srgbClr val="000000"/>
                </a:solidFill>
                <a:latin typeface="Constantia"/>
              </a:rPr>
              <a:t>to a network destination, the routing table displays </a:t>
            </a:r>
            <a:r>
              <a:rPr b="1" lang="en-US" sz="2600" spc="-1" strike="noStrike">
                <a:solidFill>
                  <a:srgbClr val="ff0000"/>
                </a:solidFill>
                <a:latin typeface="Constantia"/>
              </a:rPr>
              <a:t>only the best paths </a:t>
            </a:r>
            <a:r>
              <a:rPr b="0" lang="en-US" sz="2600" spc="-1" strike="noStrike">
                <a:solidFill>
                  <a:srgbClr val="000000"/>
                </a:solidFill>
                <a:latin typeface="Constantia"/>
              </a:rPr>
              <a:t>called the </a:t>
            </a:r>
            <a:r>
              <a:rPr b="0" lang="en-US" sz="2600" spc="-1" strike="noStrike">
                <a:solidFill>
                  <a:srgbClr val="ffc000"/>
                </a:solidFill>
                <a:latin typeface="Constantia"/>
              </a:rPr>
              <a:t>successor routes.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charset="2"/>
              <a:buChar char=""/>
              <a:tabLst>
                <a:tab algn="l" pos="0"/>
              </a:tabLst>
            </a:pPr>
            <a:r>
              <a:rPr b="0" lang="en-US" sz="2600" spc="-1" strike="noStrike">
                <a:solidFill>
                  <a:srgbClr val="000000"/>
                </a:solidFill>
                <a:latin typeface="Constantia"/>
              </a:rPr>
              <a:t>EIGRP displays information about routes in two ways: </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The routing table assign </a:t>
            </a:r>
            <a:r>
              <a:rPr b="1" lang="en-US" sz="2600" spc="-1" strike="noStrike">
                <a:solidFill>
                  <a:srgbClr val="ff0000"/>
                </a:solidFill>
                <a:latin typeface="Constantia"/>
              </a:rPr>
              <a:t>D </a:t>
            </a:r>
            <a:r>
              <a:rPr b="0" lang="en-US" sz="2600" spc="-1" strike="noStrike">
                <a:solidFill>
                  <a:srgbClr val="000000"/>
                </a:solidFill>
                <a:latin typeface="Constantia"/>
              </a:rPr>
              <a:t>routes learned through EIGRP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EIGRP learn other routes from other </a:t>
            </a:r>
            <a:r>
              <a:rPr b="1" lang="en-US" sz="2600" spc="-1" strike="noStrike">
                <a:solidFill>
                  <a:srgbClr val="ff0000"/>
                </a:solidFill>
                <a:latin typeface="Constantia"/>
              </a:rPr>
              <a:t>routing protocol</a:t>
            </a:r>
            <a:r>
              <a:rPr b="0" lang="en-US" sz="2600" spc="-1" strike="noStrike">
                <a:solidFill>
                  <a:srgbClr val="000000"/>
                </a:solidFill>
                <a:latin typeface="Constantia"/>
              </a:rPr>
              <a:t>, that assign DEX. </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4680"/>
            <a:ext cx="8229240" cy="410760"/>
          </a:xfrm>
          <a:prstGeom prst="rect">
            <a:avLst/>
          </a:prstGeom>
          <a:noFill/>
          <a:ln w="0">
            <a:noFill/>
          </a:ln>
        </p:spPr>
        <p:txBody>
          <a:bodyPr lIns="0" rIns="0" tIns="45000" bIns="0" anchor="b">
            <a:normAutofit fontScale="4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84" name="PlaceHolder 2"/>
          <p:cNvSpPr>
            <a:spLocks noGrp="1"/>
          </p:cNvSpPr>
          <p:nvPr>
            <p:ph/>
          </p:nvPr>
        </p:nvSpPr>
        <p:spPr>
          <a:xfrm>
            <a:off x="457200" y="914400"/>
            <a:ext cx="8229240" cy="556236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Before EIGRP can exchange packets between routers, it must </a:t>
            </a:r>
            <a:r>
              <a:rPr b="0" lang="en-US" sz="2600" spc="-1" strike="noStrike">
                <a:solidFill>
                  <a:srgbClr val="ffc000"/>
                </a:solidFill>
                <a:latin typeface="Constantia"/>
              </a:rPr>
              <a:t>first discover its neighbors</a:t>
            </a:r>
            <a:r>
              <a:rPr b="0" lang="en-US" sz="2600" spc="-1" strike="noStrike">
                <a:solidFill>
                  <a:srgbClr val="000000"/>
                </a:solidFill>
                <a:latin typeface="Constantia"/>
              </a:rPr>
              <a:t>.</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1" lang="en-US" sz="2600" spc="-1" strike="noStrike">
                <a:solidFill>
                  <a:srgbClr val="00b050"/>
                </a:solidFill>
                <a:latin typeface="Constantia"/>
              </a:rPr>
              <a:t> </a:t>
            </a:r>
            <a:r>
              <a:rPr b="1" lang="en-US" sz="2600" spc="-1" strike="noStrike">
                <a:solidFill>
                  <a:srgbClr val="00b050"/>
                </a:solidFill>
                <a:latin typeface="Constantia"/>
              </a:rPr>
              <a:t>Hello packet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Used to discover neighbors.</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p:txBody>
      </p:sp>
      <p:pic>
        <p:nvPicPr>
          <p:cNvPr id="385" name="Picture 5" descr=""/>
          <p:cNvPicPr/>
          <p:nvPr/>
        </p:nvPicPr>
        <p:blipFill>
          <a:blip r:embed="rId1"/>
          <a:stretch/>
        </p:blipFill>
        <p:spPr>
          <a:xfrm>
            <a:off x="990720" y="3733920"/>
            <a:ext cx="5714640" cy="2615760"/>
          </a:xfrm>
          <a:prstGeom prst="rect">
            <a:avLst/>
          </a:prstGeom>
          <a:ln w="25400">
            <a:noFill/>
          </a:ln>
        </p:spPr>
      </p:pic>
      <p:sp>
        <p:nvSpPr>
          <p:cNvPr id="386" name="Line 6"/>
          <p:cNvSpPr/>
          <p:nvPr/>
        </p:nvSpPr>
        <p:spPr>
          <a:xfrm flipH="1">
            <a:off x="2438280" y="4495680"/>
            <a:ext cx="838080" cy="838080"/>
          </a:xfrm>
          <a:prstGeom prst="line">
            <a:avLst/>
          </a:prstGeom>
          <a:ln w="76200">
            <a:solidFill>
              <a:srgbClr val="ff0000"/>
            </a:solidFill>
            <a:round/>
            <a:headEnd len="med" type="triangle" w="med"/>
            <a:tailEnd len="med" type="triangle" w="med"/>
          </a:ln>
        </p:spPr>
        <p:style>
          <a:lnRef idx="0"/>
          <a:fillRef idx="0"/>
          <a:effectRef idx="0"/>
          <a:fontRef idx="minor"/>
        </p:style>
      </p:sp>
      <p:sp>
        <p:nvSpPr>
          <p:cNvPr id="387" name="Line 6"/>
          <p:cNvSpPr/>
          <p:nvPr/>
        </p:nvSpPr>
        <p:spPr>
          <a:xfrm>
            <a:off x="4754880" y="4647960"/>
            <a:ext cx="655200" cy="685800"/>
          </a:xfrm>
          <a:prstGeom prst="line">
            <a:avLst/>
          </a:prstGeom>
          <a:ln w="76200">
            <a:solidFill>
              <a:srgbClr val="ff0000"/>
            </a:solidFill>
            <a:round/>
            <a:headEnd len="med" type="triangle" w="med"/>
            <a:tailEnd len="med" type="triangle" w="med"/>
          </a:ln>
        </p:spPr>
        <p:style>
          <a:lnRef idx="0"/>
          <a:fillRef idx="0"/>
          <a:effectRef idx="0"/>
          <a:fontRef idx="minor"/>
        </p:style>
      </p:sp>
      <p:sp>
        <p:nvSpPr>
          <p:cNvPr id="388" name="Line 6"/>
          <p:cNvSpPr/>
          <p:nvPr/>
        </p:nvSpPr>
        <p:spPr>
          <a:xfrm flipH="1" flipV="1">
            <a:off x="3352680" y="5867280"/>
            <a:ext cx="1219320" cy="45720"/>
          </a:xfrm>
          <a:prstGeom prst="line">
            <a:avLst/>
          </a:prstGeom>
          <a:ln w="76200">
            <a:solidFill>
              <a:srgbClr val="ff0000"/>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4680"/>
            <a:ext cx="8229240" cy="715680"/>
          </a:xfrm>
          <a:prstGeom prst="rect">
            <a:avLst/>
          </a:prstGeom>
          <a:noFill/>
          <a:ln w="0">
            <a:noFill/>
          </a:ln>
        </p:spPr>
        <p:txBody>
          <a:bodyPr lIns="0" rIns="0" tIns="45000" bIns="0" anchor="b">
            <a:normAutofit fontScale="44000"/>
          </a:bodyPr>
          <a:p>
            <a:pPr>
              <a:lnSpc>
                <a:spcPct val="100000"/>
              </a:lnSpc>
              <a:buNone/>
            </a:pPr>
            <a:br>
              <a:rPr sz="5000"/>
            </a:br>
            <a:r>
              <a:rPr b="1" lang="en-US" sz="5000" spc="-1" strike="noStrike">
                <a:solidFill>
                  <a:srgbClr val="c00000"/>
                </a:solidFill>
                <a:latin typeface="Calibri"/>
              </a:rPr>
              <a:t>1. Static Routes </a:t>
            </a:r>
            <a:endParaRPr b="0" lang="en-US" sz="5000" spc="-1" strike="noStrike">
              <a:solidFill>
                <a:srgbClr val="000000"/>
              </a:solidFill>
              <a:latin typeface="Constantia"/>
            </a:endParaRPr>
          </a:p>
        </p:txBody>
      </p:sp>
      <p:sp>
        <p:nvSpPr>
          <p:cNvPr id="245" name="PlaceHolder 2"/>
          <p:cNvSpPr>
            <a:spLocks noGrp="1"/>
          </p:cNvSpPr>
          <p:nvPr>
            <p:ph/>
          </p:nvPr>
        </p:nvSpPr>
        <p:spPr>
          <a:xfrm>
            <a:off x="457200" y="1066680"/>
            <a:ext cx="8229240" cy="5257440"/>
          </a:xfrm>
          <a:prstGeom prst="rect">
            <a:avLst/>
          </a:prstGeom>
          <a:noFill/>
          <a:ln w="0">
            <a:noFill/>
          </a:ln>
        </p:spPr>
        <p:txBody>
          <a:bodyPr lIns="90000" rIns="90000" tIns="45000" bIns="45000" anchor="t">
            <a:noAutofit/>
          </a:bodyPr>
          <a:p>
            <a:pPr marL="274320" indent="-274320" algn="just">
              <a:lnSpc>
                <a:spcPct val="100000"/>
              </a:lnSpc>
              <a:spcBef>
                <a:spcPts val="561"/>
              </a:spcBef>
              <a:buClr>
                <a:srgbClr val="0bd0d9"/>
              </a:buClr>
              <a:buSzPct val="95000"/>
              <a:buFont typeface="Wingdings 2" charset="2"/>
              <a:buChar char=""/>
            </a:pPr>
            <a:r>
              <a:rPr b="0" lang="en-US" sz="2800" spc="-1" strike="noStrike">
                <a:solidFill>
                  <a:srgbClr val="000000"/>
                </a:solidFill>
                <a:latin typeface="Constantia"/>
              </a:rPr>
              <a:t>A network administrate can </a:t>
            </a:r>
            <a:r>
              <a:rPr b="0" lang="en-US" sz="2800" spc="-1" strike="noStrike">
                <a:solidFill>
                  <a:srgbClr val="ffc000"/>
                </a:solidFill>
                <a:latin typeface="Constantia"/>
              </a:rPr>
              <a:t>manually </a:t>
            </a:r>
            <a:r>
              <a:rPr b="0" lang="en-US" sz="2800" spc="-1" strike="noStrike">
                <a:solidFill>
                  <a:srgbClr val="000000"/>
                </a:solidFill>
                <a:latin typeface="Constantia"/>
              </a:rPr>
              <a:t>configure a static route to a specific network. </a:t>
            </a:r>
            <a:endParaRPr b="0" lang="en-US" sz="2800" spc="-1" strike="noStrike">
              <a:solidFill>
                <a:srgbClr val="000000"/>
              </a:solidFill>
              <a:latin typeface="Constantia"/>
            </a:endParaRPr>
          </a:p>
          <a:p>
            <a:pPr marL="274320" indent="-274320" algn="just">
              <a:lnSpc>
                <a:spcPct val="100000"/>
              </a:lnSpc>
              <a:spcBef>
                <a:spcPts val="561"/>
              </a:spcBef>
              <a:buNone/>
              <a:tabLst>
                <a:tab algn="l" pos="0"/>
              </a:tabLst>
            </a:pPr>
            <a:endParaRPr b="0" lang="en-US" sz="2800" spc="-1" strike="noStrike">
              <a:solidFill>
                <a:srgbClr val="000000"/>
              </a:solidFill>
              <a:latin typeface="Constantia"/>
            </a:endParaRPr>
          </a:p>
          <a:p>
            <a:pPr marL="274320" indent="-274320" algn="just">
              <a:lnSpc>
                <a:spcPct val="100000"/>
              </a:lnSpc>
              <a:spcBef>
                <a:spcPts val="561"/>
              </a:spcBef>
              <a:buClr>
                <a:srgbClr val="0bd0d9"/>
              </a:buClr>
              <a:buSzPct val="95000"/>
              <a:buFont typeface="Wingdings 2" charset="2"/>
              <a:buChar char=""/>
              <a:tabLst>
                <a:tab algn="l" pos="0"/>
              </a:tabLst>
            </a:pPr>
            <a:r>
              <a:rPr b="0" lang="en-US" sz="2800" spc="-1" strike="noStrike">
                <a:solidFill>
                  <a:srgbClr val="000000"/>
                </a:solidFill>
                <a:latin typeface="Constantia"/>
              </a:rPr>
              <a:t>A static route does not change until the administrator manually reconfigures it. </a:t>
            </a:r>
            <a:endParaRPr b="0" lang="en-US" sz="2800" spc="-1" strike="noStrike">
              <a:solidFill>
                <a:srgbClr val="000000"/>
              </a:solidFill>
              <a:latin typeface="Constantia"/>
            </a:endParaRPr>
          </a:p>
          <a:p>
            <a:pPr marL="274320" indent="-274320" algn="just">
              <a:lnSpc>
                <a:spcPct val="100000"/>
              </a:lnSpc>
              <a:spcBef>
                <a:spcPts val="561"/>
              </a:spcBef>
              <a:buNone/>
              <a:tabLst>
                <a:tab algn="l" pos="0"/>
              </a:tabLst>
            </a:pPr>
            <a:endParaRPr b="0" lang="en-US" sz="2800" spc="-1" strike="noStrike">
              <a:solidFill>
                <a:srgbClr val="000000"/>
              </a:solidFill>
              <a:latin typeface="Constantia"/>
            </a:endParaRPr>
          </a:p>
          <a:p>
            <a:pPr marL="274320" indent="-274320" algn="just">
              <a:lnSpc>
                <a:spcPct val="100000"/>
              </a:lnSpc>
              <a:spcBef>
                <a:spcPts val="561"/>
              </a:spcBef>
              <a:buClr>
                <a:srgbClr val="0bd0d9"/>
              </a:buClr>
              <a:buSzPct val="95000"/>
              <a:buFont typeface="Wingdings 2" charset="2"/>
              <a:buChar char=""/>
              <a:tabLst>
                <a:tab algn="l" pos="0"/>
              </a:tabLst>
            </a:pPr>
            <a:r>
              <a:rPr b="0" lang="en-US" sz="2800" spc="-1" strike="noStrike">
                <a:solidFill>
                  <a:srgbClr val="000000"/>
                </a:solidFill>
                <a:latin typeface="Constantia"/>
              </a:rPr>
              <a:t>These routes are identified in the routing table with the </a:t>
            </a:r>
            <a:r>
              <a:rPr b="1" lang="en-US" sz="2800" spc="-1" strike="noStrike">
                <a:solidFill>
                  <a:srgbClr val="ff0000"/>
                </a:solidFill>
                <a:latin typeface="Constantia"/>
              </a:rPr>
              <a:t>prefix S</a:t>
            </a:r>
            <a:r>
              <a:rPr b="0" lang="en-US" sz="2600" spc="-1" strike="noStrike">
                <a:solidFill>
                  <a:srgbClr val="000000"/>
                </a:solidFill>
                <a:latin typeface="Constantia"/>
              </a:rPr>
              <a:t>.</a:t>
            </a:r>
            <a:endParaRPr b="0" lang="en-US" sz="2600" spc="-1" strike="noStrike">
              <a:solidFill>
                <a:srgbClr val="000000"/>
              </a:solidFill>
              <a:latin typeface="Constantia"/>
            </a:endParaRPr>
          </a:p>
          <a:p>
            <a:pPr marL="274320" indent="-274320">
              <a:lnSpc>
                <a:spcPct val="100000"/>
              </a:lnSpc>
              <a:spcBef>
                <a:spcPts val="519"/>
              </a:spcBef>
              <a:buNone/>
              <a:tabLst>
                <a:tab algn="l" pos="0"/>
              </a:tabLst>
            </a:pPr>
            <a:endParaRPr b="0" lang="en-US" sz="2600" spc="-1" strike="noStrike">
              <a:solidFill>
                <a:srgbClr val="000000"/>
              </a:solidFill>
              <a:latin typeface="Constantia"/>
            </a:endParaRPr>
          </a:p>
          <a:p>
            <a:pPr>
              <a:lnSpc>
                <a:spcPct val="100000"/>
              </a:lnSpc>
              <a:spcBef>
                <a:spcPts val="519"/>
              </a:spcBef>
              <a:buNone/>
              <a:tabLst>
                <a:tab algn="l" pos="0"/>
              </a:tabLst>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90" name="PlaceHolder 2"/>
          <p:cNvSpPr>
            <a:spLocks noGrp="1"/>
          </p:cNvSpPr>
          <p:nvPr>
            <p:ph/>
          </p:nvPr>
        </p:nvSpPr>
        <p:spPr>
          <a:xfrm>
            <a:off x="457200" y="990720"/>
            <a:ext cx="8229240" cy="513504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charset="2"/>
              <a:buChar char=""/>
            </a:pPr>
            <a:r>
              <a:rPr b="1" lang="en-US" sz="2600" spc="-1" strike="noStrike">
                <a:solidFill>
                  <a:srgbClr val="00b050"/>
                </a:solidFill>
                <a:latin typeface="Constantia"/>
              </a:rPr>
              <a:t>Update packet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Used to propagate routing information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It send partial update</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unless the network has not change EIGRP does not send update </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p:txBody>
      </p:sp>
      <p:pic>
        <p:nvPicPr>
          <p:cNvPr id="391" name="Picture 4" descr=""/>
          <p:cNvPicPr/>
          <p:nvPr/>
        </p:nvPicPr>
        <p:blipFill>
          <a:blip r:embed="rId1"/>
          <a:stretch/>
        </p:blipFill>
        <p:spPr>
          <a:xfrm>
            <a:off x="533520" y="3962520"/>
            <a:ext cx="7314840" cy="2285640"/>
          </a:xfrm>
          <a:prstGeom prst="rect">
            <a:avLst/>
          </a:prstGeom>
          <a:ln w="25400">
            <a:noFill/>
          </a:ln>
        </p:spPr>
      </p:pic>
      <p:sp>
        <p:nvSpPr>
          <p:cNvPr id="392" name="Line 7"/>
          <p:cNvSpPr/>
          <p:nvPr/>
        </p:nvSpPr>
        <p:spPr>
          <a:xfrm flipH="1">
            <a:off x="2743200" y="4800600"/>
            <a:ext cx="609480" cy="457200"/>
          </a:xfrm>
          <a:prstGeom prst="line">
            <a:avLst/>
          </a:prstGeom>
          <a:ln w="76200">
            <a:solidFill>
              <a:srgbClr val="ff0000"/>
            </a:solidFill>
            <a:round/>
            <a:tailEnd len="med" type="triangle" w="med"/>
          </a:ln>
        </p:spPr>
        <p:style>
          <a:lnRef idx="0"/>
          <a:fillRef idx="0"/>
          <a:effectRef idx="0"/>
          <a:fontRef idx="minor"/>
        </p:style>
      </p:sp>
      <p:sp>
        <p:nvSpPr>
          <p:cNvPr id="393" name="Line 8"/>
          <p:cNvSpPr/>
          <p:nvPr/>
        </p:nvSpPr>
        <p:spPr>
          <a:xfrm>
            <a:off x="5257800" y="4800600"/>
            <a:ext cx="685800" cy="609480"/>
          </a:xfrm>
          <a:prstGeom prst="line">
            <a:avLst/>
          </a:prstGeom>
          <a:ln w="76200">
            <a:solidFill>
              <a:srgbClr val="ff0000"/>
            </a:solidFill>
            <a:round/>
            <a:tailEnd len="med" type="triangle" w="med"/>
          </a:ln>
        </p:spPr>
        <p:style>
          <a:lnRef idx="0"/>
          <a:fillRef idx="0"/>
          <a:effectRef idx="0"/>
          <a:fontRef idx="minor"/>
        </p:style>
      </p:sp>
      <p:sp>
        <p:nvSpPr>
          <p:cNvPr id="394" name="Line 9"/>
          <p:cNvSpPr/>
          <p:nvPr/>
        </p:nvSpPr>
        <p:spPr>
          <a:xfrm flipV="1">
            <a:off x="2666880" y="5257800"/>
            <a:ext cx="685800" cy="609480"/>
          </a:xfrm>
          <a:prstGeom prst="line">
            <a:avLst/>
          </a:prstGeom>
          <a:ln w="76200">
            <a:solidFill>
              <a:srgbClr val="0000ff"/>
            </a:solidFill>
            <a:round/>
            <a:tailEnd len="med" type="triangle" w="med"/>
          </a:ln>
        </p:spPr>
        <p:style>
          <a:lnRef idx="0"/>
          <a:fillRef idx="0"/>
          <a:effectRef idx="0"/>
          <a:fontRef idx="minor"/>
        </p:style>
      </p:sp>
      <p:sp>
        <p:nvSpPr>
          <p:cNvPr id="395" name="Line 10"/>
          <p:cNvSpPr/>
          <p:nvPr/>
        </p:nvSpPr>
        <p:spPr>
          <a:xfrm flipH="1" flipV="1">
            <a:off x="5181480" y="5181480"/>
            <a:ext cx="609480" cy="609480"/>
          </a:xfrm>
          <a:prstGeom prst="line">
            <a:avLst/>
          </a:prstGeom>
          <a:ln w="76200">
            <a:solidFill>
              <a:srgbClr val="0000ff"/>
            </a:solidFill>
            <a:round/>
            <a:tailEnd len="med" type="triangle" w="med"/>
          </a:ln>
        </p:spPr>
        <p:style>
          <a:lnRef idx="0"/>
          <a:fillRef idx="0"/>
          <a:effectRef idx="0"/>
          <a:fontRef idx="minor"/>
        </p:style>
      </p:sp>
      <p:sp>
        <p:nvSpPr>
          <p:cNvPr id="396" name="Text Box 11"/>
          <p:cNvSpPr/>
          <p:nvPr/>
        </p:nvSpPr>
        <p:spPr>
          <a:xfrm>
            <a:off x="4114800" y="3809880"/>
            <a:ext cx="685440" cy="760680"/>
          </a:xfrm>
          <a:prstGeom prst="rect">
            <a:avLst/>
          </a:prstGeom>
          <a:noFill/>
          <a:ln w="25400">
            <a:noFill/>
          </a:ln>
        </p:spPr>
        <p:style>
          <a:lnRef idx="0"/>
          <a:fillRef idx="0"/>
          <a:effectRef idx="0"/>
          <a:fontRef idx="minor"/>
        </p:style>
        <p:txBody>
          <a:bodyPr lIns="90000" rIns="90000" tIns="45000" bIns="45000" anchor="t">
            <a:spAutoFit/>
          </a:bodyPr>
          <a:p>
            <a:pPr>
              <a:lnSpc>
                <a:spcPct val="100000"/>
              </a:lnSpc>
              <a:spcBef>
                <a:spcPts val="2200"/>
              </a:spcBef>
              <a:buNone/>
            </a:pPr>
            <a:r>
              <a:rPr b="0" lang="en-US" sz="4400" spc="-1" strike="noStrike">
                <a:solidFill>
                  <a:srgbClr val="ff3300"/>
                </a:solidFill>
                <a:latin typeface="Constantia"/>
              </a:rPr>
              <a:t>X</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396"/>
                                        </p:tgtEl>
                                        <p:attrNameLst>
                                          <p:attrName>style.visibility</p:attrName>
                                        </p:attrNameLst>
                                      </p:cBhvr>
                                      <p:to>
                                        <p:strVal val="visible"/>
                                      </p:to>
                                    </p:set>
                                    <p:animEffect filter="blinds(horizontal)" transition="in">
                                      <p:cBhvr additive="repl">
                                        <p:cTn id="7" dur="500"/>
                                        <p:tgtEl>
                                          <p:spTgt spid="396"/>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392"/>
                                        </p:tgtEl>
                                        <p:attrNameLst>
                                          <p:attrName>style.visibility</p:attrName>
                                        </p:attrNameLst>
                                      </p:cBhvr>
                                      <p:to>
                                        <p:strVal val="visible"/>
                                      </p:to>
                                    </p:set>
                                    <p:animEffect filter="blinds(horizontal)" transition="in">
                                      <p:cBhvr additive="repl">
                                        <p:cTn id="12" dur="500"/>
                                        <p:tgtEl>
                                          <p:spTgt spid="392"/>
                                        </p:tgtEl>
                                      </p:cBhvr>
                                    </p:animEffect>
                                  </p:childTnLst>
                                </p:cTn>
                              </p:par>
                              <p:par>
                                <p:cTn id="13" nodeType="withEffect" fill="hold" presetClass="entr" presetID="3" presetSubtype="10">
                                  <p:stCondLst>
                                    <p:cond delay="0"/>
                                  </p:stCondLst>
                                  <p:childTnLst>
                                    <p:set>
                                      <p:cBhvr>
                                        <p:cTn id="14" dur="1" fill="hold">
                                          <p:stCondLst>
                                            <p:cond delay="0"/>
                                          </p:stCondLst>
                                        </p:cTn>
                                        <p:tgtEl>
                                          <p:spTgt spid="393"/>
                                        </p:tgtEl>
                                        <p:attrNameLst>
                                          <p:attrName>style.visibility</p:attrName>
                                        </p:attrNameLst>
                                      </p:cBhvr>
                                      <p:to>
                                        <p:strVal val="visible"/>
                                      </p:to>
                                    </p:set>
                                    <p:animEffect filter="blinds(horizontal)" transition="in">
                                      <p:cBhvr additive="repl">
                                        <p:cTn id="15" dur="500"/>
                                        <p:tgtEl>
                                          <p:spTgt spid="393"/>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3" presetSubtype="10">
                                  <p:stCondLst>
                                    <p:cond delay="0"/>
                                  </p:stCondLst>
                                  <p:childTnLst>
                                    <p:set>
                                      <p:cBhvr>
                                        <p:cTn id="19" dur="1" fill="hold">
                                          <p:stCondLst>
                                            <p:cond delay="0"/>
                                          </p:stCondLst>
                                        </p:cTn>
                                        <p:tgtEl>
                                          <p:spTgt spid="394"/>
                                        </p:tgtEl>
                                        <p:attrNameLst>
                                          <p:attrName>style.visibility</p:attrName>
                                        </p:attrNameLst>
                                      </p:cBhvr>
                                      <p:to>
                                        <p:strVal val="visible"/>
                                      </p:to>
                                    </p:set>
                                    <p:animEffect filter="blinds(horizontal)" transition="in">
                                      <p:cBhvr additive="repl">
                                        <p:cTn id="20" dur="500"/>
                                        <p:tgtEl>
                                          <p:spTgt spid="394"/>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3" presetSubtype="10">
                                  <p:stCondLst>
                                    <p:cond delay="0"/>
                                  </p:stCondLst>
                                  <p:childTnLst>
                                    <p:set>
                                      <p:cBhvr>
                                        <p:cTn id="24" dur="1" fill="hold">
                                          <p:stCondLst>
                                            <p:cond delay="0"/>
                                          </p:stCondLst>
                                        </p:cTn>
                                        <p:tgtEl>
                                          <p:spTgt spid="395"/>
                                        </p:tgtEl>
                                        <p:attrNameLst>
                                          <p:attrName>style.visibility</p:attrName>
                                        </p:attrNameLst>
                                      </p:cBhvr>
                                      <p:to>
                                        <p:strVal val="visible"/>
                                      </p:to>
                                    </p:set>
                                    <p:animEffect filter="blinds(horizontal)" transition="in">
                                      <p:cBhvr additive="repl">
                                        <p:cTn id="25"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74680"/>
            <a:ext cx="8229240" cy="791640"/>
          </a:xfrm>
          <a:prstGeom prst="rect">
            <a:avLst/>
          </a:prstGeom>
          <a:noFill/>
          <a:ln w="0">
            <a:noFill/>
          </a:ln>
        </p:spPr>
        <p:txBody>
          <a:bodyPr lIns="0" rIns="0" tIns="45000" bIns="0" anchor="b">
            <a:normAutofit fontScale="9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398" name="PlaceHolder 2"/>
          <p:cNvSpPr>
            <a:spLocks noGrp="1"/>
          </p:cNvSpPr>
          <p:nvPr>
            <p:ph/>
          </p:nvPr>
        </p:nvSpPr>
        <p:spPr>
          <a:xfrm>
            <a:off x="457200" y="1143000"/>
            <a:ext cx="8229240" cy="49827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charset="2"/>
              <a:buChar char=""/>
            </a:pPr>
            <a:r>
              <a:rPr b="1" lang="en-US" sz="2600" spc="-1" strike="noStrike">
                <a:solidFill>
                  <a:srgbClr val="00b050"/>
                </a:solidFill>
                <a:latin typeface="Constantia"/>
              </a:rPr>
              <a:t>Query &amp; replay packet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Used by DUAL to search network </a:t>
            </a:r>
            <a:endParaRPr b="0" lang="en-US" sz="2600" spc="-1" strike="noStrike">
              <a:solidFill>
                <a:srgbClr val="000000"/>
              </a:solidFill>
              <a:latin typeface="Constantia"/>
            </a:endParaRPr>
          </a:p>
          <a:p>
            <a:pPr>
              <a:lnSpc>
                <a:spcPct val="100000"/>
              </a:lnSpc>
              <a:spcBef>
                <a:spcPts val="519"/>
              </a:spcBef>
              <a:buNone/>
            </a:pPr>
            <a:endParaRPr b="0" lang="en-US" sz="2600" spc="-1" strike="noStrike">
              <a:solidFill>
                <a:srgbClr val="000000"/>
              </a:solidFill>
              <a:latin typeface="Constantia"/>
            </a:endParaRPr>
          </a:p>
        </p:txBody>
      </p:sp>
      <p:pic>
        <p:nvPicPr>
          <p:cNvPr id="399" name="Picture 4" descr=""/>
          <p:cNvPicPr/>
          <p:nvPr/>
        </p:nvPicPr>
        <p:blipFill>
          <a:blip r:embed="rId1"/>
          <a:stretch/>
        </p:blipFill>
        <p:spPr>
          <a:xfrm>
            <a:off x="914400" y="2286000"/>
            <a:ext cx="6476760" cy="4065120"/>
          </a:xfrm>
          <a:prstGeom prst="rect">
            <a:avLst/>
          </a:prstGeom>
          <a:ln w="25400">
            <a:noFill/>
          </a:ln>
        </p:spPr>
      </p:pic>
      <p:sp>
        <p:nvSpPr>
          <p:cNvPr id="400" name="Line 5"/>
          <p:cNvSpPr/>
          <p:nvPr/>
        </p:nvSpPr>
        <p:spPr>
          <a:xfrm flipH="1">
            <a:off x="2971800" y="3352680"/>
            <a:ext cx="457200" cy="685800"/>
          </a:xfrm>
          <a:prstGeom prst="line">
            <a:avLst/>
          </a:prstGeom>
          <a:ln w="76200">
            <a:solidFill>
              <a:srgbClr val="ff0000"/>
            </a:solidFill>
            <a:round/>
            <a:tailEnd len="med" type="triangle" w="med"/>
          </a:ln>
        </p:spPr>
        <p:style>
          <a:lnRef idx="0"/>
          <a:fillRef idx="0"/>
          <a:effectRef idx="0"/>
          <a:fontRef idx="minor"/>
        </p:style>
      </p:sp>
      <p:sp>
        <p:nvSpPr>
          <p:cNvPr id="401" name="Line 6"/>
          <p:cNvSpPr/>
          <p:nvPr/>
        </p:nvSpPr>
        <p:spPr>
          <a:xfrm>
            <a:off x="4952880" y="3429000"/>
            <a:ext cx="457200" cy="685800"/>
          </a:xfrm>
          <a:prstGeom prst="line">
            <a:avLst/>
          </a:prstGeom>
          <a:ln w="76200">
            <a:solidFill>
              <a:srgbClr val="ff0000"/>
            </a:solidFill>
            <a:round/>
            <a:tailEnd len="med" type="triangle" w="med"/>
          </a:ln>
        </p:spPr>
        <p:style>
          <a:lnRef idx="0"/>
          <a:fillRef idx="0"/>
          <a:effectRef idx="0"/>
          <a:fontRef idx="minor"/>
        </p:style>
      </p:sp>
      <p:sp>
        <p:nvSpPr>
          <p:cNvPr id="402" name="Line 7"/>
          <p:cNvSpPr/>
          <p:nvPr/>
        </p:nvSpPr>
        <p:spPr>
          <a:xfrm flipV="1">
            <a:off x="2971800" y="3962160"/>
            <a:ext cx="457200" cy="609840"/>
          </a:xfrm>
          <a:prstGeom prst="line">
            <a:avLst/>
          </a:prstGeom>
          <a:ln w="76200">
            <a:solidFill>
              <a:srgbClr val="0000ff"/>
            </a:solidFill>
            <a:round/>
            <a:tailEnd len="med" type="triangle" w="med"/>
          </a:ln>
        </p:spPr>
        <p:style>
          <a:lnRef idx="0"/>
          <a:fillRef idx="0"/>
          <a:effectRef idx="0"/>
          <a:fontRef idx="minor"/>
        </p:style>
      </p:sp>
      <p:sp>
        <p:nvSpPr>
          <p:cNvPr id="403" name="Line 8"/>
          <p:cNvSpPr/>
          <p:nvPr/>
        </p:nvSpPr>
        <p:spPr>
          <a:xfrm flipH="1" flipV="1">
            <a:off x="4952880" y="4114800"/>
            <a:ext cx="457200" cy="609480"/>
          </a:xfrm>
          <a:prstGeom prst="line">
            <a:avLst/>
          </a:prstGeom>
          <a:ln w="76200">
            <a:solidFill>
              <a:srgbClr val="0000ff"/>
            </a:solidFill>
            <a:round/>
            <a:tailEnd len="med" type="triangle" w="med"/>
          </a:ln>
        </p:spPr>
        <p:style>
          <a:lnRef idx="0"/>
          <a:fillRef idx="0"/>
          <a:effectRef idx="0"/>
          <a:fontRef idx="minor"/>
        </p:style>
      </p:sp>
      <p:sp>
        <p:nvSpPr>
          <p:cNvPr id="404" name="Text Box 9"/>
          <p:cNvSpPr/>
          <p:nvPr/>
        </p:nvSpPr>
        <p:spPr>
          <a:xfrm>
            <a:off x="3962520" y="2286000"/>
            <a:ext cx="685440" cy="760680"/>
          </a:xfrm>
          <a:prstGeom prst="rect">
            <a:avLst/>
          </a:prstGeom>
          <a:noFill/>
          <a:ln w="25400">
            <a:noFill/>
          </a:ln>
        </p:spPr>
        <p:style>
          <a:lnRef idx="0"/>
          <a:fillRef idx="0"/>
          <a:effectRef idx="0"/>
          <a:fontRef idx="minor"/>
        </p:style>
        <p:txBody>
          <a:bodyPr lIns="90000" rIns="90000" tIns="45000" bIns="45000" anchor="t">
            <a:spAutoFit/>
          </a:bodyPr>
          <a:p>
            <a:pPr>
              <a:lnSpc>
                <a:spcPct val="100000"/>
              </a:lnSpc>
              <a:spcBef>
                <a:spcPts val="2200"/>
              </a:spcBef>
              <a:buNone/>
            </a:pPr>
            <a:r>
              <a:rPr b="0" lang="en-US" sz="4400" spc="-1" strike="noStrike">
                <a:solidFill>
                  <a:srgbClr val="ff3300"/>
                </a:solidFill>
                <a:latin typeface="Constantia"/>
              </a:rPr>
              <a:t>X</a:t>
            </a:r>
            <a:endParaRPr b="0" lang="en-US" sz="4400" spc="-1" strike="noStrike">
              <a:latin typeface="Arial"/>
            </a:endParaRPr>
          </a:p>
        </p:txBody>
      </p:sp>
    </p:spTree>
  </p:cSld>
  <mc:AlternateContent>
    <mc:Choice Requires="p14">
      <p:transition spd="slow" p14:dur="2000"/>
    </mc:Choice>
    <mc:Fallback>
      <p:transition spd="slow"/>
    </mc:Fallback>
  </mc:AlternateContent>
  <p:timing>
    <p:tnLst>
      <p:par>
        <p:cTn id="26" dur="indefinite" restart="never" nodeType="tmRoot">
          <p:childTnLst>
            <p:seq>
              <p:cTn id="27" dur="indefinite" nodeType="mainSeq">
                <p:childTnLst>
                  <p:par>
                    <p:cTn id="28" fill="hold">
                      <p:stCondLst>
                        <p:cond delay="indefinite"/>
                      </p:stCondLst>
                      <p:childTnLst>
                        <p:par>
                          <p:cTn id="29"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404"/>
                                        </p:tgtEl>
                                        <p:attrNameLst>
                                          <p:attrName>style.visibility</p:attrName>
                                        </p:attrNameLst>
                                      </p:cBhvr>
                                      <p:to>
                                        <p:strVal val="visible"/>
                                      </p:to>
                                    </p:set>
                                    <p:animEffect filter="blinds(horizontal)" transition="in">
                                      <p:cBhvr additive="repl">
                                        <p:cTn id="32" dur="500"/>
                                        <p:tgtEl>
                                          <p:spTgt spid="404"/>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400"/>
                                        </p:tgtEl>
                                        <p:attrNameLst>
                                          <p:attrName>style.visibility</p:attrName>
                                        </p:attrNameLst>
                                      </p:cBhvr>
                                      <p:to>
                                        <p:strVal val="visible"/>
                                      </p:to>
                                    </p:set>
                                    <p:animEffect filter="blinds(horizontal)" transition="in">
                                      <p:cBhvr additive="repl">
                                        <p:cTn id="37" dur="500"/>
                                        <p:tgtEl>
                                          <p:spTgt spid="400"/>
                                        </p:tgtEl>
                                      </p:cBhvr>
                                    </p:animEffect>
                                  </p:childTnLst>
                                </p:cTn>
                              </p:par>
                              <p:par>
                                <p:cTn id="38" nodeType="withEffect" fill="hold" presetClass="entr" presetID="3" presetSubtype="10">
                                  <p:stCondLst>
                                    <p:cond delay="0"/>
                                  </p:stCondLst>
                                  <p:childTnLst>
                                    <p:set>
                                      <p:cBhvr>
                                        <p:cTn id="39" dur="1" fill="hold">
                                          <p:stCondLst>
                                            <p:cond delay="0"/>
                                          </p:stCondLst>
                                        </p:cTn>
                                        <p:tgtEl>
                                          <p:spTgt spid="401"/>
                                        </p:tgtEl>
                                        <p:attrNameLst>
                                          <p:attrName>style.visibility</p:attrName>
                                        </p:attrNameLst>
                                      </p:cBhvr>
                                      <p:to>
                                        <p:strVal val="visible"/>
                                      </p:to>
                                    </p:set>
                                    <p:animEffect filter="blinds(horizontal)" transition="in">
                                      <p:cBhvr additive="repl">
                                        <p:cTn id="40" dur="500"/>
                                        <p:tgtEl>
                                          <p:spTgt spid="401"/>
                                        </p:tgtEl>
                                      </p:cBhvr>
                                    </p:animEffec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3" presetSubtype="10">
                                  <p:stCondLst>
                                    <p:cond delay="0"/>
                                  </p:stCondLst>
                                  <p:childTnLst>
                                    <p:set>
                                      <p:cBhvr>
                                        <p:cTn id="44" dur="1" fill="hold">
                                          <p:stCondLst>
                                            <p:cond delay="0"/>
                                          </p:stCondLst>
                                        </p:cTn>
                                        <p:tgtEl>
                                          <p:spTgt spid="402"/>
                                        </p:tgtEl>
                                        <p:attrNameLst>
                                          <p:attrName>style.visibility</p:attrName>
                                        </p:attrNameLst>
                                      </p:cBhvr>
                                      <p:to>
                                        <p:strVal val="visible"/>
                                      </p:to>
                                    </p:set>
                                    <p:animEffect filter="blinds(horizontal)" transition="in">
                                      <p:cBhvr additive="repl">
                                        <p:cTn id="45" dur="500"/>
                                        <p:tgtEl>
                                          <p:spTgt spid="402"/>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3" presetSubtype="10">
                                  <p:stCondLst>
                                    <p:cond delay="0"/>
                                  </p:stCondLst>
                                  <p:childTnLst>
                                    <p:set>
                                      <p:cBhvr>
                                        <p:cTn id="49" dur="1" fill="hold">
                                          <p:stCondLst>
                                            <p:cond delay="0"/>
                                          </p:stCondLst>
                                        </p:cTn>
                                        <p:tgtEl>
                                          <p:spTgt spid="403"/>
                                        </p:tgtEl>
                                        <p:attrNameLst>
                                          <p:attrName>style.visibility</p:attrName>
                                        </p:attrNameLst>
                                      </p:cBhvr>
                                      <p:to>
                                        <p:strVal val="visible"/>
                                      </p:to>
                                    </p:set>
                                    <p:animEffect filter="blinds(horizontal)" transition="in">
                                      <p:cBhvr additive="repl">
                                        <p:cTn id="50" dur="500"/>
                                        <p:tgtEl>
                                          <p:spTgt spid="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2860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06" name="PlaceHolder 2"/>
          <p:cNvSpPr>
            <a:spLocks noGrp="1"/>
          </p:cNvSpPr>
          <p:nvPr>
            <p:ph/>
          </p:nvPr>
        </p:nvSpPr>
        <p:spPr>
          <a:xfrm>
            <a:off x="457200" y="914400"/>
            <a:ext cx="8229240" cy="521136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When a </a:t>
            </a:r>
            <a:r>
              <a:rPr b="0" lang="en-US" sz="2600" spc="-1" strike="noStrike">
                <a:solidFill>
                  <a:srgbClr val="c00000"/>
                </a:solidFill>
                <a:latin typeface="Constantia"/>
              </a:rPr>
              <a:t>neighbor adjacency </a:t>
            </a:r>
            <a:r>
              <a:rPr b="0" lang="en-US" sz="2600" spc="-1" strike="noStrike">
                <a:solidFill>
                  <a:srgbClr val="000000"/>
                </a:solidFill>
                <a:latin typeface="Constantia"/>
              </a:rPr>
              <a:t>is established, EIGRP uses various types of packets to </a:t>
            </a:r>
            <a:r>
              <a:rPr b="0" lang="en-US" sz="2600" spc="-1" strike="noStrike">
                <a:solidFill>
                  <a:srgbClr val="ffc000"/>
                </a:solidFill>
                <a:latin typeface="Constantia"/>
              </a:rPr>
              <a:t>exchange and update routing table information</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Neighbors learn about new routes, unreachable routes, and rediscovered routes through exchange of these packets:</a:t>
            </a:r>
            <a:endParaRPr b="0" lang="en-US" sz="2600" spc="-1" strike="noStrike">
              <a:solidFill>
                <a:srgbClr val="000000"/>
              </a:solidFill>
              <a:latin typeface="Constantia"/>
            </a:endParaRPr>
          </a:p>
          <a:p>
            <a:pPr marL="274320" indent="287280">
              <a:lnSpc>
                <a:spcPct val="100000"/>
              </a:lnSpc>
              <a:spcBef>
                <a:spcPts val="519"/>
              </a:spcBef>
              <a:buClr>
                <a:srgbClr val="0bd0d9"/>
              </a:buClr>
              <a:buSzPct val="95000"/>
              <a:buFont typeface="Wingdings 2" charset="2"/>
              <a:buChar char=""/>
            </a:pPr>
            <a:r>
              <a:rPr b="0" lang="en-US" sz="2600" spc="-1" strike="noStrike">
                <a:solidFill>
                  <a:srgbClr val="00b0f0"/>
                </a:solidFill>
                <a:latin typeface="Constantia"/>
              </a:rPr>
              <a:t>Acknowledgement</a:t>
            </a:r>
            <a:endParaRPr b="0" lang="en-US" sz="2600" spc="-1" strike="noStrike">
              <a:solidFill>
                <a:srgbClr val="000000"/>
              </a:solidFill>
              <a:latin typeface="Constantia"/>
            </a:endParaRPr>
          </a:p>
          <a:p>
            <a:pPr marL="274320" indent="287280">
              <a:lnSpc>
                <a:spcPct val="100000"/>
              </a:lnSpc>
              <a:spcBef>
                <a:spcPts val="519"/>
              </a:spcBef>
              <a:buClr>
                <a:srgbClr val="0bd0d9"/>
              </a:buClr>
              <a:buSzPct val="95000"/>
              <a:buFont typeface="Wingdings 2" charset="2"/>
              <a:buChar char=""/>
            </a:pPr>
            <a:r>
              <a:rPr b="0" lang="en-US" sz="2600" spc="-1" strike="noStrike">
                <a:solidFill>
                  <a:srgbClr val="00b0f0"/>
                </a:solidFill>
                <a:latin typeface="Constantia"/>
              </a:rPr>
              <a:t>Update</a:t>
            </a:r>
            <a:endParaRPr b="0" lang="en-US" sz="2600" spc="-1" strike="noStrike">
              <a:solidFill>
                <a:srgbClr val="000000"/>
              </a:solidFill>
              <a:latin typeface="Constantia"/>
            </a:endParaRPr>
          </a:p>
          <a:p>
            <a:pPr marL="274320" indent="287280">
              <a:lnSpc>
                <a:spcPct val="100000"/>
              </a:lnSpc>
              <a:spcBef>
                <a:spcPts val="519"/>
              </a:spcBef>
              <a:buClr>
                <a:srgbClr val="0bd0d9"/>
              </a:buClr>
              <a:buSzPct val="95000"/>
              <a:buFont typeface="Wingdings 2" charset="2"/>
              <a:buChar char=""/>
            </a:pPr>
            <a:r>
              <a:rPr b="0" lang="en-US" sz="2600" spc="-1" strike="noStrike">
                <a:solidFill>
                  <a:srgbClr val="00b0f0"/>
                </a:solidFill>
                <a:latin typeface="Constantia"/>
              </a:rPr>
              <a:t>Query</a:t>
            </a:r>
            <a:endParaRPr b="0" lang="en-US" sz="2600" spc="-1" strike="noStrike">
              <a:solidFill>
                <a:srgbClr val="000000"/>
              </a:solidFill>
              <a:latin typeface="Constantia"/>
            </a:endParaRPr>
          </a:p>
          <a:p>
            <a:pPr marL="274320" indent="287280">
              <a:lnSpc>
                <a:spcPct val="100000"/>
              </a:lnSpc>
              <a:spcBef>
                <a:spcPts val="519"/>
              </a:spcBef>
              <a:buClr>
                <a:srgbClr val="0bd0d9"/>
              </a:buClr>
              <a:buSzPct val="95000"/>
              <a:buFont typeface="Wingdings 2" charset="2"/>
              <a:buChar char=""/>
            </a:pPr>
            <a:r>
              <a:rPr b="0" lang="en-US" sz="2600" spc="-1" strike="noStrike">
                <a:solidFill>
                  <a:srgbClr val="00b0f0"/>
                </a:solidFill>
                <a:latin typeface="Constantia"/>
              </a:rPr>
              <a:t>Reply</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08" name="PlaceHolder 2"/>
          <p:cNvSpPr>
            <a:spLocks noGrp="1"/>
          </p:cNvSpPr>
          <p:nvPr>
            <p:ph/>
          </p:nvPr>
        </p:nvSpPr>
        <p:spPr>
          <a:xfrm>
            <a:off x="457200" y="990720"/>
            <a:ext cx="8229240" cy="5135040"/>
          </a:xfrm>
          <a:prstGeom prst="rect">
            <a:avLst/>
          </a:prstGeom>
          <a:noFill/>
          <a:ln w="0">
            <a:noFill/>
          </a:ln>
        </p:spPr>
        <p:txBody>
          <a:bodyPr lIns="90000" rIns="90000" tIns="45000" bIns="45000" anchor="t">
            <a:no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As a routing protocol, EIGRP operates independently of the Network Layer.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Cisco designed Reliable Transport Protocol (RTP) as a proprietary Layer 4 protocol.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RTP </a:t>
            </a:r>
            <a:r>
              <a:rPr b="0" lang="en-US" sz="2600" spc="-1" strike="noStrike">
                <a:solidFill>
                  <a:srgbClr val="ff0000"/>
                </a:solidFill>
                <a:latin typeface="Constantia"/>
              </a:rPr>
              <a:t>guarantees</a:t>
            </a:r>
            <a:r>
              <a:rPr b="0" lang="en-US" sz="2600" spc="-1" strike="noStrike">
                <a:solidFill>
                  <a:srgbClr val="000000"/>
                </a:solidFill>
                <a:latin typeface="Constantia"/>
              </a:rPr>
              <a:t> </a:t>
            </a:r>
            <a:r>
              <a:rPr b="0" lang="en-US" sz="2600" spc="-1" strike="noStrike">
                <a:solidFill>
                  <a:srgbClr val="92d050"/>
                </a:solidFill>
                <a:latin typeface="Constantia"/>
              </a:rPr>
              <a:t>delivery and receipt of EIGRP packets</a:t>
            </a:r>
            <a:r>
              <a:rPr b="0" lang="en-US" sz="2600" spc="-1" strike="noStrike">
                <a:solidFill>
                  <a:srgbClr val="000000"/>
                </a:solidFill>
                <a:latin typeface="Constantia"/>
              </a:rPr>
              <a:t> for all Network Layer protocols. </a:t>
            </a:r>
            <a:endParaRPr b="0" lang="en-US" sz="2600" spc="-1" strike="noStrike">
              <a:solidFill>
                <a:srgbClr val="000000"/>
              </a:solidFill>
              <a:latin typeface="Constantia"/>
            </a:endParaRPr>
          </a:p>
          <a:p>
            <a:pPr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Because large, complex networks may use a variety of Network Layer protocols, this protocol makes EIGRP </a:t>
            </a:r>
            <a:r>
              <a:rPr b="1" lang="en-US" sz="2600" spc="-1" strike="noStrike">
                <a:solidFill>
                  <a:srgbClr val="000000"/>
                </a:solidFill>
                <a:latin typeface="Constantia"/>
              </a:rPr>
              <a:t>flexible and scalable</a:t>
            </a:r>
            <a:r>
              <a:rPr b="0" lang="en-US" sz="2600" spc="-1" strike="noStrike">
                <a:solidFill>
                  <a:srgbClr val="000000"/>
                </a:solidFill>
                <a:latin typeface="Constantia"/>
              </a:rPr>
              <a:t>.</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10" name="PlaceHolder 2"/>
          <p:cNvSpPr>
            <a:spLocks noGrp="1"/>
          </p:cNvSpPr>
          <p:nvPr>
            <p:ph/>
          </p:nvPr>
        </p:nvSpPr>
        <p:spPr>
          <a:xfrm>
            <a:off x="457200" y="838080"/>
            <a:ext cx="8229240" cy="528768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EIGRP uses a composite metric value to determine the </a:t>
            </a:r>
            <a:r>
              <a:rPr b="0" lang="en-US" sz="2600" spc="-1" strike="noStrike">
                <a:solidFill>
                  <a:srgbClr val="c00000"/>
                </a:solidFill>
                <a:latin typeface="Constantia"/>
              </a:rPr>
              <a:t>best path to a destination</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This metric is determined from the following values:</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0" lang="en-US" sz="2600" spc="-1" strike="noStrike">
                <a:solidFill>
                  <a:srgbClr val="0070c0"/>
                </a:solidFill>
                <a:latin typeface="Constantia"/>
              </a:rPr>
              <a:t>Bandwidth</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0" lang="en-US" sz="2600" spc="-1" strike="noStrike">
                <a:solidFill>
                  <a:srgbClr val="0070c0"/>
                </a:solidFill>
                <a:latin typeface="Constantia"/>
              </a:rPr>
              <a:t>Delay</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0" lang="en-US" sz="2600" spc="-1" strike="noStrike">
                <a:solidFill>
                  <a:srgbClr val="0070c0"/>
                </a:solidFill>
                <a:latin typeface="Constantia"/>
              </a:rPr>
              <a:t>Reliability</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0" lang="en-US" sz="2600" spc="-1" strike="noStrike">
                <a:solidFill>
                  <a:srgbClr val="0070c0"/>
                </a:solidFill>
                <a:latin typeface="Constantia"/>
              </a:rPr>
              <a:t>Load</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12" name="PlaceHolder 2"/>
          <p:cNvSpPr>
            <a:spLocks noGrp="1"/>
          </p:cNvSpPr>
          <p:nvPr>
            <p:ph/>
          </p:nvPr>
        </p:nvSpPr>
        <p:spPr>
          <a:xfrm>
            <a:off x="457200" y="1143000"/>
            <a:ext cx="8229240" cy="498276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charset="2"/>
              <a:buChar char=""/>
            </a:pPr>
            <a:r>
              <a:rPr b="1" lang="en-US" sz="2600" spc="-1" strike="noStrike">
                <a:solidFill>
                  <a:srgbClr val="0070c0"/>
                </a:solidFill>
                <a:latin typeface="Constantia"/>
              </a:rPr>
              <a:t>Bandwidth</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bandwidth metric is a </a:t>
            </a:r>
            <a:r>
              <a:rPr b="1" lang="en-US" sz="2600" spc="-1" strike="noStrike">
                <a:solidFill>
                  <a:srgbClr val="000000"/>
                </a:solidFill>
                <a:latin typeface="Constantia"/>
              </a:rPr>
              <a:t>static value </a:t>
            </a:r>
            <a:r>
              <a:rPr b="0" lang="en-US" sz="2600" spc="-1" strike="noStrike">
                <a:solidFill>
                  <a:srgbClr val="000000"/>
                </a:solidFill>
                <a:latin typeface="Constantia"/>
              </a:rPr>
              <a:t>and is displayed in kbps.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Most serial interfaces use the default bandwidth value of 1544 kbps.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Sometimes the bandwidth value may not reflect the actual physical bandwidth of the interface. </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14" name="PlaceHolder 2"/>
          <p:cNvSpPr>
            <a:spLocks noGrp="1"/>
          </p:cNvSpPr>
          <p:nvPr>
            <p:ph/>
          </p:nvPr>
        </p:nvSpPr>
        <p:spPr>
          <a:xfrm>
            <a:off x="457200" y="990720"/>
            <a:ext cx="8229240" cy="5135040"/>
          </a:xfrm>
          <a:prstGeom prst="rect">
            <a:avLst/>
          </a:prstGeom>
          <a:noFill/>
          <a:ln w="0">
            <a:noFill/>
          </a:ln>
        </p:spPr>
        <p:txBody>
          <a:bodyPr lIns="90000" rIns="90000" tIns="45000" bIns="45000" anchor="t">
            <a:normAutofit fontScale="91000"/>
          </a:bodyPr>
          <a:p>
            <a:pPr marL="274320" indent="-274320">
              <a:lnSpc>
                <a:spcPct val="100000"/>
              </a:lnSpc>
              <a:spcBef>
                <a:spcPts val="519"/>
              </a:spcBef>
              <a:buClr>
                <a:srgbClr val="0bd0d9"/>
              </a:buClr>
              <a:buSzPct val="95000"/>
              <a:buFont typeface="Wingdings" charset="2"/>
              <a:buChar char=""/>
            </a:pPr>
            <a:r>
              <a:rPr b="1" lang="en-US" sz="2600" spc="-1" strike="noStrike">
                <a:solidFill>
                  <a:srgbClr val="0070c0"/>
                </a:solidFill>
                <a:latin typeface="Constantia"/>
              </a:rPr>
              <a:t>Delay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delay metric is a static value that is based on the type of </a:t>
            </a:r>
            <a:r>
              <a:rPr b="0" lang="en-US" sz="2600" spc="-1" strike="noStrike">
                <a:solidFill>
                  <a:srgbClr val="c00000"/>
                </a:solidFill>
                <a:latin typeface="Constantia"/>
              </a:rPr>
              <a:t>exit interface</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default value is 20,000 microseconds for </a:t>
            </a:r>
            <a:r>
              <a:rPr b="0" lang="en-US" sz="2600" spc="-1" strike="noStrike">
                <a:solidFill>
                  <a:srgbClr val="c00000"/>
                </a:solidFill>
                <a:latin typeface="Constantia"/>
              </a:rPr>
              <a:t>Serial interfaces</a:t>
            </a:r>
            <a:r>
              <a:rPr b="0" lang="en-US" sz="2600" spc="-1" strike="noStrike">
                <a:solidFill>
                  <a:srgbClr val="000000"/>
                </a:solidFill>
                <a:latin typeface="Constantia"/>
              </a:rPr>
              <a:t> and 100 microseconds for </a:t>
            </a:r>
            <a:r>
              <a:rPr b="0" lang="en-US" sz="2600" spc="-1" strike="noStrike">
                <a:solidFill>
                  <a:srgbClr val="c00000"/>
                </a:solidFill>
                <a:latin typeface="Constantia"/>
              </a:rPr>
              <a:t>Fast Ethernet interfaces.</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charset="2"/>
              <a:buChar char=""/>
            </a:pPr>
            <a:r>
              <a:rPr b="1" lang="en-US" sz="2600" spc="-1" strike="noStrike">
                <a:solidFill>
                  <a:srgbClr val="0070c0"/>
                </a:solidFill>
                <a:latin typeface="Constantia"/>
              </a:rPr>
              <a:t>Reliability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Reliability measures how often the link has </a:t>
            </a:r>
            <a:r>
              <a:rPr b="0" lang="en-US" sz="2600" spc="-1" strike="noStrike">
                <a:solidFill>
                  <a:srgbClr val="c00000"/>
                </a:solidFill>
                <a:latin typeface="Constantia"/>
              </a:rPr>
              <a:t>experienced errors</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Unlike delay, reliability updates automatically, depending on the link conditions.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It has a value of between 0 and 255. </a:t>
            </a:r>
            <a:endParaRPr b="0" lang="en-US" sz="2600" spc="-1" strike="noStrike">
              <a:solidFill>
                <a:srgbClr val="000000"/>
              </a:solidFill>
              <a:latin typeface="Constantia"/>
            </a:endParaRPr>
          </a:p>
          <a:p>
            <a:pPr marL="274320" indent="-274320">
              <a:lnSpc>
                <a:spcPct val="100000"/>
              </a:lnSpc>
              <a:spcBef>
                <a:spcPts val="519"/>
              </a:spcBef>
              <a:buClr>
                <a:srgbClr val="0bd0d9"/>
              </a:buClr>
              <a:buSzPct val="95000"/>
              <a:buFont typeface="Wingdings 2" charset="2"/>
              <a:buChar char=""/>
            </a:pPr>
            <a:r>
              <a:rPr b="0" lang="en-US" sz="2600" spc="-1" strike="noStrike">
                <a:solidFill>
                  <a:srgbClr val="0070c0"/>
                </a:solidFill>
                <a:latin typeface="Constantia"/>
              </a:rPr>
              <a:t>A reliability of 255/255 represents a 100 percent reliable link. </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4680"/>
            <a:ext cx="8229240" cy="410760"/>
          </a:xfrm>
          <a:prstGeom prst="rect">
            <a:avLst/>
          </a:prstGeom>
          <a:noFill/>
          <a:ln w="0">
            <a:noFill/>
          </a:ln>
        </p:spPr>
        <p:txBody>
          <a:bodyPr lIns="0" rIns="0" tIns="45000" bIns="0" anchor="b">
            <a:normAutofit fontScale="4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16" name="PlaceHolder 2"/>
          <p:cNvSpPr>
            <a:spLocks noGrp="1"/>
          </p:cNvSpPr>
          <p:nvPr>
            <p:ph/>
          </p:nvPr>
        </p:nvSpPr>
        <p:spPr>
          <a:xfrm>
            <a:off x="457200" y="914400"/>
            <a:ext cx="8229240" cy="5211360"/>
          </a:xfrm>
          <a:prstGeom prst="rect">
            <a:avLst/>
          </a:prstGeom>
          <a:noFill/>
          <a:ln w="0">
            <a:noFill/>
          </a:ln>
        </p:spPr>
        <p:txBody>
          <a:bodyPr lIns="90000" rIns="90000" tIns="45000" bIns="45000" anchor="t">
            <a:noAutofit/>
          </a:bodyPr>
          <a:p>
            <a:pPr marL="274320" indent="-274320" algn="just">
              <a:lnSpc>
                <a:spcPct val="100000"/>
              </a:lnSpc>
              <a:spcBef>
                <a:spcPts val="519"/>
              </a:spcBef>
              <a:buClr>
                <a:srgbClr val="0bd0d9"/>
              </a:buClr>
              <a:buSzPct val="95000"/>
              <a:buFont typeface="Wingdings" charset="2"/>
              <a:buChar char=""/>
            </a:pPr>
            <a:r>
              <a:rPr b="1" lang="en-US" sz="2600" spc="-1" strike="noStrike">
                <a:solidFill>
                  <a:srgbClr val="0070c0"/>
                </a:solidFill>
                <a:latin typeface="Constantia"/>
              </a:rPr>
              <a:t>Load</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Load reflects the amount of </a:t>
            </a:r>
            <a:r>
              <a:rPr b="0" lang="en-US" sz="2600" spc="-1" strike="noStrike">
                <a:solidFill>
                  <a:srgbClr val="c00000"/>
                </a:solidFill>
                <a:latin typeface="Constantia"/>
              </a:rPr>
              <a:t>traffic </a:t>
            </a:r>
            <a:r>
              <a:rPr b="0" lang="en-US" sz="2600" spc="-1" strike="noStrike">
                <a:solidFill>
                  <a:srgbClr val="000000"/>
                </a:solidFill>
                <a:latin typeface="Constantia"/>
              </a:rPr>
              <a:t>using the link.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 </a:t>
            </a:r>
            <a:r>
              <a:rPr b="0" lang="en-US" sz="2600" spc="-1" strike="noStrike">
                <a:solidFill>
                  <a:srgbClr val="c00000"/>
                </a:solidFill>
                <a:latin typeface="Constantia"/>
              </a:rPr>
              <a:t>lower load value is more desirable </a:t>
            </a:r>
            <a:r>
              <a:rPr b="0" lang="en-US" sz="2600" spc="-1" strike="noStrike">
                <a:solidFill>
                  <a:srgbClr val="000000"/>
                </a:solidFill>
                <a:latin typeface="Constantia"/>
              </a:rPr>
              <a:t>than a higher value.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As an example, 1/255 would be a minimally loaded link, and 255/255 would be a link that is 100 percent utilized.</a:t>
            </a:r>
            <a:endParaRPr b="0" lang="en-US" sz="2600" spc="-1" strike="noStrike">
              <a:solidFill>
                <a:srgbClr val="000000"/>
              </a:solidFill>
              <a:latin typeface="Constantia"/>
            </a:endParaRPr>
          </a:p>
          <a:p>
            <a:pPr algn="just">
              <a:lnSpc>
                <a:spcPct val="100000"/>
              </a:lnSpc>
              <a:spcBef>
                <a:spcPts val="519"/>
              </a:spcBef>
              <a:buNone/>
            </a:pP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18" name="PlaceHolder 2"/>
          <p:cNvSpPr>
            <a:spLocks noGrp="1"/>
          </p:cNvSpPr>
          <p:nvPr>
            <p:ph/>
          </p:nvPr>
        </p:nvSpPr>
        <p:spPr>
          <a:xfrm>
            <a:off x="457200" y="1066680"/>
            <a:ext cx="8229240" cy="5059080"/>
          </a:xfrm>
          <a:prstGeom prst="rect">
            <a:avLst/>
          </a:prstGeom>
          <a:noFill/>
          <a:ln w="0">
            <a:noFill/>
          </a:ln>
        </p:spPr>
        <p:txBody>
          <a:bodyPr lIns="90000" rIns="90000" tIns="45000" bIns="45000" anchor="t">
            <a:normAutofit/>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a:t>
            </a:r>
            <a:r>
              <a:rPr b="0" lang="en-US" sz="2600" spc="-1" strike="noStrike">
                <a:solidFill>
                  <a:srgbClr val="ffc000"/>
                </a:solidFill>
                <a:latin typeface="Constantia"/>
              </a:rPr>
              <a:t>Hold time </a:t>
            </a:r>
            <a:r>
              <a:rPr b="0" lang="en-US" sz="2600" spc="-1" strike="noStrike">
                <a:solidFill>
                  <a:srgbClr val="000000"/>
                </a:solidFill>
                <a:latin typeface="Constantia"/>
              </a:rPr>
              <a:t>is the period that EIGRP </a:t>
            </a:r>
            <a:r>
              <a:rPr b="0" lang="en-US" sz="2600" spc="-1" strike="noStrike">
                <a:solidFill>
                  <a:srgbClr val="00b050"/>
                </a:solidFill>
                <a:latin typeface="Constantia"/>
              </a:rPr>
              <a:t>waits </a:t>
            </a:r>
            <a:r>
              <a:rPr b="0" lang="en-US" sz="2600" spc="-1" strike="noStrike">
                <a:solidFill>
                  <a:srgbClr val="000000"/>
                </a:solidFill>
                <a:latin typeface="Constantia"/>
              </a:rPr>
              <a:t>to </a:t>
            </a:r>
            <a:r>
              <a:rPr b="0" lang="en-US" sz="2600" spc="-1" strike="noStrike">
                <a:solidFill>
                  <a:srgbClr val="ffc000"/>
                </a:solidFill>
                <a:latin typeface="Constantia"/>
              </a:rPr>
              <a:t>receive a hello packet</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The hold time is the length of time that a router treats a neighbor as reachable.</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Generally, the hold time is </a:t>
            </a:r>
            <a:r>
              <a:rPr b="0" lang="en-US" sz="2600" spc="-1" strike="noStrike">
                <a:solidFill>
                  <a:srgbClr val="c00000"/>
                </a:solidFill>
                <a:latin typeface="Constantia"/>
              </a:rPr>
              <a:t>three times </a:t>
            </a:r>
            <a:r>
              <a:rPr b="0" lang="en-US" sz="2600" spc="-1" strike="noStrike">
                <a:solidFill>
                  <a:srgbClr val="000000"/>
                </a:solidFill>
                <a:latin typeface="Constantia"/>
              </a:rPr>
              <a:t>the duration of the </a:t>
            </a:r>
            <a:r>
              <a:rPr b="0" lang="en-US" sz="2600" spc="-1" strike="noStrike">
                <a:solidFill>
                  <a:srgbClr val="00b050"/>
                </a:solidFill>
                <a:latin typeface="Constantia"/>
              </a:rPr>
              <a:t>Hello interval</a:t>
            </a:r>
            <a:r>
              <a:rPr b="0" lang="en-US" sz="2600" spc="-1" strike="noStrike">
                <a:solidFill>
                  <a:srgbClr val="00b0f0"/>
                </a:solidFill>
                <a:latin typeface="Constantia"/>
              </a:rPr>
              <a:t>(period of time in seconds that a router keeps hello packet from neighbor</a:t>
            </a:r>
            <a:r>
              <a:rPr b="0" lang="en-US" sz="2600" spc="-1" strike="noStrike">
                <a:solidFill>
                  <a:srgbClr val="00b050"/>
                </a:solidFill>
                <a:latin typeface="Constantia"/>
              </a:rPr>
              <a:t>)</a:t>
            </a:r>
            <a:r>
              <a:rPr b="0" lang="en-US" sz="2600" spc="-1" strike="noStrike">
                <a:solidFill>
                  <a:srgbClr val="000000"/>
                </a:solidFill>
                <a:latin typeface="Constantia"/>
              </a:rPr>
              <a:t>.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When the </a:t>
            </a:r>
            <a:r>
              <a:rPr b="0" lang="en-US" sz="2600" spc="-1" strike="noStrike">
                <a:solidFill>
                  <a:srgbClr val="c00000"/>
                </a:solidFill>
                <a:latin typeface="Constantia"/>
              </a:rPr>
              <a:t>hold time expires </a:t>
            </a:r>
            <a:r>
              <a:rPr b="0" lang="en-US" sz="2600" spc="-1" strike="noStrike">
                <a:solidFill>
                  <a:srgbClr val="000000"/>
                </a:solidFill>
                <a:latin typeface="Constantia"/>
              </a:rPr>
              <a:t>and EIGRP declares </a:t>
            </a:r>
            <a:r>
              <a:rPr b="0" lang="en-US" sz="2600" spc="-1" strike="noStrike">
                <a:solidFill>
                  <a:srgbClr val="c00000"/>
                </a:solidFill>
                <a:latin typeface="Constantia"/>
              </a:rPr>
              <a:t>the route as down</a:t>
            </a:r>
            <a:r>
              <a:rPr b="0" lang="en-US" sz="2600" spc="-1" strike="noStrike">
                <a:solidFill>
                  <a:srgbClr val="000000"/>
                </a:solidFill>
                <a:latin typeface="Constantia"/>
              </a:rPr>
              <a:t>, DUAL re-evaluates the </a:t>
            </a:r>
            <a:r>
              <a:rPr b="0" lang="en-US" sz="2600" spc="-1" strike="noStrike">
                <a:solidFill>
                  <a:srgbClr val="ffc000"/>
                </a:solidFill>
                <a:latin typeface="Constantia"/>
              </a:rPr>
              <a:t>topology and refreshes the routing table</a:t>
            </a:r>
            <a:r>
              <a:rPr b="0" lang="en-US" sz="2600" spc="-1" strike="noStrike">
                <a:solidFill>
                  <a:srgbClr val="000000"/>
                </a:solidFill>
                <a:latin typeface="Constantia"/>
              </a:rPr>
              <a:t>.</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pic>
        <p:nvPicPr>
          <p:cNvPr id="420" name="Picture 7" descr=""/>
          <p:cNvPicPr/>
          <p:nvPr/>
        </p:nvPicPr>
        <p:blipFill>
          <a:blip r:embed="rId1"/>
          <a:stretch/>
        </p:blipFill>
        <p:spPr>
          <a:xfrm>
            <a:off x="838080" y="1066680"/>
            <a:ext cx="7619760" cy="4391640"/>
          </a:xfrm>
          <a:prstGeom prst="rect">
            <a:avLst/>
          </a:prstGeom>
          <a:ln w="2540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4680"/>
            <a:ext cx="8229240" cy="410760"/>
          </a:xfrm>
          <a:prstGeom prst="rect">
            <a:avLst/>
          </a:prstGeom>
          <a:noFill/>
          <a:ln w="0">
            <a:noFill/>
          </a:ln>
        </p:spPr>
        <p:txBody>
          <a:bodyPr lIns="0" rIns="0" tIns="45000" bIns="0" anchor="b">
            <a:normAutofit fontScale="48000"/>
          </a:bodyPr>
          <a:p>
            <a:pPr>
              <a:lnSpc>
                <a:spcPct val="100000"/>
              </a:lnSpc>
              <a:buNone/>
            </a:pPr>
            <a:r>
              <a:rPr b="0" lang="en-US" sz="5000" spc="-1" strike="noStrike">
                <a:solidFill>
                  <a:srgbClr val="04617b"/>
                </a:solidFill>
                <a:latin typeface="Calibri"/>
              </a:rPr>
              <a:t>Steps to configure static route</a:t>
            </a:r>
            <a:endParaRPr b="0" lang="en-US" sz="5000" spc="-1" strike="noStrike">
              <a:solidFill>
                <a:srgbClr val="000000"/>
              </a:solidFill>
              <a:latin typeface="Constantia"/>
            </a:endParaRPr>
          </a:p>
        </p:txBody>
      </p:sp>
      <p:sp>
        <p:nvSpPr>
          <p:cNvPr id="247" name="PlaceHolder 2"/>
          <p:cNvSpPr>
            <a:spLocks noGrp="1"/>
          </p:cNvSpPr>
          <p:nvPr>
            <p:ph/>
          </p:nvPr>
        </p:nvSpPr>
        <p:spPr>
          <a:xfrm>
            <a:off x="457200" y="838080"/>
            <a:ext cx="8229240" cy="5790960"/>
          </a:xfrm>
          <a:prstGeom prst="rect">
            <a:avLst/>
          </a:prstGeom>
          <a:noFill/>
          <a:ln w="0">
            <a:noFill/>
          </a:ln>
        </p:spPr>
        <p:txBody>
          <a:bodyPr lIns="90000" rIns="90000" tIns="45000" bIns="45000" anchor="t">
            <a:noAutofit/>
          </a:bodyPr>
          <a:p>
            <a:pPr marL="274320" indent="1440" algn="just">
              <a:lnSpc>
                <a:spcPct val="100000"/>
              </a:lnSpc>
              <a:spcBef>
                <a:spcPts val="420"/>
              </a:spcBef>
              <a:buNone/>
              <a:tabLst>
                <a:tab algn="l" pos="0"/>
              </a:tabLst>
            </a:pPr>
            <a:r>
              <a:rPr b="0" lang="en-US" sz="1800" spc="-1" strike="noStrike">
                <a:solidFill>
                  <a:srgbClr val="000000"/>
                </a:solidFill>
                <a:latin typeface="Constantia"/>
              </a:rPr>
              <a:t>1. </a:t>
            </a:r>
            <a:r>
              <a:rPr b="0" lang="en-US" sz="2100" spc="-1" strike="noStrike">
                <a:solidFill>
                  <a:srgbClr val="000000"/>
                </a:solidFill>
                <a:latin typeface="Constantia"/>
              </a:rPr>
              <a:t>Connect to the router using a console cable.</a:t>
            </a:r>
            <a:endParaRPr b="0" lang="en-US" sz="2100" spc="-1" strike="noStrike">
              <a:solidFill>
                <a:srgbClr val="000000"/>
              </a:solidFill>
              <a:latin typeface="Constantia"/>
            </a:endParaRPr>
          </a:p>
          <a:p>
            <a:pPr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2. Open a HyperTerminal window to connect with router .</a:t>
            </a:r>
            <a:endParaRPr b="0" lang="en-US" sz="2100" spc="-1" strike="noStrike">
              <a:solidFill>
                <a:srgbClr val="000000"/>
              </a:solidFill>
              <a:latin typeface="Constantia"/>
            </a:endParaRPr>
          </a:p>
          <a:p>
            <a:pPr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3. Enter privileged mode, by typing enable at the Router1&gt; </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	</a:t>
            </a:r>
            <a:r>
              <a:rPr b="0" lang="en-US" sz="2100" spc="-1" strike="noStrike">
                <a:solidFill>
                  <a:srgbClr val="000000"/>
                </a:solidFill>
                <a:latin typeface="Constantia"/>
              </a:rPr>
              <a:t>Note how the &gt; symbol changes to a # to indicate that </a:t>
            </a:r>
            <a:r>
              <a:rPr b="0" lang="en-US" sz="2100" spc="-1" strike="noStrike">
                <a:solidFill>
                  <a:srgbClr val="000000"/>
                </a:solidFill>
                <a:latin typeface="Constantia"/>
              </a:rPr>
              <a:t>	</a:t>
            </a:r>
            <a:r>
              <a:rPr b="0" lang="en-US" sz="2100" spc="-1" strike="noStrike">
                <a:solidFill>
                  <a:srgbClr val="000000"/>
                </a:solidFill>
                <a:latin typeface="Constantia"/>
              </a:rPr>
              <a:t>privilege  mode is operative.</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Router1&gt;enable</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Router1#</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4. Enter global configuration mode.</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Router1#config terminal</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Router1(config)#</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5. Use the ip route IOS command to configure the static route, with the following format:</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en-US" sz="2100" spc="-1" strike="noStrike">
                <a:solidFill>
                  <a:srgbClr val="000000"/>
                </a:solidFill>
                <a:latin typeface="Constantia"/>
              </a:rPr>
              <a:t>       </a:t>
            </a:r>
            <a:r>
              <a:rPr b="0" lang="en-US" sz="2100" spc="-1" strike="noStrike">
                <a:solidFill>
                  <a:srgbClr val="000000"/>
                </a:solidFill>
                <a:latin typeface="Constantia"/>
              </a:rPr>
              <a:t>ip route [destination_network] [subnet_mask] [gateway_address]</a:t>
            </a:r>
            <a:endParaRPr b="0" lang="en-US" sz="2100" spc="-1" strike="noStrike">
              <a:solidFill>
                <a:srgbClr val="000000"/>
              </a:solidFill>
              <a:latin typeface="Constantia"/>
            </a:endParaRPr>
          </a:p>
          <a:p>
            <a:pPr marL="274320" indent="-274320" algn="just">
              <a:lnSpc>
                <a:spcPct val="100000"/>
              </a:lnSpc>
              <a:spcBef>
                <a:spcPts val="420"/>
              </a:spcBef>
              <a:buNone/>
              <a:tabLst>
                <a:tab algn="l" pos="0"/>
              </a:tabLst>
            </a:pPr>
            <a:r>
              <a:rPr b="0" lang="fr-FR" sz="2100" spc="-1" strike="noStrike">
                <a:solidFill>
                  <a:srgbClr val="000000"/>
                </a:solidFill>
                <a:latin typeface="Constantia"/>
              </a:rPr>
              <a:t>           </a:t>
            </a:r>
            <a:r>
              <a:rPr b="0" lang="fr-FR" sz="2100" spc="-1" strike="noStrike">
                <a:solidFill>
                  <a:srgbClr val="ffc000"/>
                </a:solidFill>
                <a:latin typeface="Constantia"/>
              </a:rPr>
              <a:t>Router1(config) #ip route 192.168.16.0 255.255.255.0 192.168.15.1</a:t>
            </a:r>
            <a:endParaRPr b="0" lang="en-US" sz="21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4680"/>
            <a:ext cx="8229240" cy="487080"/>
          </a:xfrm>
          <a:prstGeom prst="rect">
            <a:avLst/>
          </a:prstGeom>
          <a:noFill/>
          <a:ln w="0">
            <a:noFill/>
          </a:ln>
        </p:spPr>
        <p:txBody>
          <a:bodyPr lIns="0" rIns="0" tIns="45000" bIns="0" anchor="b">
            <a:normAutofit fontScale="5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22" name="PlaceHolder 2"/>
          <p:cNvSpPr>
            <a:spLocks noGrp="1"/>
          </p:cNvSpPr>
          <p:nvPr>
            <p:ph/>
          </p:nvPr>
        </p:nvSpPr>
        <p:spPr>
          <a:xfrm>
            <a:off x="457200" y="990720"/>
            <a:ext cx="8229240" cy="513504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EIGRP Configuration </a:t>
            </a:r>
            <a:endParaRPr b="0" lang="en-US" sz="2600" spc="-1" strike="noStrike">
              <a:solidFill>
                <a:srgbClr val="000000"/>
              </a:solidFill>
              <a:latin typeface="Constantia"/>
            </a:endParaRPr>
          </a:p>
        </p:txBody>
      </p:sp>
      <p:sp>
        <p:nvSpPr>
          <p:cNvPr id="423" name="Rectangle 4"/>
          <p:cNvSpPr/>
          <p:nvPr/>
        </p:nvSpPr>
        <p:spPr>
          <a:xfrm>
            <a:off x="609480" y="1676520"/>
            <a:ext cx="7772040" cy="3276360"/>
          </a:xfrm>
          <a:prstGeom prst="rect">
            <a:avLst/>
          </a:prstGeom>
          <a:noFill/>
          <a:ln w="9525">
            <a:solidFill>
              <a:srgbClr val="000000"/>
            </a:solidFill>
            <a:miter/>
          </a:ln>
        </p:spPr>
        <p:style>
          <a:lnRef idx="0"/>
          <a:fillRef idx="0"/>
          <a:effectRef idx="0"/>
          <a:fontRef idx="minor"/>
        </p:style>
        <p:txBody>
          <a:bodyPr lIns="90000" rIns="90000" tIns="45000" bIns="45000" anchor="t">
            <a:noAutofit/>
          </a:bodyPr>
          <a:p>
            <a:pPr marL="343080" indent="-343080">
              <a:lnSpc>
                <a:spcPct val="100000"/>
              </a:lnSpc>
              <a:spcBef>
                <a:spcPts val="320"/>
              </a:spcBef>
              <a:buNone/>
              <a:tabLst>
                <a:tab algn="l" pos="0"/>
              </a:tabLst>
            </a:pPr>
            <a:r>
              <a:rPr b="0" lang="en-US" sz="1600" spc="-1" strike="noStrike">
                <a:solidFill>
                  <a:srgbClr val="000000"/>
                </a:solidFill>
                <a:latin typeface="Courier New"/>
              </a:rPr>
              <a:t>router eigrp 1</a:t>
            </a: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network 172.16.0.0</a:t>
            </a: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network 192.168.10.4</a:t>
            </a:r>
            <a:endParaRPr b="0" lang="en-US" sz="1600" spc="-1" strike="noStrike">
              <a:latin typeface="Arial"/>
            </a:endParaRPr>
          </a:p>
          <a:p>
            <a:pPr marL="343080" indent="-343080">
              <a:lnSpc>
                <a:spcPct val="100000"/>
              </a:lnSpc>
              <a:spcBef>
                <a:spcPts val="320"/>
              </a:spcBef>
              <a:buNone/>
              <a:tabLst>
                <a:tab algn="l" pos="0"/>
              </a:tabLst>
            </a:pP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router eigrp 1</a:t>
            </a: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network 172.16.0.0</a:t>
            </a: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network 192.168.10.8 0.0.0.3</a:t>
            </a:r>
            <a:endParaRPr b="0" lang="en-US" sz="1600" spc="-1" strike="noStrike">
              <a:latin typeface="Arial"/>
            </a:endParaRPr>
          </a:p>
          <a:p>
            <a:pPr marL="343080" indent="-343080">
              <a:lnSpc>
                <a:spcPct val="100000"/>
              </a:lnSpc>
              <a:spcBef>
                <a:spcPts val="320"/>
              </a:spcBef>
              <a:buNone/>
              <a:tabLst>
                <a:tab algn="l" pos="0"/>
              </a:tabLst>
            </a:pP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router eigrp 1</a:t>
            </a: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network 192.168.1.0</a:t>
            </a:r>
            <a:endParaRPr b="0" lang="en-US" sz="1600" spc="-1" strike="noStrike">
              <a:latin typeface="Arial"/>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network 192.168.10.0</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74680"/>
            <a:ext cx="8229240" cy="563040"/>
          </a:xfrm>
          <a:prstGeom prst="rect">
            <a:avLst/>
          </a:prstGeom>
          <a:noFill/>
          <a:ln w="0">
            <a:noFill/>
          </a:ln>
        </p:spPr>
        <p:txBody>
          <a:bodyPr lIns="0" rIns="0" tIns="45000" bIns="0" anchor="b">
            <a:normAutofit fontScale="6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425" name="PlaceHolder 2"/>
          <p:cNvSpPr>
            <a:spLocks noGrp="1"/>
          </p:cNvSpPr>
          <p:nvPr>
            <p:ph/>
          </p:nvPr>
        </p:nvSpPr>
        <p:spPr>
          <a:xfrm>
            <a:off x="457200" y="1143000"/>
            <a:ext cx="8229240" cy="4982760"/>
          </a:xfrm>
          <a:prstGeom prst="rect">
            <a:avLst/>
          </a:prstGeom>
          <a:noFill/>
          <a:ln w="9360">
            <a:solidFill>
              <a:srgbClr val="000000"/>
            </a:solidFill>
            <a:miter/>
          </a:ln>
        </p:spPr>
        <p:txBody>
          <a:bodyPr lIns="90000" rIns="90000" tIns="45000" bIns="45000" anchor="t">
            <a:normAutofit fontScale="99000"/>
          </a:bodyPr>
          <a:p>
            <a:pPr marL="343080" indent="-343080">
              <a:lnSpc>
                <a:spcPct val="100000"/>
              </a:lnSpc>
              <a:spcBef>
                <a:spcPts val="320"/>
              </a:spcBef>
              <a:buNone/>
              <a:tabLst>
                <a:tab algn="l" pos="0"/>
              </a:tabLst>
            </a:pPr>
            <a:r>
              <a:rPr b="0" lang="en-US" sz="1600" spc="-1" strike="noStrike">
                <a:solidFill>
                  <a:srgbClr val="000000"/>
                </a:solidFill>
                <a:latin typeface="Courier New"/>
              </a:rPr>
              <a:t>R1# show ip route</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Codes: C - connected, S - static, I - IGRP, R - RIP, M - mobile, </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ff0000"/>
                </a:solidFill>
                <a:latin typeface="Courier New"/>
              </a:rPr>
              <a:t>D - EIGRP</a:t>
            </a:r>
            <a:r>
              <a:rPr b="0" lang="en-US" sz="1600" spc="-1" strike="noStrike">
                <a:solidFill>
                  <a:srgbClr val="000000"/>
                </a:solidFill>
                <a:latin typeface="Courier New"/>
              </a:rPr>
              <a:t>, EX - EIGRP external, O - OSPF, </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&lt;Output omitted&gt;</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192.168.10.0/24 is variably subnetted, 3 subnets, 2 masks</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ff3300"/>
                </a:solidFill>
                <a:latin typeface="Courier New"/>
              </a:rPr>
              <a:t>D </a:t>
            </a:r>
            <a:r>
              <a:rPr b="0" lang="en-US" sz="1600" spc="-1" strike="noStrike">
                <a:solidFill>
                  <a:srgbClr val="000000"/>
                </a:solidFill>
                <a:latin typeface="Courier New"/>
              </a:rPr>
              <a:t>      192.168.10.0/24 is a summary, 00:03:50, Null0</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C       192.168.10.4/30 is directly connected, Serial0/0/1</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ff3300"/>
                </a:solidFill>
                <a:latin typeface="Courier New"/>
              </a:rPr>
              <a:t>D</a:t>
            </a:r>
            <a:r>
              <a:rPr b="0" lang="en-US" sz="1600" spc="-1" strike="noStrike">
                <a:solidFill>
                  <a:srgbClr val="000000"/>
                </a:solidFill>
                <a:latin typeface="Courier New"/>
              </a:rPr>
              <a:t>       192.168.10.8/30 [90/2681856] via 192.168.10.6,00:02:43, S0/0/1</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     </a:t>
            </a:r>
            <a:r>
              <a:rPr b="0" lang="en-US" sz="1600" spc="-1" strike="noStrike">
                <a:solidFill>
                  <a:srgbClr val="000000"/>
                </a:solidFill>
                <a:latin typeface="Courier New"/>
              </a:rPr>
              <a:t>172.16.0.0/16 is variably subnetted, 4 subnets, 3 masks</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ff3300"/>
                </a:solidFill>
                <a:latin typeface="Courier New"/>
              </a:rPr>
              <a:t>D </a:t>
            </a:r>
            <a:r>
              <a:rPr b="0" lang="en-US" sz="1600" spc="-1" strike="noStrike">
                <a:solidFill>
                  <a:srgbClr val="000000"/>
                </a:solidFill>
                <a:latin typeface="Courier New"/>
              </a:rPr>
              <a:t>      172.16.0.0/16 is a summary, 00:10:52, Null0</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C       172.16.1.0/24 is directly connected, FastEthernet0/0</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ff3300"/>
                </a:solidFill>
                <a:latin typeface="Courier New"/>
              </a:rPr>
              <a:t>D</a:t>
            </a:r>
            <a:r>
              <a:rPr b="0" lang="en-US" sz="1600" spc="-1" strike="noStrike">
                <a:solidFill>
                  <a:srgbClr val="000000"/>
                </a:solidFill>
                <a:latin typeface="Courier New"/>
              </a:rPr>
              <a:t>       172.16.2.0/24 [90/2172416] via 172.16.3.2, 00:10:47, S0/0/0</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000000"/>
                </a:solidFill>
                <a:latin typeface="Courier New"/>
              </a:rPr>
              <a:t>C       172.16.3.0/30 is directly connected, Serial0/0/0</a:t>
            </a:r>
            <a:endParaRPr b="0" lang="en-US" sz="1600" spc="-1" strike="noStrike">
              <a:solidFill>
                <a:srgbClr val="000000"/>
              </a:solidFill>
              <a:latin typeface="Constantia"/>
            </a:endParaRPr>
          </a:p>
          <a:p>
            <a:pPr marL="343080" indent="-343080">
              <a:lnSpc>
                <a:spcPct val="100000"/>
              </a:lnSpc>
              <a:spcBef>
                <a:spcPts val="320"/>
              </a:spcBef>
              <a:buNone/>
              <a:tabLst>
                <a:tab algn="l" pos="0"/>
              </a:tabLst>
            </a:pPr>
            <a:r>
              <a:rPr b="0" lang="en-US" sz="1600" spc="-1" strike="noStrike">
                <a:solidFill>
                  <a:srgbClr val="ff3300"/>
                </a:solidFill>
                <a:latin typeface="Courier New"/>
              </a:rPr>
              <a:t>D</a:t>
            </a:r>
            <a:r>
              <a:rPr b="0" lang="en-US" sz="1600" spc="-1" strike="noStrike">
                <a:solidFill>
                  <a:srgbClr val="000000"/>
                </a:solidFill>
                <a:latin typeface="Courier New"/>
              </a:rPr>
              <a:t>    192.168.1.0/24 [90/2172416] via 192.168.10.6, 00:02:31, S0/0/1</a:t>
            </a:r>
            <a:endParaRPr b="0" lang="en-US" sz="1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6" name="Picture 2" descr="D:\Documents and Settings\jkandra\My Documents\Current Jobs\~formats\2002 F_D Template\Photoshop\End-Logo-Color.jpg"/>
          <p:cNvPicPr/>
          <p:nvPr/>
        </p:nvPicPr>
        <p:blipFill>
          <a:blip r:embed="rId1"/>
          <a:srcRect l="24165" t="24441" r="23331" b="23333"/>
          <a:stretch/>
        </p:blipFill>
        <p:spPr>
          <a:xfrm>
            <a:off x="609480" y="1219320"/>
            <a:ext cx="8229240" cy="4700880"/>
          </a:xfrm>
          <a:prstGeom prst="rect">
            <a:avLst/>
          </a:prstGeom>
          <a:ln w="0">
            <a:noFill/>
          </a:ln>
        </p:spPr>
      </p:pic>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7" name="Picture 1028" descr="D:\Documents and Settings\johthomp\Desktop\chops\option_W_quote.jpg"/>
          <p:cNvPicPr/>
          <p:nvPr/>
        </p:nvPicPr>
        <p:blipFill>
          <a:blip r:embed="rId1"/>
          <a:stretch/>
        </p:blipFill>
        <p:spPr>
          <a:xfrm>
            <a:off x="0" y="0"/>
            <a:ext cx="9143640" cy="6857640"/>
          </a:xfrm>
          <a:prstGeom prst="rect">
            <a:avLst/>
          </a:prstGeom>
          <a:ln w="0">
            <a:noFill/>
          </a:ln>
        </p:spPr>
      </p:pic>
      <p:sp>
        <p:nvSpPr>
          <p:cNvPr id="428" name="Rectangle 1029"/>
          <p:cNvSpPr/>
          <p:nvPr/>
        </p:nvSpPr>
        <p:spPr>
          <a:xfrm>
            <a:off x="436680" y="6634080"/>
            <a:ext cx="1937520" cy="188640"/>
          </a:xfrm>
          <a:prstGeom prst="rect">
            <a:avLst/>
          </a:prstGeom>
          <a:noFill/>
          <a:ln w="9525">
            <a:noFill/>
          </a:ln>
        </p:spPr>
        <p:style>
          <a:lnRef idx="0"/>
          <a:fillRef idx="0"/>
          <a:effectRef idx="0"/>
          <a:fontRef idx="minor"/>
        </p:style>
        <p:txBody>
          <a:bodyPr wrap="none" lIns="82080" rIns="82080" tIns="41040" bIns="41040" anchor="b" anchorCtr="1">
            <a:spAutoFit/>
          </a:bodyPr>
          <a:p>
            <a:pPr>
              <a:lnSpc>
                <a:spcPct val="100000"/>
              </a:lnSpc>
              <a:buNone/>
            </a:pPr>
            <a:r>
              <a:rPr b="0" lang="en-US" sz="700" spc="-1" strike="noStrike">
                <a:solidFill>
                  <a:srgbClr val="000000"/>
                </a:solidFill>
                <a:latin typeface="Constantia"/>
              </a:rPr>
              <a:t>© 2002, Cisco Systems, Inc. All rights reserved.</a:t>
            </a:r>
            <a:endParaRPr b="0" lang="en-US" sz="700" spc="-1" strike="noStrike">
              <a:latin typeface="Arial"/>
            </a:endParaRPr>
          </a:p>
        </p:txBody>
      </p:sp>
      <p:sp>
        <p:nvSpPr>
          <p:cNvPr id="429" name="Rectangle 1030"/>
          <p:cNvSpPr/>
          <p:nvPr/>
        </p:nvSpPr>
        <p:spPr>
          <a:xfrm>
            <a:off x="8525880" y="6634080"/>
            <a:ext cx="564480" cy="188640"/>
          </a:xfrm>
          <a:prstGeom prst="rect">
            <a:avLst/>
          </a:prstGeom>
          <a:noFill/>
          <a:ln w="9525">
            <a:noFill/>
          </a:ln>
        </p:spPr>
        <p:style>
          <a:lnRef idx="0"/>
          <a:fillRef idx="0"/>
          <a:effectRef idx="0"/>
          <a:fontRef idx="minor"/>
        </p:style>
        <p:txBody>
          <a:bodyPr wrap="none" lIns="82080" rIns="82080" tIns="41040" bIns="41040" anchor="t">
            <a:spAutoFit/>
          </a:bodyPr>
          <a:p>
            <a:pPr algn="r">
              <a:lnSpc>
                <a:spcPct val="100000"/>
              </a:lnSpc>
              <a:buNone/>
            </a:pPr>
            <a:fld id="{A6C30A13-093D-4E3A-BDC0-0D4D1E75870A}" type="slidenum">
              <a:rPr b="0" lang="en-US" sz="700" spc="-1" strike="noStrike">
                <a:solidFill>
                  <a:srgbClr val="000000"/>
                </a:solidFill>
                <a:latin typeface="Constantia"/>
              </a:rPr>
              <a:t>&lt;number&gt;</a:t>
            </a:fld>
            <a:endParaRPr b="0" lang="en-US" sz="700" spc="-1" strike="noStrike">
              <a:latin typeface="Arial"/>
            </a:endParaRPr>
          </a:p>
        </p:txBody>
      </p:sp>
      <p:sp>
        <p:nvSpPr>
          <p:cNvPr id="430" name="Rectangle 1026"/>
          <p:cNvSpPr/>
          <p:nvPr/>
        </p:nvSpPr>
        <p:spPr>
          <a:xfrm>
            <a:off x="668160" y="3044880"/>
            <a:ext cx="7799040" cy="1114200"/>
          </a:xfrm>
          <a:prstGeom prst="rect">
            <a:avLst/>
          </a:prstGeom>
          <a:noFill/>
          <a:ln w="9525">
            <a:noFill/>
          </a:ln>
        </p:spPr>
        <p:style>
          <a:lnRef idx="0"/>
          <a:fillRef idx="0"/>
          <a:effectRef idx="0"/>
          <a:fontRef idx="minor"/>
        </p:style>
        <p:txBody>
          <a:bodyPr lIns="82080" rIns="82080" tIns="41040" bIns="41040" anchor="ctr">
            <a:noAutofit/>
          </a:bodyPr>
          <a:p>
            <a:pPr algn="ctr">
              <a:lnSpc>
                <a:spcPct val="100000"/>
              </a:lnSpc>
              <a:buNone/>
            </a:pPr>
            <a:r>
              <a:rPr b="0" lang="en-US" sz="4000" spc="-1" strike="noStrike">
                <a:solidFill>
                  <a:srgbClr val="000000"/>
                </a:solidFill>
                <a:latin typeface="Constantia"/>
              </a:rPr>
              <a:t>Enabling IGRP</a:t>
            </a:r>
            <a:endParaRPr b="0" lang="en-US" sz="4000" spc="-1" strike="noStrike">
              <a:latin typeface="Arial"/>
            </a:endParaRPr>
          </a:p>
        </p:txBody>
      </p:sp>
      <p:sp>
        <p:nvSpPr>
          <p:cNvPr id="431" name="Rectangle 1027"/>
          <p:cNvSpPr/>
          <p:nvPr/>
        </p:nvSpPr>
        <p:spPr>
          <a:xfrm>
            <a:off x="396720" y="4800600"/>
            <a:ext cx="8340480" cy="1798200"/>
          </a:xfrm>
          <a:prstGeom prst="rect">
            <a:avLst/>
          </a:prstGeom>
          <a:noFill/>
          <a:ln w="9525">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704160"/>
            <a:ext cx="8229240" cy="591120"/>
          </a:xfrm>
          <a:prstGeom prst="rect">
            <a:avLst/>
          </a:prstGeom>
          <a:noFill/>
          <a:ln w="0">
            <a:noFill/>
          </a:ln>
        </p:spPr>
        <p:txBody>
          <a:bodyPr lIns="0" rIns="0" tIns="45000" bIns="0" anchor="b">
            <a:normAutofit fontScale="71000"/>
          </a:bodyPr>
          <a:p>
            <a:pPr>
              <a:lnSpc>
                <a:spcPct val="100000"/>
              </a:lnSpc>
              <a:buNone/>
            </a:pPr>
            <a:r>
              <a:rPr b="0" lang="en-US" sz="5000" spc="-1" strike="noStrike">
                <a:solidFill>
                  <a:srgbClr val="04617b"/>
                </a:solidFill>
                <a:latin typeface="Calibri"/>
              </a:rPr>
              <a:t>Objectives</a:t>
            </a:r>
            <a:endParaRPr b="0" lang="en-US" sz="5000" spc="-1" strike="noStrike">
              <a:solidFill>
                <a:srgbClr val="000000"/>
              </a:solidFill>
              <a:latin typeface="Constantia"/>
            </a:endParaRPr>
          </a:p>
        </p:txBody>
      </p:sp>
      <p:sp>
        <p:nvSpPr>
          <p:cNvPr id="433" name="PlaceHolder 2"/>
          <p:cNvSpPr>
            <a:spLocks noGrp="1"/>
          </p:cNvSpPr>
          <p:nvPr>
            <p:ph/>
          </p:nvPr>
        </p:nvSpPr>
        <p:spPr>
          <a:xfrm>
            <a:off x="455760" y="1549440"/>
            <a:ext cx="8224560" cy="41493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Upon completing this lesson, you will be able to:</a:t>
            </a:r>
            <a:endParaRPr b="0" lang="en-US" sz="2600" spc="-1" strike="noStrike">
              <a:solidFill>
                <a:srgbClr val="000000"/>
              </a:solidFill>
              <a:latin typeface="Constantia"/>
            </a:endParaRPr>
          </a:p>
          <a:p>
            <a:pPr lvl="1" marL="640080" indent="-24696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Describe the features and operation of IGRP</a:t>
            </a:r>
            <a:endParaRPr b="0" lang="en-US" sz="2400" spc="-1" strike="noStrike">
              <a:solidFill>
                <a:srgbClr val="000000"/>
              </a:solidFill>
              <a:latin typeface="Constantia"/>
            </a:endParaRPr>
          </a:p>
          <a:p>
            <a:pPr lvl="1" marL="640080" indent="-24696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Use Cisco IOS commands to configure dynamic routing using IGRP, given a functioning router</a:t>
            </a:r>
            <a:endParaRPr b="0" lang="en-US" sz="2400" spc="-1" strike="noStrike">
              <a:solidFill>
                <a:srgbClr val="000000"/>
              </a:solidFill>
              <a:latin typeface="Constantia"/>
            </a:endParaRPr>
          </a:p>
          <a:p>
            <a:pPr lvl="1" marL="640080" indent="-246960">
              <a:lnSpc>
                <a:spcPct val="100000"/>
              </a:lnSpc>
              <a:spcBef>
                <a:spcPts val="479"/>
              </a:spcBef>
              <a:buClr>
                <a:srgbClr val="0f6fc6"/>
              </a:buClr>
              <a:buSzPct val="85000"/>
              <a:buFont typeface="Wingdings 2" charset="2"/>
              <a:buChar char=""/>
            </a:pPr>
            <a:r>
              <a:rPr b="0" lang="en-US" sz="2400" spc="-1" strike="noStrike">
                <a:solidFill>
                  <a:srgbClr val="000000"/>
                </a:solidFill>
                <a:latin typeface="Constantia"/>
              </a:rPr>
              <a:t>Use show and debug commands to identify anomalies in dynamic routing operation using IGRP, given an operational router</a:t>
            </a:r>
            <a:endParaRPr b="0" lang="en-US" sz="24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Rectangle 2"/>
          <p:cNvSpPr/>
          <p:nvPr/>
        </p:nvSpPr>
        <p:spPr>
          <a:xfrm>
            <a:off x="1014480" y="399960"/>
            <a:ext cx="4328640" cy="657000"/>
          </a:xfrm>
          <a:prstGeom prst="rect">
            <a:avLst/>
          </a:prstGeom>
          <a:noFill/>
          <a:ln w="9525">
            <a:noFill/>
          </a:ln>
        </p:spPr>
        <p:style>
          <a:lnRef idx="0"/>
          <a:fillRef idx="0"/>
          <a:effectRef idx="0"/>
          <a:fontRef idx="minor"/>
        </p:style>
      </p:sp>
      <p:sp>
        <p:nvSpPr>
          <p:cNvPr id="435" name="PlaceHolder 1"/>
          <p:cNvSpPr>
            <a:spLocks noGrp="1"/>
          </p:cNvSpPr>
          <p:nvPr>
            <p:ph/>
          </p:nvPr>
        </p:nvSpPr>
        <p:spPr>
          <a:xfrm>
            <a:off x="372960" y="5467320"/>
            <a:ext cx="8226000" cy="1238040"/>
          </a:xfrm>
          <a:prstGeom prst="rect">
            <a:avLst/>
          </a:prstGeom>
          <a:noFill/>
          <a:ln w="0">
            <a:noFill/>
          </a:ln>
        </p:spPr>
        <p:txBody>
          <a:bodyPr lIns="82080" rIns="82080" tIns="41040" bIns="41040" anchor="t">
            <a:noAutofit/>
          </a:bodyPr>
          <a:p>
            <a:pPr lvl="1" marL="640080" indent="-246960">
              <a:lnSpc>
                <a:spcPct val="85000"/>
              </a:lnSpc>
              <a:spcBef>
                <a:spcPts val="420"/>
              </a:spcBef>
              <a:buClr>
                <a:srgbClr val="0f6fc6"/>
              </a:buClr>
              <a:buSzPct val="85000"/>
              <a:buFont typeface="Wingdings 2" charset="2"/>
              <a:buChar char=""/>
            </a:pPr>
            <a:r>
              <a:rPr b="0" lang="en-US" sz="2100" spc="-1" strike="noStrike">
                <a:solidFill>
                  <a:srgbClr val="000000"/>
                </a:solidFill>
                <a:latin typeface="Constantia"/>
              </a:rPr>
              <a:t>More scalable than RIP</a:t>
            </a:r>
            <a:endParaRPr b="0" lang="en-US" sz="2100" spc="-1" strike="noStrike">
              <a:solidFill>
                <a:srgbClr val="000000"/>
              </a:solidFill>
              <a:latin typeface="Constantia"/>
            </a:endParaRPr>
          </a:p>
          <a:p>
            <a:pPr lvl="1" marL="640080" indent="-246960">
              <a:lnSpc>
                <a:spcPct val="85000"/>
              </a:lnSpc>
              <a:spcBef>
                <a:spcPts val="420"/>
              </a:spcBef>
              <a:buClr>
                <a:srgbClr val="0f6fc6"/>
              </a:buClr>
              <a:buSzPct val="85000"/>
              <a:buFont typeface="Wingdings 2" charset="2"/>
              <a:buChar char=""/>
            </a:pPr>
            <a:r>
              <a:rPr b="0" lang="en-US" sz="2100" spc="-1" strike="noStrike">
                <a:solidFill>
                  <a:srgbClr val="000000"/>
                </a:solidFill>
                <a:latin typeface="Constantia"/>
              </a:rPr>
              <a:t>Sophisticated metric</a:t>
            </a:r>
            <a:endParaRPr b="0" lang="en-US" sz="2100" spc="-1" strike="noStrike">
              <a:solidFill>
                <a:srgbClr val="000000"/>
              </a:solidFill>
              <a:latin typeface="Constantia"/>
            </a:endParaRPr>
          </a:p>
          <a:p>
            <a:pPr lvl="1" marL="640080" indent="-246960">
              <a:lnSpc>
                <a:spcPct val="85000"/>
              </a:lnSpc>
              <a:spcBef>
                <a:spcPts val="420"/>
              </a:spcBef>
              <a:buClr>
                <a:srgbClr val="0f6fc6"/>
              </a:buClr>
              <a:buSzPct val="85000"/>
              <a:buFont typeface="Wingdings 2" charset="2"/>
              <a:buChar char=""/>
            </a:pPr>
            <a:r>
              <a:rPr b="0" lang="en-US" sz="2100" spc="-1" strike="noStrike">
                <a:solidFill>
                  <a:srgbClr val="000000"/>
                </a:solidFill>
                <a:latin typeface="Constantia"/>
              </a:rPr>
              <a:t>Multiple-path support</a:t>
            </a:r>
            <a:endParaRPr b="0" lang="en-US" sz="2100" spc="-1" strike="noStrike">
              <a:solidFill>
                <a:srgbClr val="000000"/>
              </a:solidFill>
              <a:latin typeface="Constantia"/>
            </a:endParaRPr>
          </a:p>
        </p:txBody>
      </p:sp>
      <p:sp>
        <p:nvSpPr>
          <p:cNvPr id="436" name="PlaceHolder 2"/>
          <p:cNvSpPr>
            <a:spLocks noGrp="1"/>
          </p:cNvSpPr>
          <p:nvPr>
            <p:ph type="title"/>
          </p:nvPr>
        </p:nvSpPr>
        <p:spPr>
          <a:xfrm>
            <a:off x="380880" y="254160"/>
            <a:ext cx="7622640" cy="837720"/>
          </a:xfrm>
          <a:prstGeom prst="rect">
            <a:avLst/>
          </a:prstGeom>
          <a:noFill/>
          <a:ln w="0">
            <a:noFill/>
          </a:ln>
        </p:spPr>
        <p:txBody>
          <a:bodyPr lIns="0" rIns="0" tIns="45000" bIns="0" anchor="b">
            <a:noAutofit/>
          </a:bodyPr>
          <a:p>
            <a:pPr>
              <a:lnSpc>
                <a:spcPct val="100000"/>
              </a:lnSpc>
              <a:buNone/>
            </a:pPr>
            <a:r>
              <a:rPr b="0" lang="en-US" sz="5000" spc="-1" strike="noStrike">
                <a:solidFill>
                  <a:srgbClr val="04617b"/>
                </a:solidFill>
                <a:latin typeface="Calibri"/>
              </a:rPr>
              <a:t>Introducing IGRP</a:t>
            </a:r>
            <a:endParaRPr b="0" lang="en-US" sz="5000" spc="-1" strike="noStrike">
              <a:solidFill>
                <a:srgbClr val="000000"/>
              </a:solidFill>
              <a:latin typeface="Constantia"/>
            </a:endParaRPr>
          </a:p>
        </p:txBody>
      </p:sp>
      <p:pic>
        <p:nvPicPr>
          <p:cNvPr id="437" name="Picture 24" descr=""/>
          <p:cNvPicPr/>
          <p:nvPr/>
        </p:nvPicPr>
        <p:blipFill>
          <a:blip r:embed="rId1"/>
          <a:stretch/>
        </p:blipFill>
        <p:spPr>
          <a:xfrm>
            <a:off x="819000" y="1447920"/>
            <a:ext cx="7148160" cy="3957120"/>
          </a:xfrm>
          <a:prstGeom prst="rect">
            <a:avLst/>
          </a:prstGeom>
          <a:ln w="38100">
            <a:noFill/>
          </a:ln>
        </p:spPr>
      </p:pic>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Rectangle 2"/>
          <p:cNvSpPr/>
          <p:nvPr/>
        </p:nvSpPr>
        <p:spPr>
          <a:xfrm>
            <a:off x="1014480" y="399960"/>
            <a:ext cx="4900320" cy="657000"/>
          </a:xfrm>
          <a:prstGeom prst="rect">
            <a:avLst/>
          </a:prstGeom>
          <a:noFill/>
          <a:ln w="9525">
            <a:noFill/>
          </a:ln>
        </p:spPr>
        <p:style>
          <a:lnRef idx="0"/>
          <a:fillRef idx="0"/>
          <a:effectRef idx="0"/>
          <a:fontRef idx="minor"/>
        </p:style>
      </p:sp>
      <p:sp>
        <p:nvSpPr>
          <p:cNvPr id="439" name="PlaceHolder 1"/>
          <p:cNvSpPr>
            <a:spLocks noGrp="1"/>
          </p:cNvSpPr>
          <p:nvPr>
            <p:ph/>
          </p:nvPr>
        </p:nvSpPr>
        <p:spPr>
          <a:xfrm>
            <a:off x="2057400" y="4437000"/>
            <a:ext cx="3708000" cy="2010960"/>
          </a:xfrm>
          <a:prstGeom prst="rect">
            <a:avLst/>
          </a:prstGeom>
          <a:noFill/>
          <a:ln w="0">
            <a:noFill/>
          </a:ln>
        </p:spPr>
        <p:txBody>
          <a:bodyPr lIns="21600" rIns="21600" tIns="30240" bIns="30240" anchor="t">
            <a:noAutofit/>
          </a:bodyPr>
          <a:p>
            <a:pPr lvl="1" marL="371520" indent="177840">
              <a:lnSpc>
                <a:spcPct val="85000"/>
              </a:lnSpc>
              <a:spcBef>
                <a:spcPts val="420"/>
              </a:spcBef>
              <a:buClr>
                <a:srgbClr val="0f6fc6"/>
              </a:buClr>
              <a:buSzPct val="85000"/>
              <a:buFont typeface="Wingdings 2" charset="2"/>
              <a:buChar char=""/>
              <a:tabLst>
                <a:tab algn="l" pos="851040"/>
                <a:tab algn="l" pos="1028880"/>
                <a:tab algn="l" pos="1542960"/>
              </a:tabLst>
            </a:pPr>
            <a:r>
              <a:rPr b="0" lang="en-US" sz="2100" spc="-1" strike="noStrike">
                <a:solidFill>
                  <a:srgbClr val="000000"/>
                </a:solidFill>
                <a:latin typeface="Constantia"/>
              </a:rPr>
              <a:t>Bandwidth</a:t>
            </a:r>
            <a:endParaRPr b="0" lang="en-US" sz="2100" spc="-1" strike="noStrike">
              <a:solidFill>
                <a:srgbClr val="000000"/>
              </a:solidFill>
              <a:latin typeface="Constantia"/>
            </a:endParaRPr>
          </a:p>
          <a:p>
            <a:pPr lvl="1" marL="371520" indent="177840">
              <a:lnSpc>
                <a:spcPct val="85000"/>
              </a:lnSpc>
              <a:spcBef>
                <a:spcPts val="420"/>
              </a:spcBef>
              <a:buClr>
                <a:srgbClr val="0f6fc6"/>
              </a:buClr>
              <a:buSzPct val="85000"/>
              <a:buFont typeface="Wingdings 2" charset="2"/>
              <a:buChar char=""/>
              <a:tabLst>
                <a:tab algn="l" pos="851040"/>
                <a:tab algn="l" pos="1028880"/>
                <a:tab algn="l" pos="1542960"/>
              </a:tabLst>
            </a:pPr>
            <a:r>
              <a:rPr b="0" lang="en-US" sz="2100" spc="-1" strike="noStrike">
                <a:solidFill>
                  <a:srgbClr val="000000"/>
                </a:solidFill>
                <a:latin typeface="Constantia"/>
              </a:rPr>
              <a:t>Delay</a:t>
            </a:r>
            <a:endParaRPr b="0" lang="en-US" sz="2100" spc="-1" strike="noStrike">
              <a:solidFill>
                <a:srgbClr val="000000"/>
              </a:solidFill>
              <a:latin typeface="Constantia"/>
            </a:endParaRPr>
          </a:p>
          <a:p>
            <a:pPr lvl="1" marL="371520" indent="177840">
              <a:lnSpc>
                <a:spcPct val="85000"/>
              </a:lnSpc>
              <a:spcBef>
                <a:spcPts val="420"/>
              </a:spcBef>
              <a:buClr>
                <a:srgbClr val="0f6fc6"/>
              </a:buClr>
              <a:buSzPct val="85000"/>
              <a:buFont typeface="Wingdings 2" charset="2"/>
              <a:buChar char=""/>
              <a:tabLst>
                <a:tab algn="l" pos="851040"/>
                <a:tab algn="l" pos="1028880"/>
                <a:tab algn="l" pos="1542960"/>
              </a:tabLst>
            </a:pPr>
            <a:r>
              <a:rPr b="0" lang="en-US" sz="2100" spc="-1" strike="noStrike">
                <a:solidFill>
                  <a:srgbClr val="000000"/>
                </a:solidFill>
                <a:latin typeface="Constantia"/>
              </a:rPr>
              <a:t>Reliability</a:t>
            </a:r>
            <a:endParaRPr b="0" lang="en-US" sz="2100" spc="-1" strike="noStrike">
              <a:solidFill>
                <a:srgbClr val="000000"/>
              </a:solidFill>
              <a:latin typeface="Constantia"/>
            </a:endParaRPr>
          </a:p>
          <a:p>
            <a:pPr lvl="1" marL="371520" indent="177840">
              <a:lnSpc>
                <a:spcPct val="85000"/>
              </a:lnSpc>
              <a:spcBef>
                <a:spcPts val="420"/>
              </a:spcBef>
              <a:buClr>
                <a:srgbClr val="0f6fc6"/>
              </a:buClr>
              <a:buSzPct val="85000"/>
              <a:buFont typeface="Wingdings 2" charset="2"/>
              <a:buChar char=""/>
              <a:tabLst>
                <a:tab algn="l" pos="851040"/>
                <a:tab algn="l" pos="1028880"/>
                <a:tab algn="l" pos="1542960"/>
              </a:tabLst>
            </a:pPr>
            <a:r>
              <a:rPr b="0" lang="en-US" sz="2100" spc="-1" strike="noStrike">
                <a:solidFill>
                  <a:srgbClr val="000000"/>
                </a:solidFill>
                <a:latin typeface="Constantia"/>
              </a:rPr>
              <a:t>Loading</a:t>
            </a:r>
            <a:endParaRPr b="0" lang="en-US" sz="2100" spc="-1" strike="noStrike">
              <a:solidFill>
                <a:srgbClr val="000000"/>
              </a:solidFill>
              <a:latin typeface="Constantia"/>
            </a:endParaRPr>
          </a:p>
          <a:p>
            <a:pPr lvl="1" marL="371520" indent="177840">
              <a:lnSpc>
                <a:spcPct val="85000"/>
              </a:lnSpc>
              <a:spcBef>
                <a:spcPts val="420"/>
              </a:spcBef>
              <a:buClr>
                <a:srgbClr val="0f6fc6"/>
              </a:buClr>
              <a:buSzPct val="85000"/>
              <a:buFont typeface="Wingdings 2" charset="2"/>
              <a:buChar char=""/>
              <a:tabLst>
                <a:tab algn="l" pos="851040"/>
                <a:tab algn="l" pos="1028880"/>
                <a:tab algn="l" pos="1542960"/>
              </a:tabLst>
            </a:pPr>
            <a:r>
              <a:rPr b="0" lang="en-US" sz="2100" spc="-1" strike="noStrike">
                <a:solidFill>
                  <a:srgbClr val="000000"/>
                </a:solidFill>
                <a:latin typeface="Constantia"/>
              </a:rPr>
              <a:t>MTU</a:t>
            </a:r>
            <a:endParaRPr b="0" lang="en-US" sz="2100" spc="-1" strike="noStrike">
              <a:solidFill>
                <a:srgbClr val="000000"/>
              </a:solidFill>
              <a:latin typeface="Constantia"/>
            </a:endParaRPr>
          </a:p>
        </p:txBody>
      </p:sp>
      <p:sp>
        <p:nvSpPr>
          <p:cNvPr id="440" name="PlaceHolder 2"/>
          <p:cNvSpPr>
            <a:spLocks noGrp="1"/>
          </p:cNvSpPr>
          <p:nvPr>
            <p:ph type="title"/>
          </p:nvPr>
        </p:nvSpPr>
        <p:spPr>
          <a:xfrm>
            <a:off x="457200" y="704160"/>
            <a:ext cx="8305560" cy="591120"/>
          </a:xfrm>
          <a:prstGeom prst="rect">
            <a:avLst/>
          </a:prstGeom>
          <a:noFill/>
          <a:ln w="0">
            <a:noFill/>
          </a:ln>
        </p:spPr>
        <p:txBody>
          <a:bodyPr lIns="0" rIns="0" bIns="0" anchor="b">
            <a:normAutofit fontScale="71000"/>
          </a:bodyPr>
          <a:p>
            <a:pPr>
              <a:lnSpc>
                <a:spcPct val="100000"/>
              </a:lnSpc>
              <a:buNone/>
            </a:pPr>
            <a:r>
              <a:rPr b="0" lang="en-US" sz="5000" spc="-1" strike="noStrike">
                <a:solidFill>
                  <a:srgbClr val="04617b"/>
                </a:solidFill>
                <a:latin typeface="Calibri"/>
              </a:rPr>
              <a:t>IGRP Composite Metric</a:t>
            </a:r>
            <a:endParaRPr b="0" lang="en-US" sz="5000" spc="-1" strike="noStrike">
              <a:solidFill>
                <a:srgbClr val="000000"/>
              </a:solidFill>
              <a:latin typeface="Constantia"/>
            </a:endParaRPr>
          </a:p>
        </p:txBody>
      </p:sp>
      <p:pic>
        <p:nvPicPr>
          <p:cNvPr id="441" name="Picture 38" descr=""/>
          <p:cNvPicPr/>
          <p:nvPr/>
        </p:nvPicPr>
        <p:blipFill>
          <a:blip r:embed="rId1"/>
          <a:stretch/>
        </p:blipFill>
        <p:spPr>
          <a:xfrm>
            <a:off x="339840" y="1576440"/>
            <a:ext cx="8462520" cy="2719080"/>
          </a:xfrm>
          <a:prstGeom prst="rect">
            <a:avLst/>
          </a:prstGeom>
          <a:ln w="38100">
            <a:noFill/>
          </a:ln>
        </p:spPr>
      </p:pic>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p:nvPr>
        </p:nvSpPr>
        <p:spPr>
          <a:xfrm>
            <a:off x="471600" y="5381640"/>
            <a:ext cx="8226000" cy="1431720"/>
          </a:xfrm>
          <a:prstGeom prst="rect">
            <a:avLst/>
          </a:prstGeom>
          <a:noFill/>
          <a:ln w="0">
            <a:noFill/>
          </a:ln>
        </p:spPr>
        <p:txBody>
          <a:bodyPr lIns="21600" rIns="21600" tIns="30240" bIns="30240" anchor="t">
            <a:noAutofit/>
          </a:bodyPr>
          <a:p>
            <a:pPr lvl="1" marL="514440" indent="222120">
              <a:lnSpc>
                <a:spcPct val="85000"/>
              </a:lnSpc>
              <a:spcBef>
                <a:spcPts val="839"/>
              </a:spcBef>
              <a:buClr>
                <a:srgbClr val="0f6fc6"/>
              </a:buClr>
              <a:buSzPct val="85000"/>
              <a:buFont typeface="Wingdings 2" charset="2"/>
              <a:buChar char=""/>
              <a:tabLst>
                <a:tab algn="l" pos="514440"/>
                <a:tab algn="l" pos="1028880"/>
                <a:tab algn="l" pos="1542960"/>
              </a:tabLst>
            </a:pPr>
            <a:r>
              <a:rPr b="0" lang="en-US" sz="2100" spc="-1" strike="noStrike">
                <a:solidFill>
                  <a:srgbClr val="000000"/>
                </a:solidFill>
                <a:latin typeface="Constantia"/>
              </a:rPr>
              <a:t>Maximum 6 paths (default = 4)</a:t>
            </a:r>
            <a:endParaRPr b="0" lang="en-US" sz="2100" spc="-1" strike="noStrike">
              <a:solidFill>
                <a:srgbClr val="000000"/>
              </a:solidFill>
              <a:latin typeface="Constantia"/>
            </a:endParaRPr>
          </a:p>
          <a:p>
            <a:pPr lvl="1" marL="514440" indent="222120">
              <a:lnSpc>
                <a:spcPct val="85000"/>
              </a:lnSpc>
              <a:spcBef>
                <a:spcPts val="839"/>
              </a:spcBef>
              <a:buClr>
                <a:srgbClr val="0f6fc6"/>
              </a:buClr>
              <a:buSzPct val="85000"/>
              <a:buFont typeface="Wingdings 2" charset="2"/>
              <a:buChar char=""/>
              <a:tabLst>
                <a:tab algn="l" pos="514440"/>
                <a:tab algn="l" pos="1028880"/>
                <a:tab algn="l" pos="1542960"/>
              </a:tabLst>
            </a:pPr>
            <a:r>
              <a:rPr b="0" lang="en-US" sz="2100" spc="-1" strike="noStrike">
                <a:solidFill>
                  <a:srgbClr val="000000"/>
                </a:solidFill>
                <a:latin typeface="Constantia"/>
              </a:rPr>
              <a:t>Within metric variance</a:t>
            </a:r>
            <a:endParaRPr b="0" lang="en-US" sz="2100" spc="-1" strike="noStrike">
              <a:solidFill>
                <a:srgbClr val="000000"/>
              </a:solidFill>
              <a:latin typeface="Constantia"/>
            </a:endParaRPr>
          </a:p>
          <a:p>
            <a:pPr lvl="1" marL="514440" indent="222120">
              <a:lnSpc>
                <a:spcPct val="85000"/>
              </a:lnSpc>
              <a:spcBef>
                <a:spcPts val="839"/>
              </a:spcBef>
              <a:buClr>
                <a:srgbClr val="0f6fc6"/>
              </a:buClr>
              <a:buSzPct val="85000"/>
              <a:buFont typeface="Wingdings 2" charset="2"/>
              <a:buChar char=""/>
              <a:tabLst>
                <a:tab algn="l" pos="514440"/>
                <a:tab algn="l" pos="1028880"/>
                <a:tab algn="l" pos="1542960"/>
              </a:tabLst>
            </a:pPr>
            <a:r>
              <a:rPr b="0" lang="en-US" sz="2100" spc="-1" strike="noStrike">
                <a:solidFill>
                  <a:srgbClr val="000000"/>
                </a:solidFill>
                <a:latin typeface="Constantia"/>
              </a:rPr>
              <a:t>Next-hop router closer to destination</a:t>
            </a:r>
            <a:endParaRPr b="0" lang="en-US" sz="2100" spc="-1" strike="noStrike">
              <a:solidFill>
                <a:srgbClr val="000000"/>
              </a:solidFill>
              <a:latin typeface="Constantia"/>
            </a:endParaRPr>
          </a:p>
        </p:txBody>
      </p:sp>
      <p:sp>
        <p:nvSpPr>
          <p:cNvPr id="443" name="PlaceHolder 2"/>
          <p:cNvSpPr>
            <a:spLocks noGrp="1"/>
          </p:cNvSpPr>
          <p:nvPr>
            <p:ph type="title"/>
          </p:nvPr>
        </p:nvSpPr>
        <p:spPr>
          <a:xfrm>
            <a:off x="457200" y="704160"/>
            <a:ext cx="8305560" cy="514800"/>
          </a:xfrm>
          <a:prstGeom prst="rect">
            <a:avLst/>
          </a:prstGeom>
          <a:noFill/>
          <a:ln w="0">
            <a:noFill/>
          </a:ln>
        </p:spPr>
        <p:txBody>
          <a:bodyPr lIns="0" rIns="0" bIns="0" anchor="b">
            <a:normAutofit fontScale="61000"/>
          </a:bodyPr>
          <a:p>
            <a:pPr>
              <a:lnSpc>
                <a:spcPct val="100000"/>
              </a:lnSpc>
              <a:buNone/>
            </a:pPr>
            <a:r>
              <a:rPr b="0" lang="en-US" sz="5000" spc="-1" strike="noStrike">
                <a:solidFill>
                  <a:srgbClr val="04617b"/>
                </a:solidFill>
                <a:latin typeface="Calibri"/>
              </a:rPr>
              <a:t>IGRP Unequal Multiple Paths</a:t>
            </a:r>
            <a:endParaRPr b="0" lang="en-US" sz="5000" spc="-1" strike="noStrike">
              <a:solidFill>
                <a:srgbClr val="000000"/>
              </a:solidFill>
              <a:latin typeface="Constantia"/>
            </a:endParaRPr>
          </a:p>
        </p:txBody>
      </p:sp>
      <p:pic>
        <p:nvPicPr>
          <p:cNvPr id="444" name="Picture 52" descr=""/>
          <p:cNvPicPr/>
          <p:nvPr/>
        </p:nvPicPr>
        <p:blipFill>
          <a:blip r:embed="rId1"/>
          <a:stretch/>
        </p:blipFill>
        <p:spPr>
          <a:xfrm>
            <a:off x="219240" y="1436760"/>
            <a:ext cx="8305560" cy="3979440"/>
          </a:xfrm>
          <a:prstGeom prst="rect">
            <a:avLst/>
          </a:prstGeom>
          <a:ln w="38100">
            <a:noFill/>
          </a:ln>
        </p:spPr>
      </p:pic>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Rectangle 2"/>
          <p:cNvSpPr/>
          <p:nvPr/>
        </p:nvSpPr>
        <p:spPr>
          <a:xfrm>
            <a:off x="1014480" y="399960"/>
            <a:ext cx="3728520" cy="657000"/>
          </a:xfrm>
          <a:prstGeom prst="rect">
            <a:avLst/>
          </a:prstGeom>
          <a:noFill/>
          <a:ln w="9525">
            <a:noFill/>
          </a:ln>
        </p:spPr>
        <p:style>
          <a:lnRef idx="0"/>
          <a:fillRef idx="0"/>
          <a:effectRef idx="0"/>
          <a:fontRef idx="minor"/>
        </p:style>
      </p:sp>
      <p:sp>
        <p:nvSpPr>
          <p:cNvPr id="446" name="Rectangle 3"/>
          <p:cNvSpPr/>
          <p:nvPr/>
        </p:nvSpPr>
        <p:spPr>
          <a:xfrm>
            <a:off x="8443800" y="6215040"/>
            <a:ext cx="256680" cy="371160"/>
          </a:xfrm>
          <a:prstGeom prst="rect">
            <a:avLst/>
          </a:prstGeom>
          <a:noFill/>
          <a:ln w="9525">
            <a:noFill/>
          </a:ln>
        </p:spPr>
        <p:style>
          <a:lnRef idx="0"/>
          <a:fillRef idx="0"/>
          <a:effectRef idx="0"/>
          <a:fontRef idx="minor"/>
        </p:style>
      </p:sp>
      <p:sp>
        <p:nvSpPr>
          <p:cNvPr id="447" name="PlaceHolder 1"/>
          <p:cNvSpPr>
            <a:spLocks noGrp="1"/>
          </p:cNvSpPr>
          <p:nvPr>
            <p:ph type="title"/>
          </p:nvPr>
        </p:nvSpPr>
        <p:spPr>
          <a:xfrm>
            <a:off x="380880" y="254160"/>
            <a:ext cx="7622640" cy="837720"/>
          </a:xfrm>
          <a:prstGeom prst="rect">
            <a:avLst/>
          </a:prstGeom>
          <a:noFill/>
          <a:ln w="0">
            <a:noFill/>
          </a:ln>
        </p:spPr>
        <p:txBody>
          <a:bodyPr lIns="0" rIns="0" tIns="45000" bIns="0" anchor="b">
            <a:noAutofit/>
          </a:bodyPr>
          <a:p>
            <a:pPr>
              <a:lnSpc>
                <a:spcPct val="100000"/>
              </a:lnSpc>
              <a:buNone/>
            </a:pPr>
            <a:r>
              <a:rPr b="0" lang="en-US" sz="5000" spc="-1" strike="noStrike">
                <a:solidFill>
                  <a:srgbClr val="04617b"/>
                </a:solidFill>
                <a:latin typeface="Calibri"/>
              </a:rPr>
              <a:t>Configuring IGRP</a:t>
            </a:r>
            <a:endParaRPr b="0" lang="en-US" sz="5000" spc="-1" strike="noStrike">
              <a:solidFill>
                <a:srgbClr val="000000"/>
              </a:solidFill>
              <a:latin typeface="Constantia"/>
            </a:endParaRPr>
          </a:p>
        </p:txBody>
      </p:sp>
      <p:sp>
        <p:nvSpPr>
          <p:cNvPr id="448" name="Rectangle 5"/>
          <p:cNvSpPr/>
          <p:nvPr/>
        </p:nvSpPr>
        <p:spPr>
          <a:xfrm>
            <a:off x="384120" y="3992400"/>
            <a:ext cx="7603920" cy="499680"/>
          </a:xfrm>
          <a:prstGeom prst="rect">
            <a:avLst/>
          </a:prstGeom>
          <a:solidFill>
            <a:srgbClr val="ffffff"/>
          </a:solidFill>
          <a:ln w="12700">
            <a:solidFill>
              <a:srgbClr val="000000"/>
            </a:solidFill>
            <a:miter/>
          </a:ln>
          <a:effectLst>
            <a:outerShdw algn="ctr" dir="2700000" dist="17819" rotWithShape="0">
              <a:srgbClr val="000000"/>
            </a:outerShdw>
          </a:effectLst>
        </p:spPr>
        <p:style>
          <a:lnRef idx="0"/>
          <a:fillRef idx="0"/>
          <a:effectRef idx="0"/>
          <a:fontRef idx="minor"/>
        </p:style>
      </p:sp>
      <p:sp>
        <p:nvSpPr>
          <p:cNvPr id="449" name="Rectangle 6"/>
          <p:cNvSpPr/>
          <p:nvPr/>
        </p:nvSpPr>
        <p:spPr>
          <a:xfrm>
            <a:off x="587520" y="3971880"/>
            <a:ext cx="4457520" cy="542520"/>
          </a:xfrm>
          <a:prstGeom prst="rect">
            <a:avLst/>
          </a:prstGeom>
          <a:noFill/>
          <a:ln w="9525">
            <a:noFill/>
          </a:ln>
        </p:spPr>
        <p:style>
          <a:lnRef idx="0"/>
          <a:fillRef idx="0"/>
          <a:effectRef idx="0"/>
          <a:fontRef idx="minor"/>
        </p:style>
        <p:txBody>
          <a:bodyPr wrap="none" lIns="21600" rIns="21600" tIns="30240" bIns="30240" anchor="t">
            <a:noAutofit/>
          </a:bodyPr>
          <a:p>
            <a:pPr>
              <a:lnSpc>
                <a:spcPts val="3149"/>
              </a:lnSpc>
              <a:buNone/>
              <a:tabLst>
                <a:tab algn="l" pos="514440"/>
                <a:tab algn="l" pos="1028880"/>
                <a:tab algn="l" pos="1542960"/>
              </a:tabLst>
            </a:pPr>
            <a:r>
              <a:rPr b="0" lang="en-US" sz="1800" spc="-1" strike="noStrike">
                <a:solidFill>
                  <a:srgbClr val="000000"/>
                </a:solidFill>
                <a:latin typeface="Courier New"/>
              </a:rPr>
              <a:t>Router(config-router)#network </a:t>
            </a:r>
            <a:r>
              <a:rPr b="0" i="1" lang="en-US" sz="1800" spc="-1" strike="noStrike">
                <a:solidFill>
                  <a:srgbClr val="000000"/>
                </a:solidFill>
                <a:latin typeface="Courier New"/>
              </a:rPr>
              <a:t>network-number</a:t>
            </a:r>
            <a:endParaRPr b="0" lang="en-US" sz="1800" spc="-1" strike="noStrike">
              <a:latin typeface="Arial"/>
            </a:endParaRPr>
          </a:p>
        </p:txBody>
      </p:sp>
      <p:sp>
        <p:nvSpPr>
          <p:cNvPr id="450" name="Rectangle 7"/>
          <p:cNvSpPr/>
          <p:nvPr/>
        </p:nvSpPr>
        <p:spPr>
          <a:xfrm>
            <a:off x="957240" y="4602240"/>
            <a:ext cx="7657920" cy="628200"/>
          </a:xfrm>
          <a:prstGeom prst="rect">
            <a:avLst/>
          </a:prstGeom>
          <a:noFill/>
          <a:ln w="9525">
            <a:noFill/>
          </a:ln>
        </p:spPr>
        <p:style>
          <a:lnRef idx="0"/>
          <a:fillRef idx="0"/>
          <a:effectRef idx="0"/>
          <a:fontRef idx="minor"/>
        </p:style>
        <p:txBody>
          <a:bodyPr wrap="none" lIns="21600" rIns="21600" tIns="30240" bIns="30240" anchor="t">
            <a:noAutofit/>
          </a:bodyPr>
          <a:p>
            <a:pPr marL="257040" indent="-257040">
              <a:lnSpc>
                <a:spcPct val="100000"/>
              </a:lnSpc>
              <a:spcBef>
                <a:spcPts val="799"/>
              </a:spcBef>
              <a:buClr>
                <a:srgbClr val="85dfd0"/>
              </a:buClr>
              <a:buFont typeface="Arial"/>
              <a:buChar char="•"/>
              <a:tabLst>
                <a:tab algn="l" pos="514440"/>
                <a:tab algn="l" pos="1028880"/>
                <a:tab algn="l" pos="1542960"/>
              </a:tabLst>
            </a:pPr>
            <a:r>
              <a:rPr b="0" lang="en-US" sz="2000" spc="-1" strike="noStrike">
                <a:solidFill>
                  <a:srgbClr val="000000"/>
                </a:solidFill>
                <a:latin typeface="Constantia"/>
              </a:rPr>
              <a:t>Selects participating attached networks</a:t>
            </a:r>
            <a:endParaRPr b="0" lang="en-US" sz="2000" spc="-1" strike="noStrike">
              <a:latin typeface="Arial"/>
            </a:endParaRPr>
          </a:p>
        </p:txBody>
      </p:sp>
      <p:sp>
        <p:nvSpPr>
          <p:cNvPr id="451" name="Rectangle 8"/>
          <p:cNvSpPr/>
          <p:nvPr/>
        </p:nvSpPr>
        <p:spPr>
          <a:xfrm>
            <a:off x="345960" y="4257720"/>
            <a:ext cx="8226000" cy="553680"/>
          </a:xfrm>
          <a:prstGeom prst="rect">
            <a:avLst/>
          </a:prstGeom>
          <a:noFill/>
          <a:ln w="9525">
            <a:noFill/>
          </a:ln>
        </p:spPr>
        <p:style>
          <a:lnRef idx="0"/>
          <a:fillRef idx="0"/>
          <a:effectRef idx="0"/>
          <a:fontRef idx="minor"/>
        </p:style>
      </p:sp>
      <p:sp>
        <p:nvSpPr>
          <p:cNvPr id="452" name="Rectangle 9"/>
          <p:cNvSpPr/>
          <p:nvPr/>
        </p:nvSpPr>
        <p:spPr>
          <a:xfrm>
            <a:off x="384120" y="2136600"/>
            <a:ext cx="7559280" cy="499680"/>
          </a:xfrm>
          <a:prstGeom prst="rect">
            <a:avLst/>
          </a:prstGeom>
          <a:solidFill>
            <a:srgbClr val="ffffff"/>
          </a:solidFill>
          <a:ln w="12700">
            <a:solidFill>
              <a:srgbClr val="000000"/>
            </a:solidFill>
            <a:miter/>
          </a:ln>
          <a:effectLst>
            <a:outerShdw algn="ctr" dir="2700000" dist="17819" rotWithShape="0">
              <a:srgbClr val="000000"/>
            </a:outerShdw>
          </a:effectLst>
        </p:spPr>
        <p:style>
          <a:lnRef idx="0"/>
          <a:fillRef idx="0"/>
          <a:effectRef idx="0"/>
          <a:fontRef idx="minor"/>
        </p:style>
      </p:sp>
      <p:sp>
        <p:nvSpPr>
          <p:cNvPr id="453" name="Rectangle 10"/>
          <p:cNvSpPr/>
          <p:nvPr/>
        </p:nvSpPr>
        <p:spPr>
          <a:xfrm>
            <a:off x="587520" y="2114640"/>
            <a:ext cx="8454600" cy="624960"/>
          </a:xfrm>
          <a:prstGeom prst="rect">
            <a:avLst/>
          </a:prstGeom>
          <a:noFill/>
          <a:ln w="9525">
            <a:noFill/>
          </a:ln>
        </p:spPr>
        <p:style>
          <a:lnRef idx="0"/>
          <a:fillRef idx="0"/>
          <a:effectRef idx="0"/>
          <a:fontRef idx="minor"/>
        </p:style>
        <p:txBody>
          <a:bodyPr wrap="none" lIns="27000" rIns="27000" tIns="38520" bIns="38520" anchor="t">
            <a:noAutofit/>
          </a:bodyPr>
          <a:p>
            <a:pPr>
              <a:lnSpc>
                <a:spcPts val="3149"/>
              </a:lnSpc>
              <a:buNone/>
              <a:tabLst>
                <a:tab algn="l" pos="514440"/>
                <a:tab algn="l" pos="1028880"/>
                <a:tab algn="l" pos="1542960"/>
              </a:tabLst>
            </a:pPr>
            <a:r>
              <a:rPr b="0" lang="en-US" sz="1800" spc="-1" strike="noStrike">
                <a:solidFill>
                  <a:srgbClr val="000000"/>
                </a:solidFill>
                <a:latin typeface="Courier New"/>
              </a:rPr>
              <a:t>Router(config)#router igrp </a:t>
            </a:r>
            <a:r>
              <a:rPr b="0" i="1" lang="en-US" sz="1800" spc="-1" strike="noStrike">
                <a:solidFill>
                  <a:srgbClr val="000000"/>
                </a:solidFill>
                <a:latin typeface="Courier New"/>
              </a:rPr>
              <a:t>autonomous-system</a:t>
            </a:r>
            <a:endParaRPr b="0" lang="en-US" sz="1800" spc="-1" strike="noStrike">
              <a:latin typeface="Arial"/>
            </a:endParaRPr>
          </a:p>
        </p:txBody>
      </p:sp>
      <p:sp>
        <p:nvSpPr>
          <p:cNvPr id="454" name="Rectangle 11"/>
          <p:cNvSpPr/>
          <p:nvPr/>
        </p:nvSpPr>
        <p:spPr>
          <a:xfrm>
            <a:off x="968400" y="2757600"/>
            <a:ext cx="6714720" cy="495000"/>
          </a:xfrm>
          <a:prstGeom prst="rect">
            <a:avLst/>
          </a:prstGeom>
          <a:noFill/>
          <a:ln w="9525">
            <a:noFill/>
          </a:ln>
        </p:spPr>
        <p:style>
          <a:lnRef idx="0"/>
          <a:fillRef idx="0"/>
          <a:effectRef idx="0"/>
          <a:fontRef idx="minor"/>
        </p:style>
        <p:txBody>
          <a:bodyPr wrap="none" lIns="27000" rIns="27000" tIns="38520" bIns="38520" anchor="t">
            <a:noAutofit/>
          </a:bodyPr>
          <a:p>
            <a:pPr marL="257040" indent="-257040">
              <a:lnSpc>
                <a:spcPct val="100000"/>
              </a:lnSpc>
              <a:spcBef>
                <a:spcPts val="799"/>
              </a:spcBef>
              <a:buClr>
                <a:srgbClr val="85dfd0"/>
              </a:buClr>
              <a:buFont typeface="Arial"/>
              <a:buChar char="•"/>
            </a:pPr>
            <a:r>
              <a:rPr b="0" lang="en-US" sz="2000" spc="-1" strike="noStrike">
                <a:solidFill>
                  <a:srgbClr val="000000"/>
                </a:solidFill>
                <a:latin typeface="Constantia"/>
              </a:rPr>
              <a:t>Defines IGRP as the IP routing protocol</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Rectangle 2"/>
          <p:cNvSpPr/>
          <p:nvPr/>
        </p:nvSpPr>
        <p:spPr>
          <a:xfrm>
            <a:off x="1014480" y="399960"/>
            <a:ext cx="3728520" cy="657000"/>
          </a:xfrm>
          <a:prstGeom prst="rect">
            <a:avLst/>
          </a:prstGeom>
          <a:noFill/>
          <a:ln w="9525">
            <a:noFill/>
          </a:ln>
        </p:spPr>
        <p:style>
          <a:lnRef idx="0"/>
          <a:fillRef idx="0"/>
          <a:effectRef idx="0"/>
          <a:fontRef idx="minor"/>
        </p:style>
      </p:sp>
      <p:sp>
        <p:nvSpPr>
          <p:cNvPr id="456" name="Rectangle 3"/>
          <p:cNvSpPr/>
          <p:nvPr/>
        </p:nvSpPr>
        <p:spPr>
          <a:xfrm>
            <a:off x="8443800" y="6215040"/>
            <a:ext cx="256680" cy="371160"/>
          </a:xfrm>
          <a:prstGeom prst="rect">
            <a:avLst/>
          </a:prstGeom>
          <a:noFill/>
          <a:ln w="9525">
            <a:noFill/>
          </a:ln>
        </p:spPr>
        <p:style>
          <a:lnRef idx="0"/>
          <a:fillRef idx="0"/>
          <a:effectRef idx="0"/>
          <a:fontRef idx="minor"/>
        </p:style>
      </p:sp>
      <p:sp>
        <p:nvSpPr>
          <p:cNvPr id="457" name="PlaceHolder 1"/>
          <p:cNvSpPr>
            <a:spLocks noGrp="1"/>
          </p:cNvSpPr>
          <p:nvPr>
            <p:ph type="title"/>
          </p:nvPr>
        </p:nvSpPr>
        <p:spPr>
          <a:xfrm>
            <a:off x="380880" y="254160"/>
            <a:ext cx="7622640" cy="837720"/>
          </a:xfrm>
          <a:prstGeom prst="rect">
            <a:avLst/>
          </a:prstGeom>
          <a:noFill/>
          <a:ln w="0">
            <a:noFill/>
          </a:ln>
        </p:spPr>
        <p:txBody>
          <a:bodyPr lIns="0" rIns="0" tIns="45000" bIns="0" anchor="b">
            <a:noAutofit/>
          </a:bodyPr>
          <a:p>
            <a:pPr>
              <a:lnSpc>
                <a:spcPct val="100000"/>
              </a:lnSpc>
              <a:buNone/>
            </a:pPr>
            <a:r>
              <a:rPr b="0" lang="en-US" sz="5000" spc="-1" strike="noStrike">
                <a:solidFill>
                  <a:srgbClr val="04617b"/>
                </a:solidFill>
                <a:latin typeface="Calibri"/>
              </a:rPr>
              <a:t>Configuring IGRP (cont.)</a:t>
            </a:r>
            <a:endParaRPr b="0" lang="en-US" sz="5000" spc="-1" strike="noStrike">
              <a:solidFill>
                <a:srgbClr val="000000"/>
              </a:solidFill>
              <a:latin typeface="Constantia"/>
            </a:endParaRPr>
          </a:p>
        </p:txBody>
      </p:sp>
      <p:sp>
        <p:nvSpPr>
          <p:cNvPr id="458" name="Rectangle 5"/>
          <p:cNvSpPr/>
          <p:nvPr/>
        </p:nvSpPr>
        <p:spPr>
          <a:xfrm>
            <a:off x="384120" y="4149720"/>
            <a:ext cx="7862400" cy="518760"/>
          </a:xfrm>
          <a:prstGeom prst="rect">
            <a:avLst/>
          </a:prstGeom>
          <a:solidFill>
            <a:srgbClr val="ffffff"/>
          </a:solidFill>
          <a:ln w="12700">
            <a:solidFill>
              <a:srgbClr val="000000"/>
            </a:solidFill>
            <a:miter/>
          </a:ln>
          <a:effectLst>
            <a:outerShdw algn="ctr" dir="2700000" dist="17819" rotWithShape="0">
              <a:srgbClr val="000000"/>
            </a:outerShdw>
          </a:effectLst>
        </p:spPr>
        <p:style>
          <a:lnRef idx="0"/>
          <a:fillRef idx="0"/>
          <a:effectRef idx="0"/>
          <a:fontRef idx="minor"/>
        </p:style>
      </p:sp>
      <p:sp>
        <p:nvSpPr>
          <p:cNvPr id="459" name="Rectangle 6"/>
          <p:cNvSpPr/>
          <p:nvPr/>
        </p:nvSpPr>
        <p:spPr>
          <a:xfrm>
            <a:off x="544680" y="4129200"/>
            <a:ext cx="4457520" cy="542520"/>
          </a:xfrm>
          <a:prstGeom prst="rect">
            <a:avLst/>
          </a:prstGeom>
          <a:noFill/>
          <a:ln w="9525">
            <a:noFill/>
          </a:ln>
        </p:spPr>
        <p:style>
          <a:lnRef idx="0"/>
          <a:fillRef idx="0"/>
          <a:effectRef idx="0"/>
          <a:fontRef idx="minor"/>
        </p:style>
        <p:txBody>
          <a:bodyPr wrap="none" lIns="21600" rIns="21600" tIns="30240" bIns="30240" anchor="t">
            <a:noAutofit/>
          </a:bodyPr>
          <a:p>
            <a:pPr>
              <a:lnSpc>
                <a:spcPts val="3149"/>
              </a:lnSpc>
              <a:buNone/>
              <a:tabLst>
                <a:tab algn="l" pos="514440"/>
                <a:tab algn="l" pos="1028880"/>
                <a:tab algn="l" pos="1542960"/>
              </a:tabLst>
            </a:pPr>
            <a:r>
              <a:rPr b="0" lang="en-US" sz="1800" spc="-1" strike="noStrike">
                <a:solidFill>
                  <a:srgbClr val="000000"/>
                </a:solidFill>
                <a:latin typeface="Courier New"/>
              </a:rPr>
              <a:t>Router(config-router)#traffic-share {balanced | min}</a:t>
            </a:r>
            <a:endParaRPr b="0" lang="en-US" sz="1800" spc="-1" strike="noStrike">
              <a:latin typeface="Arial"/>
            </a:endParaRPr>
          </a:p>
        </p:txBody>
      </p:sp>
      <p:sp>
        <p:nvSpPr>
          <p:cNvPr id="460" name="Rectangle 7"/>
          <p:cNvSpPr/>
          <p:nvPr/>
        </p:nvSpPr>
        <p:spPr>
          <a:xfrm>
            <a:off x="587520" y="4761000"/>
            <a:ext cx="7657920" cy="937800"/>
          </a:xfrm>
          <a:prstGeom prst="rect">
            <a:avLst/>
          </a:prstGeom>
          <a:noFill/>
          <a:ln w="9525">
            <a:noFill/>
          </a:ln>
        </p:spPr>
        <p:style>
          <a:lnRef idx="0"/>
          <a:fillRef idx="0"/>
          <a:effectRef idx="0"/>
          <a:fontRef idx="minor"/>
        </p:style>
        <p:txBody>
          <a:bodyPr wrap="none" lIns="21600" rIns="21600" tIns="30240" bIns="30240" anchor="t">
            <a:noAutofit/>
          </a:bodyPr>
          <a:p>
            <a:pPr marL="257040" indent="-257040">
              <a:lnSpc>
                <a:spcPts val="3149"/>
              </a:lnSpc>
              <a:buClr>
                <a:srgbClr val="85dfd0"/>
              </a:buClr>
              <a:buFont typeface="Arial"/>
              <a:buChar char="•"/>
              <a:tabLst>
                <a:tab algn="l" pos="514440"/>
                <a:tab algn="l" pos="1028880"/>
                <a:tab algn="l" pos="1542960"/>
              </a:tabLst>
            </a:pPr>
            <a:r>
              <a:rPr b="0" lang="en-US" sz="2000" spc="-1" strike="noStrike">
                <a:solidFill>
                  <a:srgbClr val="000000"/>
                </a:solidFill>
                <a:latin typeface="Constantia"/>
              </a:rPr>
              <a:t>Controls how load-balanced traffic is distributed</a:t>
            </a:r>
            <a:endParaRPr b="0" lang="en-US" sz="2000" spc="-1" strike="noStrike">
              <a:latin typeface="Arial"/>
            </a:endParaRPr>
          </a:p>
        </p:txBody>
      </p:sp>
      <p:sp>
        <p:nvSpPr>
          <p:cNvPr id="461" name="Rectangle 8"/>
          <p:cNvSpPr/>
          <p:nvPr/>
        </p:nvSpPr>
        <p:spPr>
          <a:xfrm>
            <a:off x="345960" y="4414680"/>
            <a:ext cx="8226000" cy="553680"/>
          </a:xfrm>
          <a:prstGeom prst="rect">
            <a:avLst/>
          </a:prstGeom>
          <a:noFill/>
          <a:ln w="9525">
            <a:noFill/>
          </a:ln>
        </p:spPr>
        <p:style>
          <a:lnRef idx="0"/>
          <a:fillRef idx="0"/>
          <a:effectRef idx="0"/>
          <a:fontRef idx="minor"/>
        </p:style>
      </p:sp>
      <p:sp>
        <p:nvSpPr>
          <p:cNvPr id="462" name="Rectangle 9"/>
          <p:cNvSpPr/>
          <p:nvPr/>
        </p:nvSpPr>
        <p:spPr>
          <a:xfrm>
            <a:off x="384120" y="2293920"/>
            <a:ext cx="7859520" cy="499680"/>
          </a:xfrm>
          <a:prstGeom prst="rect">
            <a:avLst/>
          </a:prstGeom>
          <a:solidFill>
            <a:srgbClr val="ffffff"/>
          </a:solidFill>
          <a:ln w="12700">
            <a:solidFill>
              <a:srgbClr val="000000"/>
            </a:solidFill>
            <a:miter/>
          </a:ln>
          <a:effectLst>
            <a:outerShdw algn="ctr" dir="2700000" dist="17819" rotWithShape="0">
              <a:srgbClr val="000000"/>
            </a:outerShdw>
          </a:effectLst>
        </p:spPr>
        <p:style>
          <a:lnRef idx="0"/>
          <a:fillRef idx="0"/>
          <a:effectRef idx="0"/>
          <a:fontRef idx="minor"/>
        </p:style>
      </p:sp>
      <p:sp>
        <p:nvSpPr>
          <p:cNvPr id="463" name="Rectangle 10"/>
          <p:cNvSpPr/>
          <p:nvPr/>
        </p:nvSpPr>
        <p:spPr>
          <a:xfrm>
            <a:off x="544680" y="2271600"/>
            <a:ext cx="8454600" cy="624960"/>
          </a:xfrm>
          <a:prstGeom prst="rect">
            <a:avLst/>
          </a:prstGeom>
          <a:noFill/>
          <a:ln w="9525">
            <a:noFill/>
          </a:ln>
        </p:spPr>
        <p:style>
          <a:lnRef idx="0"/>
          <a:fillRef idx="0"/>
          <a:effectRef idx="0"/>
          <a:fontRef idx="minor"/>
        </p:style>
        <p:txBody>
          <a:bodyPr wrap="none" lIns="27000" rIns="27000" tIns="38520" bIns="38520" anchor="t">
            <a:noAutofit/>
          </a:bodyPr>
          <a:p>
            <a:pPr>
              <a:lnSpc>
                <a:spcPts val="3149"/>
              </a:lnSpc>
              <a:buNone/>
              <a:tabLst>
                <a:tab algn="l" pos="514440"/>
                <a:tab algn="l" pos="1028880"/>
                <a:tab algn="l" pos="1542960"/>
              </a:tabLst>
            </a:pPr>
            <a:r>
              <a:rPr b="0" lang="en-US" sz="1800" spc="-1" strike="noStrike">
                <a:solidFill>
                  <a:srgbClr val="000000"/>
                </a:solidFill>
                <a:latin typeface="Courier New"/>
              </a:rPr>
              <a:t>Router(config-router)#variance </a:t>
            </a:r>
            <a:r>
              <a:rPr b="0" i="1" lang="en-US" sz="1800" spc="-1" strike="noStrike">
                <a:solidFill>
                  <a:srgbClr val="000000"/>
                </a:solidFill>
                <a:latin typeface="Courier New"/>
              </a:rPr>
              <a:t>multiplier</a:t>
            </a:r>
            <a:endParaRPr b="0" lang="en-US" sz="1800" spc="-1" strike="noStrike">
              <a:latin typeface="Arial"/>
            </a:endParaRPr>
          </a:p>
        </p:txBody>
      </p:sp>
      <p:sp>
        <p:nvSpPr>
          <p:cNvPr id="464" name="Rectangle 11"/>
          <p:cNvSpPr/>
          <p:nvPr/>
        </p:nvSpPr>
        <p:spPr>
          <a:xfrm>
            <a:off x="596880" y="2917800"/>
            <a:ext cx="6714720" cy="495000"/>
          </a:xfrm>
          <a:prstGeom prst="rect">
            <a:avLst/>
          </a:prstGeom>
          <a:noFill/>
          <a:ln w="9525">
            <a:noFill/>
          </a:ln>
        </p:spPr>
        <p:style>
          <a:lnRef idx="0"/>
          <a:fillRef idx="0"/>
          <a:effectRef idx="0"/>
          <a:fontRef idx="minor"/>
        </p:style>
        <p:txBody>
          <a:bodyPr wrap="none" lIns="27000" rIns="27000" tIns="38520" bIns="38520" anchor="t">
            <a:noAutofit/>
          </a:bodyPr>
          <a:p>
            <a:pPr marL="257040" indent="-257040">
              <a:lnSpc>
                <a:spcPct val="95000"/>
              </a:lnSpc>
              <a:spcBef>
                <a:spcPts val="1001"/>
              </a:spcBef>
              <a:buClr>
                <a:srgbClr val="85dfd0"/>
              </a:buClr>
              <a:buFont typeface="Arial"/>
              <a:buChar char="•"/>
            </a:pPr>
            <a:r>
              <a:rPr b="0" lang="en-US" sz="2000" spc="-1" strike="noStrike">
                <a:solidFill>
                  <a:srgbClr val="000000"/>
                </a:solidFill>
                <a:latin typeface="Constantia"/>
              </a:rPr>
              <a:t>Controls IGRP load balancing</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468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49" name="PlaceHolder 2"/>
          <p:cNvSpPr>
            <a:spLocks noGrp="1"/>
          </p:cNvSpPr>
          <p:nvPr>
            <p:ph/>
          </p:nvPr>
        </p:nvSpPr>
        <p:spPr>
          <a:xfrm>
            <a:off x="457200" y="990720"/>
            <a:ext cx="8229240" cy="5333760"/>
          </a:xfrm>
          <a:prstGeom prst="rect">
            <a:avLst/>
          </a:prstGeom>
          <a:noFill/>
          <a:ln w="0">
            <a:noFill/>
          </a:ln>
        </p:spPr>
        <p:txBody>
          <a:bodyPr lIns="90000" rIns="90000" tIns="45000" bIns="45000" anchor="t">
            <a:normAutofit fontScale="99000"/>
          </a:bodyPr>
          <a:p>
            <a:pPr marL="274320" indent="-274320" algn="just">
              <a:lnSpc>
                <a:spcPct val="100000"/>
              </a:lnSpc>
              <a:spcBef>
                <a:spcPts val="519"/>
              </a:spcBef>
              <a:buClr>
                <a:srgbClr val="0bd0d9"/>
              </a:buClr>
              <a:buSzPct val="95000"/>
              <a:buFont typeface="Wingdings 2" charset="2"/>
              <a:buChar char=""/>
            </a:pPr>
            <a:r>
              <a:rPr b="0" lang="en-US" sz="2600" spc="-1" strike="noStrike">
                <a:solidFill>
                  <a:srgbClr val="000000"/>
                </a:solidFill>
                <a:latin typeface="Constantia"/>
              </a:rPr>
              <a:t>To enable </a:t>
            </a:r>
            <a:r>
              <a:rPr b="0" lang="en-US" sz="2600" spc="-1" strike="noStrike">
                <a:solidFill>
                  <a:srgbClr val="ffc000"/>
                </a:solidFill>
                <a:latin typeface="Constantia"/>
              </a:rPr>
              <a:t>two-way communication </a:t>
            </a:r>
            <a:r>
              <a:rPr b="0" lang="en-US" sz="2600" spc="-1" strike="noStrike">
                <a:solidFill>
                  <a:srgbClr val="000000"/>
                </a:solidFill>
                <a:latin typeface="Constantia"/>
              </a:rPr>
              <a:t>with a host on network 192.168.16.0, the administrator also configures a static route on </a:t>
            </a:r>
            <a:r>
              <a:rPr b="0" lang="en-US" sz="2600" spc="-1" strike="noStrike">
                <a:solidFill>
                  <a:srgbClr val="ffc000"/>
                </a:solidFill>
                <a:latin typeface="Constantia"/>
              </a:rPr>
              <a:t>Router 2</a:t>
            </a:r>
            <a:r>
              <a:rPr b="0" lang="en-US" sz="2600" spc="-1" strike="noStrike">
                <a:solidFill>
                  <a:srgbClr val="000000"/>
                </a:solidFill>
                <a:latin typeface="Constantia"/>
              </a:rPr>
              <a:t>.</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Since static routes are configured manually, network administrators must </a:t>
            </a:r>
            <a:r>
              <a:rPr b="0" lang="en-US" sz="2600" spc="-1" strike="noStrike">
                <a:solidFill>
                  <a:srgbClr val="ffc000"/>
                </a:solidFill>
                <a:latin typeface="Constantia"/>
              </a:rPr>
              <a:t>add and delete </a:t>
            </a:r>
            <a:r>
              <a:rPr b="0" lang="en-US" sz="2600" spc="-1" strike="noStrike">
                <a:solidFill>
                  <a:srgbClr val="000000"/>
                </a:solidFill>
                <a:latin typeface="Constantia"/>
              </a:rPr>
              <a:t>static routes to reflect any changes in network topology. </a:t>
            </a:r>
            <a:endParaRPr b="0" lang="en-US" sz="2600" spc="-1" strike="noStrike">
              <a:solidFill>
                <a:srgbClr val="000000"/>
              </a:solidFill>
              <a:latin typeface="Constantia"/>
            </a:endParaRPr>
          </a:p>
          <a:p>
            <a:pPr marL="274320" indent="-274320" algn="just">
              <a:lnSpc>
                <a:spcPct val="100000"/>
              </a:lnSpc>
              <a:spcBef>
                <a:spcPts val="519"/>
              </a:spcBef>
              <a:buNone/>
              <a:tabLst>
                <a:tab algn="l" pos="0"/>
              </a:tabLst>
            </a:pP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On small networks with few possible changes, static routes require very little maintenance. </a:t>
            </a:r>
            <a:endParaRPr b="0" lang="en-US" sz="2600" spc="-1" strike="noStrike">
              <a:solidFill>
                <a:srgbClr val="000000"/>
              </a:solidFill>
              <a:latin typeface="Constantia"/>
            </a:endParaRPr>
          </a:p>
          <a:p>
            <a:pPr marL="274320" indent="-274320" algn="just">
              <a:lnSpc>
                <a:spcPct val="100000"/>
              </a:lnSpc>
              <a:spcBef>
                <a:spcPts val="519"/>
              </a:spcBef>
              <a:buClr>
                <a:srgbClr val="0bd0d9"/>
              </a:buClr>
              <a:buSzPct val="95000"/>
              <a:buFont typeface="Wingdings 2" charset="2"/>
              <a:buChar char=""/>
              <a:tabLst>
                <a:tab algn="l" pos="0"/>
              </a:tabLst>
            </a:pPr>
            <a:r>
              <a:rPr b="0" lang="en-US" sz="2600" spc="-1" strike="noStrike">
                <a:solidFill>
                  <a:srgbClr val="000000"/>
                </a:solidFill>
                <a:latin typeface="Constantia"/>
              </a:rPr>
              <a:t>In a </a:t>
            </a:r>
            <a:r>
              <a:rPr b="0" lang="en-US" sz="2600" spc="-1" strike="noStrike">
                <a:solidFill>
                  <a:srgbClr val="ffc000"/>
                </a:solidFill>
                <a:latin typeface="Constantia"/>
              </a:rPr>
              <a:t>large network</a:t>
            </a:r>
            <a:r>
              <a:rPr b="0" lang="en-US" sz="2600" spc="-1" strike="noStrike">
                <a:solidFill>
                  <a:srgbClr val="000000"/>
                </a:solidFill>
                <a:latin typeface="Constantia"/>
              </a:rPr>
              <a:t>, the manual maintenance of routing tables could require significant </a:t>
            </a:r>
            <a:r>
              <a:rPr b="1" lang="en-US" sz="2600" spc="-1" strike="noStrike">
                <a:solidFill>
                  <a:srgbClr val="ff0000"/>
                </a:solidFill>
                <a:latin typeface="Constantia"/>
              </a:rPr>
              <a:t>administrative time</a:t>
            </a:r>
            <a:endParaRPr b="0" lang="en-US" sz="26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title"/>
          </p:nvPr>
        </p:nvSpPr>
        <p:spPr>
          <a:xfrm>
            <a:off x="457200" y="704160"/>
            <a:ext cx="8305560" cy="1142640"/>
          </a:xfrm>
          <a:prstGeom prst="rect">
            <a:avLst/>
          </a:prstGeom>
          <a:noFill/>
          <a:ln w="0">
            <a:noFill/>
          </a:ln>
        </p:spPr>
        <p:txBody>
          <a:bodyPr lIns="0" rIns="0" bIns="0" anchor="b">
            <a:noAutofit/>
          </a:bodyPr>
          <a:p>
            <a:pPr>
              <a:lnSpc>
                <a:spcPct val="100000"/>
              </a:lnSpc>
              <a:buNone/>
            </a:pPr>
            <a:r>
              <a:rPr b="0" lang="en-US" sz="5000" spc="-1" strike="noStrike">
                <a:solidFill>
                  <a:srgbClr val="04617b"/>
                </a:solidFill>
                <a:latin typeface="Calibri"/>
              </a:rPr>
              <a:t>IGRP Configuration Example</a:t>
            </a:r>
            <a:endParaRPr b="0" lang="en-US" sz="5000" spc="-1" strike="noStrike">
              <a:solidFill>
                <a:srgbClr val="000000"/>
              </a:solidFill>
              <a:latin typeface="Constantia"/>
            </a:endParaRPr>
          </a:p>
        </p:txBody>
      </p:sp>
      <p:pic>
        <p:nvPicPr>
          <p:cNvPr id="466" name="Picture 40" descr=""/>
          <p:cNvPicPr/>
          <p:nvPr/>
        </p:nvPicPr>
        <p:blipFill>
          <a:blip r:embed="rId1"/>
          <a:stretch/>
        </p:blipFill>
        <p:spPr>
          <a:xfrm>
            <a:off x="331920" y="1577880"/>
            <a:ext cx="8478360" cy="4125600"/>
          </a:xfrm>
          <a:prstGeom prst="rect">
            <a:avLst/>
          </a:prstGeom>
          <a:ln w="38100">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7" name="Picture 38" descr=""/>
          <p:cNvPicPr/>
          <p:nvPr/>
        </p:nvPicPr>
        <p:blipFill>
          <a:blip r:embed="rId1"/>
          <a:stretch/>
        </p:blipFill>
        <p:spPr>
          <a:xfrm>
            <a:off x="477720" y="1427040"/>
            <a:ext cx="7973640" cy="5227200"/>
          </a:xfrm>
          <a:prstGeom prst="rect">
            <a:avLst/>
          </a:prstGeom>
          <a:ln w="38100">
            <a:noFill/>
          </a:ln>
        </p:spPr>
      </p:pic>
      <p:sp>
        <p:nvSpPr>
          <p:cNvPr id="468" name="PlaceHolder 1"/>
          <p:cNvSpPr>
            <a:spLocks noGrp="1"/>
          </p:cNvSpPr>
          <p:nvPr>
            <p:ph type="title"/>
          </p:nvPr>
        </p:nvSpPr>
        <p:spPr>
          <a:xfrm>
            <a:off x="457200" y="704160"/>
            <a:ext cx="8305560" cy="1142640"/>
          </a:xfrm>
          <a:prstGeom prst="rect">
            <a:avLst/>
          </a:prstGeom>
          <a:noFill/>
          <a:ln w="0">
            <a:noFill/>
          </a:ln>
        </p:spPr>
        <p:txBody>
          <a:bodyPr lIns="0" rIns="0" bIns="0" anchor="b">
            <a:noAutofit/>
          </a:bodyPr>
          <a:p>
            <a:pPr>
              <a:lnSpc>
                <a:spcPct val="100000"/>
              </a:lnSpc>
              <a:buNone/>
            </a:pPr>
            <a:r>
              <a:rPr b="0" lang="en-US" sz="5000" spc="-1" strike="noStrike">
                <a:solidFill>
                  <a:srgbClr val="04617b"/>
                </a:solidFill>
                <a:latin typeface="Calibri"/>
              </a:rPr>
              <a:t>Verifying the IGRP Configuration</a:t>
            </a:r>
            <a:endParaRPr b="0" lang="en-US" sz="50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9" name="Picture 37" descr=""/>
          <p:cNvPicPr/>
          <p:nvPr/>
        </p:nvPicPr>
        <p:blipFill>
          <a:blip r:embed="rId1"/>
          <a:stretch/>
        </p:blipFill>
        <p:spPr>
          <a:xfrm>
            <a:off x="412920" y="1398600"/>
            <a:ext cx="8318160" cy="5078160"/>
          </a:xfrm>
          <a:prstGeom prst="rect">
            <a:avLst/>
          </a:prstGeom>
          <a:ln w="38100">
            <a:noFill/>
          </a:ln>
        </p:spPr>
      </p:pic>
      <p:sp>
        <p:nvSpPr>
          <p:cNvPr id="470" name="PlaceHolder 1"/>
          <p:cNvSpPr>
            <a:spLocks noGrp="1"/>
          </p:cNvSpPr>
          <p:nvPr>
            <p:ph type="title"/>
          </p:nvPr>
        </p:nvSpPr>
        <p:spPr>
          <a:xfrm>
            <a:off x="457200" y="704160"/>
            <a:ext cx="8305560" cy="1142640"/>
          </a:xfrm>
          <a:prstGeom prst="rect">
            <a:avLst/>
          </a:prstGeom>
          <a:noFill/>
          <a:ln w="0">
            <a:noFill/>
          </a:ln>
        </p:spPr>
        <p:txBody>
          <a:bodyPr lIns="0" rIns="0" bIns="0" anchor="b">
            <a:noAutofit/>
          </a:bodyPr>
          <a:p>
            <a:pPr>
              <a:lnSpc>
                <a:spcPct val="100000"/>
              </a:lnSpc>
              <a:buNone/>
            </a:pPr>
            <a:r>
              <a:rPr b="0" lang="en-US" sz="5000" spc="-1" strike="noStrike">
                <a:solidFill>
                  <a:srgbClr val="04617b"/>
                </a:solidFill>
                <a:latin typeface="Calibri"/>
              </a:rPr>
              <a:t>Displaying the IP Routing Table</a:t>
            </a:r>
            <a:endParaRPr b="0" lang="en-US" sz="50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704160"/>
            <a:ext cx="8305560" cy="1142640"/>
          </a:xfrm>
          <a:prstGeom prst="rect">
            <a:avLst/>
          </a:prstGeom>
          <a:noFill/>
          <a:ln w="0">
            <a:noFill/>
          </a:ln>
        </p:spPr>
        <p:txBody>
          <a:bodyPr lIns="0" rIns="0" bIns="0" anchor="b">
            <a:normAutofit fontScale="84000"/>
          </a:bodyPr>
          <a:p>
            <a:pPr>
              <a:lnSpc>
                <a:spcPct val="100000"/>
              </a:lnSpc>
              <a:buNone/>
            </a:pPr>
            <a:r>
              <a:rPr b="0" lang="en-US" sz="5000" spc="-1" strike="noStrike">
                <a:solidFill>
                  <a:srgbClr val="04617b"/>
                </a:solidFill>
                <a:latin typeface="Calibri"/>
              </a:rPr>
              <a:t>debug ip igrp transaction Command</a:t>
            </a:r>
            <a:endParaRPr b="0" lang="en-US" sz="5000" spc="-1" strike="noStrike">
              <a:solidFill>
                <a:srgbClr val="000000"/>
              </a:solidFill>
              <a:latin typeface="Constantia"/>
            </a:endParaRPr>
          </a:p>
        </p:txBody>
      </p:sp>
      <p:pic>
        <p:nvPicPr>
          <p:cNvPr id="472" name="Picture 12" descr=""/>
          <p:cNvPicPr/>
          <p:nvPr/>
        </p:nvPicPr>
        <p:blipFill>
          <a:blip r:embed="rId1"/>
          <a:stretch/>
        </p:blipFill>
        <p:spPr>
          <a:xfrm>
            <a:off x="101520" y="1503360"/>
            <a:ext cx="8940600" cy="4628880"/>
          </a:xfrm>
          <a:prstGeom prst="rect">
            <a:avLst/>
          </a:prstGeom>
          <a:ln w="38100">
            <a:noFill/>
          </a:ln>
        </p:spPr>
      </p:pic>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3" name="Picture 2" descr=""/>
          <p:cNvPicPr/>
          <p:nvPr/>
        </p:nvPicPr>
        <p:blipFill>
          <a:blip r:embed="rId1"/>
          <a:stretch/>
        </p:blipFill>
        <p:spPr>
          <a:xfrm>
            <a:off x="347760" y="1424160"/>
            <a:ext cx="8448480" cy="1066320"/>
          </a:xfrm>
          <a:prstGeom prst="rect">
            <a:avLst/>
          </a:prstGeom>
          <a:ln w="38100">
            <a:noFill/>
          </a:ln>
        </p:spPr>
      </p:pic>
      <p:sp>
        <p:nvSpPr>
          <p:cNvPr id="474" name="Rectangle 3"/>
          <p:cNvSpPr/>
          <p:nvPr/>
        </p:nvSpPr>
        <p:spPr>
          <a:xfrm>
            <a:off x="281160" y="3068640"/>
            <a:ext cx="8637120" cy="2746080"/>
          </a:xfrm>
          <a:prstGeom prst="rect">
            <a:avLst/>
          </a:prstGeom>
          <a:solidFill>
            <a:srgbClr val="ffcc99"/>
          </a:solidFill>
          <a:ln w="12700">
            <a:solidFill>
              <a:srgbClr val="000000"/>
            </a:solidFill>
            <a:miter/>
          </a:ln>
          <a:effectLst>
            <a:outerShdw algn="ctr" dir="2700000" dist="17819" rotWithShape="0">
              <a:srgbClr val="000000"/>
            </a:outerShdw>
          </a:effectLst>
        </p:spPr>
        <p:style>
          <a:lnRef idx="0"/>
          <a:fillRef idx="0"/>
          <a:effectRef idx="0"/>
          <a:fontRef idx="minor"/>
        </p:style>
      </p:sp>
      <p:sp>
        <p:nvSpPr>
          <p:cNvPr id="475" name="PlaceHolder 1"/>
          <p:cNvSpPr>
            <a:spLocks noGrp="1"/>
          </p:cNvSpPr>
          <p:nvPr>
            <p:ph type="title"/>
          </p:nvPr>
        </p:nvSpPr>
        <p:spPr>
          <a:xfrm>
            <a:off x="457200" y="704160"/>
            <a:ext cx="8305560" cy="1142640"/>
          </a:xfrm>
          <a:prstGeom prst="rect">
            <a:avLst/>
          </a:prstGeom>
          <a:noFill/>
          <a:ln w="0">
            <a:noFill/>
          </a:ln>
        </p:spPr>
        <p:txBody>
          <a:bodyPr lIns="0" rIns="0" bIns="0" anchor="b">
            <a:noAutofit/>
          </a:bodyPr>
          <a:p>
            <a:pPr>
              <a:lnSpc>
                <a:spcPct val="100000"/>
              </a:lnSpc>
              <a:buNone/>
            </a:pPr>
            <a:r>
              <a:rPr b="0" lang="en-US" sz="5000" spc="-1" strike="noStrike">
                <a:solidFill>
                  <a:srgbClr val="04617b"/>
                </a:solidFill>
                <a:latin typeface="Calibri"/>
              </a:rPr>
              <a:t>debug ip igrp events Command</a:t>
            </a:r>
            <a:endParaRPr b="0" lang="en-US" sz="5000" spc="-1" strike="noStrike">
              <a:solidFill>
                <a:srgbClr val="000000"/>
              </a:solidFill>
              <a:latin typeface="Constantia"/>
            </a:endParaRPr>
          </a:p>
        </p:txBody>
      </p:sp>
      <p:sp>
        <p:nvSpPr>
          <p:cNvPr id="476" name="Rectangle 5"/>
          <p:cNvSpPr/>
          <p:nvPr/>
        </p:nvSpPr>
        <p:spPr>
          <a:xfrm>
            <a:off x="484200" y="5079960"/>
            <a:ext cx="6662520" cy="199800"/>
          </a:xfrm>
          <a:prstGeom prst="rect">
            <a:avLst/>
          </a:prstGeom>
          <a:solidFill>
            <a:srgbClr val="ffff9b"/>
          </a:solidFill>
          <a:ln w="9525">
            <a:noFill/>
          </a:ln>
        </p:spPr>
        <p:style>
          <a:lnRef idx="0"/>
          <a:fillRef idx="0"/>
          <a:effectRef idx="0"/>
          <a:fontRef idx="minor"/>
        </p:style>
      </p:sp>
      <p:sp>
        <p:nvSpPr>
          <p:cNvPr id="477" name="Rectangle 6"/>
          <p:cNvSpPr/>
          <p:nvPr/>
        </p:nvSpPr>
        <p:spPr>
          <a:xfrm>
            <a:off x="816120" y="1738440"/>
            <a:ext cx="6829200" cy="4571640"/>
          </a:xfrm>
          <a:prstGeom prst="rect">
            <a:avLst/>
          </a:prstGeom>
          <a:noFill/>
          <a:ln w="9525">
            <a:noFill/>
          </a:ln>
        </p:spPr>
        <p:style>
          <a:lnRef idx="0"/>
          <a:fillRef idx="0"/>
          <a:effectRef idx="0"/>
          <a:fontRef idx="minor"/>
        </p:style>
      </p:sp>
      <p:sp>
        <p:nvSpPr>
          <p:cNvPr id="478" name="Rectangle 7"/>
          <p:cNvSpPr/>
          <p:nvPr/>
        </p:nvSpPr>
        <p:spPr>
          <a:xfrm>
            <a:off x="447840" y="4449600"/>
            <a:ext cx="8044920" cy="255240"/>
          </a:xfrm>
          <a:prstGeom prst="rect">
            <a:avLst/>
          </a:prstGeom>
          <a:solidFill>
            <a:srgbClr val="ffff9b"/>
          </a:solidFill>
          <a:ln w="9525">
            <a:noFill/>
          </a:ln>
        </p:spPr>
        <p:style>
          <a:lnRef idx="0"/>
          <a:fillRef idx="0"/>
          <a:effectRef idx="0"/>
          <a:fontRef idx="minor"/>
        </p:style>
      </p:sp>
      <p:sp>
        <p:nvSpPr>
          <p:cNvPr id="479" name="Rectangle 8"/>
          <p:cNvSpPr/>
          <p:nvPr/>
        </p:nvSpPr>
        <p:spPr>
          <a:xfrm>
            <a:off x="393840" y="3755880"/>
            <a:ext cx="8319600" cy="255240"/>
          </a:xfrm>
          <a:prstGeom prst="rect">
            <a:avLst/>
          </a:prstGeom>
          <a:solidFill>
            <a:srgbClr val="ffff9b"/>
          </a:solidFill>
          <a:ln w="9525">
            <a:noFill/>
          </a:ln>
        </p:spPr>
        <p:style>
          <a:lnRef idx="0"/>
          <a:fillRef idx="0"/>
          <a:effectRef idx="0"/>
          <a:fontRef idx="minor"/>
        </p:style>
      </p:sp>
      <p:sp>
        <p:nvSpPr>
          <p:cNvPr id="480" name="Text Box 9"/>
          <p:cNvSpPr/>
          <p:nvPr/>
        </p:nvSpPr>
        <p:spPr>
          <a:xfrm>
            <a:off x="475920" y="3116880"/>
            <a:ext cx="8287200" cy="2646720"/>
          </a:xfrm>
          <a:prstGeom prst="rect">
            <a:avLst/>
          </a:prstGeom>
          <a:noFill/>
          <a:ln w="38100">
            <a:noFill/>
          </a:ln>
        </p:spPr>
        <p:style>
          <a:lnRef idx="0"/>
          <a:fillRef idx="0"/>
          <a:effectRef idx="0"/>
          <a:fontRef idx="minor"/>
        </p:style>
        <p:txBody>
          <a:bodyPr wrap="none" lIns="90000" rIns="90000" tIns="45000" bIns="45000" anchor="ctr">
            <a:spAutoFit/>
          </a:bodyPr>
          <a:p>
            <a:pPr>
              <a:lnSpc>
                <a:spcPct val="100000"/>
              </a:lnSpc>
              <a:buNone/>
            </a:pPr>
            <a:r>
              <a:rPr b="0" lang="en-US" sz="1400" spc="-1" strike="noStrike">
                <a:solidFill>
                  <a:srgbClr val="000000"/>
                </a:solidFill>
                <a:latin typeface="Courier New"/>
              </a:rPr>
              <a:t>RouterA#debug ip igrp events</a:t>
            </a:r>
            <a:endParaRPr b="0" lang="en-US" sz="1400" spc="-1" strike="noStrike">
              <a:latin typeface="Arial"/>
            </a:endParaRPr>
          </a:p>
          <a:p>
            <a:pPr>
              <a:lnSpc>
                <a:spcPct val="100000"/>
              </a:lnSpc>
              <a:buNone/>
            </a:pPr>
            <a:r>
              <a:rPr b="0" lang="en-US" sz="1400" spc="-1" strike="noStrike">
                <a:solidFill>
                  <a:srgbClr val="000000"/>
                </a:solidFill>
                <a:latin typeface="Courier New"/>
              </a:rPr>
              <a:t>IGRP event debugging is on</a:t>
            </a:r>
            <a:endParaRPr b="0" lang="en-US" sz="1400" spc="-1" strike="noStrike">
              <a:latin typeface="Arial"/>
            </a:endParaRPr>
          </a:p>
          <a:p>
            <a:pPr>
              <a:lnSpc>
                <a:spcPct val="100000"/>
              </a:lnSpc>
              <a:buNone/>
            </a:pPr>
            <a:r>
              <a:rPr b="0" lang="en-US" sz="1400" spc="-1" strike="noStrike">
                <a:solidFill>
                  <a:srgbClr val="000000"/>
                </a:solidFill>
                <a:latin typeface="Courier New"/>
              </a:rPr>
              <a:t>RouterA#</a:t>
            </a:r>
            <a:endParaRPr b="0" lang="en-US" sz="1400" spc="-1" strike="noStrike">
              <a:latin typeface="Arial"/>
            </a:endParaRPr>
          </a:p>
          <a:p>
            <a:pPr>
              <a:lnSpc>
                <a:spcPct val="100000"/>
              </a:lnSpc>
              <a:buNone/>
            </a:pPr>
            <a:r>
              <a:rPr b="0" lang="en-US" sz="1400" spc="-1" strike="noStrike">
                <a:solidFill>
                  <a:srgbClr val="000000"/>
                </a:solidFill>
                <a:latin typeface="Courier New"/>
              </a:rPr>
              <a:t>00:23:44: IGRP: sending update to 255.255.255.255 via Ethernet0 (172.16.1.1)</a:t>
            </a:r>
            <a:endParaRPr b="0" lang="en-US" sz="1400" spc="-1" strike="noStrike">
              <a:latin typeface="Arial"/>
            </a:endParaRPr>
          </a:p>
          <a:p>
            <a:pPr>
              <a:lnSpc>
                <a:spcPct val="100000"/>
              </a:lnSpc>
              <a:buNone/>
            </a:pPr>
            <a:r>
              <a:rPr b="0" lang="en-US" sz="1400" spc="-1" strike="noStrike">
                <a:solidFill>
                  <a:srgbClr val="000000"/>
                </a:solidFill>
                <a:latin typeface="Courier New"/>
              </a:rPr>
              <a:t>00:23:44: IGRP: Update contains 0 interior, 2 system, and 0 exterior routes.</a:t>
            </a:r>
            <a:endParaRPr b="0" lang="en-US" sz="1400" spc="-1" strike="noStrike">
              <a:latin typeface="Arial"/>
            </a:endParaRPr>
          </a:p>
          <a:p>
            <a:pPr>
              <a:lnSpc>
                <a:spcPct val="100000"/>
              </a:lnSpc>
              <a:buNone/>
            </a:pPr>
            <a:r>
              <a:rPr b="0" lang="en-US" sz="1400" spc="-1" strike="noStrike">
                <a:solidFill>
                  <a:srgbClr val="000000"/>
                </a:solidFill>
                <a:latin typeface="Courier New"/>
              </a:rPr>
              <a:t>00:23:44: IGRP: Total routes in update: 2</a:t>
            </a:r>
            <a:endParaRPr b="0" lang="en-US" sz="1400" spc="-1" strike="noStrike">
              <a:latin typeface="Arial"/>
            </a:endParaRPr>
          </a:p>
          <a:p>
            <a:pPr>
              <a:lnSpc>
                <a:spcPct val="100000"/>
              </a:lnSpc>
              <a:buNone/>
            </a:pPr>
            <a:r>
              <a:rPr b="0" lang="en-US" sz="1400" spc="-1" strike="noStrike">
                <a:solidFill>
                  <a:srgbClr val="000000"/>
                </a:solidFill>
                <a:latin typeface="Courier New"/>
              </a:rPr>
              <a:t>00:23:44: IGRP: sending update to 255.255.255.255 via Serial2 (10.1.1.1)</a:t>
            </a:r>
            <a:endParaRPr b="0" lang="en-US" sz="1400" spc="-1" strike="noStrike">
              <a:latin typeface="Arial"/>
            </a:endParaRPr>
          </a:p>
          <a:p>
            <a:pPr>
              <a:lnSpc>
                <a:spcPct val="100000"/>
              </a:lnSpc>
              <a:buNone/>
            </a:pPr>
            <a:r>
              <a:rPr b="0" lang="en-US" sz="1400" spc="-1" strike="noStrike">
                <a:solidFill>
                  <a:srgbClr val="000000"/>
                </a:solidFill>
                <a:latin typeface="Courier New"/>
              </a:rPr>
              <a:t>00:23:45: IGRP: Update contains 0 interior, 1 system, and 0 exterior routes.</a:t>
            </a:r>
            <a:endParaRPr b="0" lang="en-US" sz="1400" spc="-1" strike="noStrike">
              <a:latin typeface="Arial"/>
            </a:endParaRPr>
          </a:p>
          <a:p>
            <a:pPr>
              <a:lnSpc>
                <a:spcPct val="100000"/>
              </a:lnSpc>
              <a:buNone/>
            </a:pPr>
            <a:r>
              <a:rPr b="0" lang="en-US" sz="1400" spc="-1" strike="noStrike">
                <a:solidFill>
                  <a:srgbClr val="000000"/>
                </a:solidFill>
                <a:latin typeface="Courier New"/>
              </a:rPr>
              <a:t>00:23:45: IGRP: Total routes in update: 1</a:t>
            </a:r>
            <a:endParaRPr b="0" lang="en-US" sz="1400" spc="-1" strike="noStrike">
              <a:latin typeface="Arial"/>
            </a:endParaRPr>
          </a:p>
          <a:p>
            <a:pPr>
              <a:lnSpc>
                <a:spcPct val="100000"/>
              </a:lnSpc>
              <a:buNone/>
            </a:pPr>
            <a:r>
              <a:rPr b="0" lang="en-US" sz="1400" spc="-1" strike="noStrike">
                <a:solidFill>
                  <a:srgbClr val="000000"/>
                </a:solidFill>
                <a:latin typeface="Courier New"/>
              </a:rPr>
              <a:t>00:23:48: IGRP: received update from 10.1.1.2 on Serial2</a:t>
            </a:r>
            <a:endParaRPr b="0" lang="en-US" sz="1400" spc="-1" strike="noStrike">
              <a:latin typeface="Arial"/>
            </a:endParaRPr>
          </a:p>
          <a:p>
            <a:pPr>
              <a:lnSpc>
                <a:spcPct val="100000"/>
              </a:lnSpc>
              <a:buNone/>
            </a:pPr>
            <a:r>
              <a:rPr b="0" lang="en-US" sz="1400" spc="-1" strike="noStrike">
                <a:solidFill>
                  <a:srgbClr val="000000"/>
                </a:solidFill>
                <a:latin typeface="Courier New"/>
              </a:rPr>
              <a:t>00:23:48: IGRP: Update contains 1 interior, 1 system, and 0 exterior routes.</a:t>
            </a:r>
            <a:endParaRPr b="0" lang="en-US" sz="1400" spc="-1" strike="noStrike">
              <a:latin typeface="Arial"/>
            </a:endParaRPr>
          </a:p>
          <a:p>
            <a:pPr>
              <a:lnSpc>
                <a:spcPct val="100000"/>
              </a:lnSpc>
              <a:buNone/>
            </a:pPr>
            <a:r>
              <a:rPr b="0" lang="en-US" sz="1400" spc="-1" strike="noStrike">
                <a:solidFill>
                  <a:srgbClr val="000000"/>
                </a:solidFill>
                <a:latin typeface="Courier New"/>
              </a:rPr>
              <a:t>00:23:48: IGRP: Total routes in update: 2</a:t>
            </a:r>
            <a:endParaRPr b="0" lang="en-US" sz="1400" spc="-1" strike="noStrike">
              <a:latin typeface="Arial"/>
            </a:endParaRPr>
          </a:p>
        </p:txBody>
      </p:sp>
      <p:sp>
        <p:nvSpPr>
          <p:cNvPr id="481" name="Line 10"/>
          <p:cNvSpPr/>
          <p:nvPr/>
        </p:nvSpPr>
        <p:spPr>
          <a:xfrm>
            <a:off x="2355840" y="2201760"/>
            <a:ext cx="360" cy="552240"/>
          </a:xfrm>
          <a:prstGeom prst="line">
            <a:avLst/>
          </a:prstGeom>
          <a:ln w="38100">
            <a:solidFill>
              <a:srgbClr val="00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457200" y="704160"/>
            <a:ext cx="8305560" cy="1142640"/>
          </a:xfrm>
          <a:prstGeom prst="rect">
            <a:avLst/>
          </a:prstGeom>
          <a:noFill/>
          <a:ln w="0">
            <a:noFill/>
          </a:ln>
        </p:spPr>
        <p:txBody>
          <a:bodyPr lIns="0" rIns="0" bIns="0" anchor="b">
            <a:normAutofit fontScale="77000"/>
          </a:bodyPr>
          <a:p>
            <a:pPr>
              <a:lnSpc>
                <a:spcPct val="100000"/>
              </a:lnSpc>
              <a:buNone/>
            </a:pPr>
            <a:r>
              <a:rPr b="0" lang="en-US" sz="5000" spc="-1" strike="noStrike">
                <a:solidFill>
                  <a:srgbClr val="04617b"/>
                </a:solidFill>
                <a:latin typeface="Calibri"/>
              </a:rPr>
              <a:t>Updating Routing Information Example</a:t>
            </a:r>
            <a:endParaRPr b="0" lang="en-US" sz="5000" spc="-1" strike="noStrike">
              <a:solidFill>
                <a:srgbClr val="000000"/>
              </a:solidFill>
              <a:latin typeface="Constantia"/>
            </a:endParaRPr>
          </a:p>
        </p:txBody>
      </p:sp>
      <p:pic>
        <p:nvPicPr>
          <p:cNvPr id="483" name="Picture 12" descr=""/>
          <p:cNvPicPr/>
          <p:nvPr/>
        </p:nvPicPr>
        <p:blipFill>
          <a:blip r:embed="rId1"/>
          <a:stretch/>
        </p:blipFill>
        <p:spPr>
          <a:xfrm>
            <a:off x="272880" y="1413000"/>
            <a:ext cx="8596080" cy="5032080"/>
          </a:xfrm>
          <a:prstGeom prst="rect">
            <a:avLst/>
          </a:prstGeom>
          <a:ln w="38100">
            <a:noFill/>
          </a:ln>
        </p:spPr>
      </p:pic>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PlaceHolder 1"/>
          <p:cNvSpPr>
            <a:spLocks noGrp="1"/>
          </p:cNvSpPr>
          <p:nvPr>
            <p:ph type="title"/>
          </p:nvPr>
        </p:nvSpPr>
        <p:spPr>
          <a:xfrm>
            <a:off x="457200" y="704160"/>
            <a:ext cx="8305560" cy="1142640"/>
          </a:xfrm>
          <a:prstGeom prst="rect">
            <a:avLst/>
          </a:prstGeom>
          <a:noFill/>
          <a:ln w="0">
            <a:noFill/>
          </a:ln>
        </p:spPr>
        <p:txBody>
          <a:bodyPr lIns="0" rIns="0" bIns="0" anchor="b">
            <a:normAutofit fontScale="72000"/>
          </a:bodyPr>
          <a:p>
            <a:pPr>
              <a:lnSpc>
                <a:spcPct val="100000"/>
              </a:lnSpc>
              <a:buNone/>
            </a:pPr>
            <a:r>
              <a:rPr b="0" lang="en-US" sz="5000" spc="-1" strike="noStrike">
                <a:solidFill>
                  <a:srgbClr val="04617b"/>
                </a:solidFill>
                <a:latin typeface="Calibri"/>
              </a:rPr>
              <a:t>Updating Routing Information Example (Cont.)</a:t>
            </a:r>
            <a:endParaRPr b="0" lang="en-US" sz="5000" spc="-1" strike="noStrike">
              <a:solidFill>
                <a:srgbClr val="000000"/>
              </a:solidFill>
              <a:latin typeface="Constantia"/>
            </a:endParaRPr>
          </a:p>
        </p:txBody>
      </p:sp>
      <p:pic>
        <p:nvPicPr>
          <p:cNvPr id="485" name="Picture 11" descr=""/>
          <p:cNvPicPr/>
          <p:nvPr/>
        </p:nvPicPr>
        <p:blipFill>
          <a:blip r:embed="rId1"/>
          <a:stretch/>
        </p:blipFill>
        <p:spPr>
          <a:xfrm>
            <a:off x="307800" y="1305000"/>
            <a:ext cx="8152920" cy="5324040"/>
          </a:xfrm>
          <a:prstGeom prst="rect">
            <a:avLst/>
          </a:prstGeom>
          <a:ln w="38100">
            <a:noFill/>
          </a:ln>
        </p:spPr>
      </p:pic>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704160"/>
            <a:ext cx="8305560" cy="1142640"/>
          </a:xfrm>
          <a:prstGeom prst="rect">
            <a:avLst/>
          </a:prstGeom>
          <a:noFill/>
          <a:ln w="0">
            <a:noFill/>
          </a:ln>
        </p:spPr>
        <p:txBody>
          <a:bodyPr lIns="0" rIns="0" bIns="0" anchor="b">
            <a:normAutofit fontScale="72000"/>
          </a:bodyPr>
          <a:p>
            <a:pPr>
              <a:lnSpc>
                <a:spcPct val="100000"/>
              </a:lnSpc>
              <a:buNone/>
            </a:pPr>
            <a:r>
              <a:rPr b="0" lang="en-US" sz="5000" spc="-1" strike="noStrike">
                <a:solidFill>
                  <a:srgbClr val="04617b"/>
                </a:solidFill>
                <a:latin typeface="Calibri"/>
              </a:rPr>
              <a:t>Updating Routing Information Example (Cont.)</a:t>
            </a:r>
            <a:endParaRPr b="0" lang="en-US" sz="5000" spc="-1" strike="noStrike">
              <a:solidFill>
                <a:srgbClr val="000000"/>
              </a:solidFill>
              <a:latin typeface="Constantia"/>
            </a:endParaRPr>
          </a:p>
        </p:txBody>
      </p:sp>
      <p:pic>
        <p:nvPicPr>
          <p:cNvPr id="487" name="Picture 10" descr=""/>
          <p:cNvPicPr/>
          <p:nvPr/>
        </p:nvPicPr>
        <p:blipFill>
          <a:blip r:embed="rId1"/>
          <a:stretch/>
        </p:blipFill>
        <p:spPr>
          <a:xfrm>
            <a:off x="968400" y="1305000"/>
            <a:ext cx="7084800" cy="5297040"/>
          </a:xfrm>
          <a:prstGeom prst="rect">
            <a:avLst/>
          </a:prstGeom>
          <a:ln w="38100">
            <a:noFill/>
          </a:ln>
        </p:spPr>
      </p:pic>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title"/>
          </p:nvPr>
        </p:nvSpPr>
        <p:spPr>
          <a:xfrm>
            <a:off x="457200" y="704160"/>
            <a:ext cx="8305560" cy="1142640"/>
          </a:xfrm>
          <a:prstGeom prst="rect">
            <a:avLst/>
          </a:prstGeom>
          <a:noFill/>
          <a:ln w="0">
            <a:noFill/>
          </a:ln>
        </p:spPr>
        <p:txBody>
          <a:bodyPr lIns="0" rIns="0" bIns="0" anchor="b">
            <a:normAutofit fontScale="72000"/>
          </a:bodyPr>
          <a:p>
            <a:pPr>
              <a:lnSpc>
                <a:spcPct val="100000"/>
              </a:lnSpc>
              <a:buNone/>
            </a:pPr>
            <a:r>
              <a:rPr b="0" lang="en-US" sz="5000" spc="-1" strike="noStrike">
                <a:solidFill>
                  <a:srgbClr val="04617b"/>
                </a:solidFill>
                <a:latin typeface="Calibri"/>
              </a:rPr>
              <a:t>Updating Routing Information Example (Cont.)</a:t>
            </a:r>
            <a:endParaRPr b="0" lang="en-US" sz="5000" spc="-1" strike="noStrike">
              <a:solidFill>
                <a:srgbClr val="000000"/>
              </a:solidFill>
              <a:latin typeface="Constantia"/>
            </a:endParaRPr>
          </a:p>
        </p:txBody>
      </p:sp>
      <p:pic>
        <p:nvPicPr>
          <p:cNvPr id="489" name="Picture 12" descr=""/>
          <p:cNvPicPr/>
          <p:nvPr/>
        </p:nvPicPr>
        <p:blipFill>
          <a:blip r:embed="rId1"/>
          <a:stretch/>
        </p:blipFill>
        <p:spPr>
          <a:xfrm>
            <a:off x="1446120" y="1341360"/>
            <a:ext cx="6260760" cy="5314680"/>
          </a:xfrm>
          <a:prstGeom prst="rect">
            <a:avLst/>
          </a:prstGeom>
          <a:ln w="38100">
            <a:noFill/>
          </a:ln>
        </p:spPr>
      </p:pic>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title"/>
          </p:nvPr>
        </p:nvSpPr>
        <p:spPr>
          <a:xfrm>
            <a:off x="457200" y="704160"/>
            <a:ext cx="8229240" cy="1142640"/>
          </a:xfrm>
          <a:prstGeom prst="rect">
            <a:avLst/>
          </a:prstGeom>
          <a:noFill/>
          <a:ln w="0">
            <a:noFill/>
          </a:ln>
        </p:spPr>
        <p:txBody>
          <a:bodyPr lIns="0" rIns="0" tIns="45000" bIns="0" anchor="b">
            <a:noAutofit/>
          </a:bodyPr>
          <a:p>
            <a:pPr>
              <a:lnSpc>
                <a:spcPct val="100000"/>
              </a:lnSpc>
              <a:buNone/>
            </a:pPr>
            <a:r>
              <a:rPr b="0" lang="en-US" sz="5000" spc="-1" strike="noStrike">
                <a:solidFill>
                  <a:srgbClr val="04617b"/>
                </a:solidFill>
                <a:latin typeface="Calibri"/>
              </a:rPr>
              <a:t>Summary</a:t>
            </a:r>
            <a:endParaRPr b="0" lang="en-US" sz="5000" spc="-1" strike="noStrike">
              <a:solidFill>
                <a:srgbClr val="000000"/>
              </a:solidFill>
              <a:latin typeface="Constantia"/>
            </a:endParaRPr>
          </a:p>
        </p:txBody>
      </p:sp>
      <p:sp>
        <p:nvSpPr>
          <p:cNvPr id="491" name="PlaceHolder 2"/>
          <p:cNvSpPr>
            <a:spLocks noGrp="1"/>
          </p:cNvSpPr>
          <p:nvPr>
            <p:ph/>
          </p:nvPr>
        </p:nvSpPr>
        <p:spPr>
          <a:xfrm>
            <a:off x="455760" y="1359000"/>
            <a:ext cx="8224560" cy="5140080"/>
          </a:xfrm>
          <a:prstGeom prst="rect">
            <a:avLst/>
          </a:prstGeom>
          <a:noFill/>
          <a:ln w="0">
            <a:noFill/>
          </a:ln>
        </p:spPr>
        <p:txBody>
          <a:bodyPr lIns="90000" rIns="90000" tIns="45000" bIns="45000" anchor="t">
            <a:noAutofit/>
          </a:bodyPr>
          <a:p>
            <a:pPr lvl="1" marL="640080" indent="-246960">
              <a:lnSpc>
                <a:spcPct val="85000"/>
              </a:lnSpc>
              <a:spcBef>
                <a:spcPts val="439"/>
              </a:spcBef>
              <a:buClr>
                <a:srgbClr val="0f6fc6"/>
              </a:buClr>
              <a:buSzPct val="85000"/>
              <a:buFont typeface="Wingdings 2" charset="2"/>
              <a:buChar char=""/>
            </a:pPr>
            <a:r>
              <a:rPr b="0" lang="en-US" sz="2200" spc="-1" strike="noStrike">
                <a:solidFill>
                  <a:srgbClr val="000000"/>
                </a:solidFill>
                <a:latin typeface="Constantia"/>
              </a:rPr>
              <a:t>IGRP has several key features such as increased scalability, a sophisticated metric, and multiple paths. </a:t>
            </a:r>
            <a:endParaRPr b="0" lang="en-US" sz="2200" spc="-1" strike="noStrike">
              <a:solidFill>
                <a:srgbClr val="000000"/>
              </a:solidFill>
              <a:latin typeface="Constantia"/>
            </a:endParaRPr>
          </a:p>
          <a:p>
            <a:pPr lvl="1" marL="640080" indent="-246960">
              <a:lnSpc>
                <a:spcPct val="85000"/>
              </a:lnSpc>
              <a:spcBef>
                <a:spcPts val="439"/>
              </a:spcBef>
              <a:buClr>
                <a:srgbClr val="0f6fc6"/>
              </a:buClr>
              <a:buSzPct val="85000"/>
              <a:buFont typeface="Wingdings 2" charset="2"/>
              <a:buChar char=""/>
            </a:pPr>
            <a:r>
              <a:rPr b="0" lang="en-US" sz="2200" spc="-1" strike="noStrike">
                <a:solidFill>
                  <a:srgbClr val="000000"/>
                </a:solidFill>
                <a:latin typeface="Constantia"/>
              </a:rPr>
              <a:t>IGRP uses a composite routing metric that can include bandwidth, delay, reliability, loading, and MTU value. </a:t>
            </a:r>
            <a:endParaRPr b="0" lang="en-US" sz="2200" spc="-1" strike="noStrike">
              <a:solidFill>
                <a:srgbClr val="000000"/>
              </a:solidFill>
              <a:latin typeface="Constantia"/>
            </a:endParaRPr>
          </a:p>
          <a:p>
            <a:pPr lvl="1" marL="640080" indent="-246960">
              <a:lnSpc>
                <a:spcPct val="85000"/>
              </a:lnSpc>
              <a:spcBef>
                <a:spcPts val="439"/>
              </a:spcBef>
              <a:buClr>
                <a:srgbClr val="0f6fc6"/>
              </a:buClr>
              <a:buSzPct val="85000"/>
              <a:buFont typeface="Wingdings 2" charset="2"/>
              <a:buChar char=""/>
            </a:pPr>
            <a:r>
              <a:rPr b="0" lang="en-US" sz="2200" spc="-1" strike="noStrike">
                <a:solidFill>
                  <a:srgbClr val="000000"/>
                </a:solidFill>
                <a:latin typeface="Constantia"/>
              </a:rPr>
              <a:t>The IGRP composite routing metric supports multiple paths between source and destination. </a:t>
            </a:r>
            <a:endParaRPr b="0" lang="en-US" sz="2200" spc="-1" strike="noStrike">
              <a:solidFill>
                <a:srgbClr val="000000"/>
              </a:solidFill>
              <a:latin typeface="Constantia"/>
            </a:endParaRPr>
          </a:p>
          <a:p>
            <a:pPr lvl="1" marL="640080" indent="-246960">
              <a:lnSpc>
                <a:spcPct val="85000"/>
              </a:lnSpc>
              <a:spcBef>
                <a:spcPts val="439"/>
              </a:spcBef>
              <a:buClr>
                <a:srgbClr val="0f6fc6"/>
              </a:buClr>
              <a:buSzPct val="85000"/>
              <a:buFont typeface="Wingdings 2" charset="2"/>
              <a:buChar char=""/>
            </a:pPr>
            <a:r>
              <a:rPr b="0" lang="en-US" sz="2200" spc="-1" strike="noStrike">
                <a:solidFill>
                  <a:srgbClr val="000000"/>
                </a:solidFill>
                <a:latin typeface="Constantia"/>
              </a:rPr>
              <a:t>Use the router igrp and network commands to create an IGRP routing process. Use the variance and traffic-share commands to configure IGRP load balancing. </a:t>
            </a:r>
            <a:endParaRPr b="0" lang="en-US" sz="2200" spc="-1" strike="noStrike">
              <a:solidFill>
                <a:srgbClr val="000000"/>
              </a:solidFill>
              <a:latin typeface="Constantia"/>
            </a:endParaRPr>
          </a:p>
          <a:p>
            <a:pPr lvl="1" marL="640080" indent="-246960">
              <a:lnSpc>
                <a:spcPct val="85000"/>
              </a:lnSpc>
              <a:spcBef>
                <a:spcPts val="439"/>
              </a:spcBef>
              <a:buClr>
                <a:srgbClr val="0f6fc6"/>
              </a:buClr>
              <a:buSzPct val="85000"/>
              <a:buFont typeface="Wingdings 2" charset="2"/>
              <a:buChar char=""/>
            </a:pPr>
            <a:r>
              <a:rPr b="0" lang="en-US" sz="2200" spc="-1" strike="noStrike">
                <a:solidFill>
                  <a:srgbClr val="000000"/>
                </a:solidFill>
                <a:latin typeface="Constantia"/>
              </a:rPr>
              <a:t>Use the show ip protocols and show ip route commands to display information about your IGRP configuration. </a:t>
            </a:r>
            <a:endParaRPr b="0" lang="en-US" sz="2200" spc="-1" strike="noStrike">
              <a:solidFill>
                <a:srgbClr val="000000"/>
              </a:solidFill>
              <a:latin typeface="Constantia"/>
            </a:endParaRPr>
          </a:p>
          <a:p>
            <a:pPr lvl="1" marL="640080" indent="-246960">
              <a:lnSpc>
                <a:spcPct val="85000"/>
              </a:lnSpc>
              <a:spcBef>
                <a:spcPts val="439"/>
              </a:spcBef>
              <a:buClr>
                <a:srgbClr val="0f6fc6"/>
              </a:buClr>
              <a:buSzPct val="85000"/>
              <a:buFont typeface="Wingdings 2" charset="2"/>
              <a:buChar char=""/>
            </a:pPr>
            <a:r>
              <a:rPr b="0" lang="en-US" sz="2200" spc="-1" strike="noStrike">
                <a:solidFill>
                  <a:srgbClr val="000000"/>
                </a:solidFill>
                <a:latin typeface="Constantia"/>
              </a:rPr>
              <a:t>Use the debug ip igrp transaction command to display transaction information on IGRP routing transactions and the debug ip igrp events command to display a summary of the IGRP routing information. </a:t>
            </a:r>
            <a:endParaRPr b="0" lang="en-US" sz="2200" spc="-1" strike="noStrike">
              <a:solidFill>
                <a:srgbClr val="000000"/>
              </a:solidFill>
              <a:latin typeface="Constantia"/>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80880" y="0"/>
            <a:ext cx="8229240" cy="639360"/>
          </a:xfrm>
          <a:prstGeom prst="rect">
            <a:avLst/>
          </a:prstGeom>
          <a:noFill/>
          <a:ln w="0">
            <a:noFill/>
          </a:ln>
        </p:spPr>
        <p:txBody>
          <a:bodyPr lIns="0" rIns="0" tIns="45000" bIns="0" anchor="b">
            <a:normAutofit fontScale="78000"/>
          </a:bodyPr>
          <a:p>
            <a:pPr>
              <a:lnSpc>
                <a:spcPct val="100000"/>
              </a:lnSpc>
              <a:buNone/>
            </a:pPr>
            <a:r>
              <a:rPr b="0" lang="en-US" sz="5000" spc="-1" strike="noStrike">
                <a:solidFill>
                  <a:srgbClr val="04617b"/>
                </a:solidFill>
                <a:latin typeface="Calibri"/>
              </a:rPr>
              <a:t>Cont…</a:t>
            </a:r>
            <a:endParaRPr b="0" lang="en-US" sz="5000" spc="-1" strike="noStrike">
              <a:solidFill>
                <a:srgbClr val="000000"/>
              </a:solidFill>
              <a:latin typeface="Constantia"/>
            </a:endParaRPr>
          </a:p>
        </p:txBody>
      </p:sp>
      <p:sp>
        <p:nvSpPr>
          <p:cNvPr id="251" name="PlaceHolder 2"/>
          <p:cNvSpPr>
            <a:spLocks noGrp="1"/>
          </p:cNvSpPr>
          <p:nvPr>
            <p:ph/>
          </p:nvPr>
        </p:nvSpPr>
        <p:spPr>
          <a:xfrm>
            <a:off x="457200" y="762120"/>
            <a:ext cx="8457840" cy="5363640"/>
          </a:xfrm>
          <a:prstGeom prst="rect">
            <a:avLst/>
          </a:prstGeom>
          <a:noFill/>
          <a:ln w="0">
            <a:noFill/>
          </a:ln>
        </p:spPr>
        <p:txBody>
          <a:bodyPr lIns="90000" rIns="90000" tIns="45000" bIns="45000" anchor="t">
            <a:noAutofit/>
          </a:bodyPr>
          <a:p>
            <a:pPr marL="274320" indent="-274320">
              <a:lnSpc>
                <a:spcPct val="100000"/>
              </a:lnSpc>
              <a:spcBef>
                <a:spcPts val="519"/>
              </a:spcBef>
              <a:buNone/>
              <a:tabLst>
                <a:tab algn="l" pos="0"/>
              </a:tabLst>
            </a:pPr>
            <a:r>
              <a:rPr b="0" lang="en-US" sz="2600" spc="-1" strike="noStrike">
                <a:solidFill>
                  <a:srgbClr val="000000"/>
                </a:solidFill>
                <a:latin typeface="Constantia"/>
                <a:ea typeface="宋体"/>
              </a:rPr>
              <a:t>.</a:t>
            </a:r>
            <a:endParaRPr b="0" lang="en-US" sz="2600" spc="-1" strike="noStrike">
              <a:solidFill>
                <a:srgbClr val="000000"/>
              </a:solidFill>
              <a:latin typeface="Constantia"/>
            </a:endParaRPr>
          </a:p>
        </p:txBody>
      </p:sp>
      <p:pic>
        <p:nvPicPr>
          <p:cNvPr id="252" name="Picture 6" descr=""/>
          <p:cNvPicPr/>
          <p:nvPr/>
        </p:nvPicPr>
        <p:blipFill>
          <a:blip r:embed="rId1"/>
          <a:stretch/>
        </p:blipFill>
        <p:spPr>
          <a:xfrm>
            <a:off x="417600" y="914400"/>
            <a:ext cx="8418240" cy="5770080"/>
          </a:xfrm>
          <a:prstGeom prst="rect">
            <a:avLst/>
          </a:prstGeom>
          <a:ln w="9525">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938</TotalTime>
  <Application>LibreOffice/7.3.2.2$Windows_X86_64 LibreOffice_project/49f2b1bff42cfccbd8f788c8dc32c1c309559be0</Application>
  <AppVersion>15.0000</AppVersion>
  <Words>5765</Words>
  <Paragraphs>594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2016-05-10T18:20:33Z</dcterms:created>
  <dc:creator>user-pc</dc:creator>
  <dc:description/>
  <dc:language>en-US</dc:language>
  <cp:lastModifiedBy>Alemayehu Dereje</cp:lastModifiedBy>
  <dcterms:modified xsi:type="dcterms:W3CDTF">2022-04-07T12:11:08Z</dcterms:modified>
  <cp:revision>96</cp:revision>
  <dc:subject/>
  <dc:title>Chapter 3 Routing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17</vt:i4>
  </property>
  <property fmtid="{D5CDD505-2E9C-101B-9397-08002B2CF9AE}" pid="3" name="PresentationFormat">
    <vt:lpwstr>화면 슬라이드 쇼(4:3)</vt:lpwstr>
  </property>
  <property fmtid="{D5CDD505-2E9C-101B-9397-08002B2CF9AE}" pid="4" name="Slides">
    <vt:i4>89</vt:i4>
  </property>
</Properties>
</file>