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1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4D486-C00F-486A-9139-B31FB313CB59}" type="datetimeFigureOut">
              <a:rPr lang="en-US" smtClean="0"/>
              <a:t>12/11/2021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12EE4-EA68-428F-B2C2-36766C490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993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4D486-C00F-486A-9139-B31FB313CB59}" type="datetimeFigureOut">
              <a:rPr lang="en-US" smtClean="0"/>
              <a:t>12/11/2021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12EE4-EA68-428F-B2C2-36766C490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265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4D486-C00F-486A-9139-B31FB313CB59}" type="datetimeFigureOut">
              <a:rPr lang="en-US" smtClean="0"/>
              <a:t>12/11/2021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12EE4-EA68-428F-B2C2-36766C490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627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4D486-C00F-486A-9139-B31FB313CB59}" type="datetimeFigureOut">
              <a:rPr lang="en-US" smtClean="0"/>
              <a:t>12/11/2021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12EE4-EA68-428F-B2C2-36766C490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228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4D486-C00F-486A-9139-B31FB313CB59}" type="datetimeFigureOut">
              <a:rPr lang="en-US" smtClean="0"/>
              <a:t>12/11/2021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12EE4-EA68-428F-B2C2-36766C490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567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4D486-C00F-486A-9139-B31FB313CB59}" type="datetimeFigureOut">
              <a:rPr lang="en-US" smtClean="0"/>
              <a:t>12/11/2021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12EE4-EA68-428F-B2C2-36766C490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206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4D486-C00F-486A-9139-B31FB313CB59}" type="datetimeFigureOut">
              <a:rPr lang="en-US" smtClean="0"/>
              <a:t>12/11/2021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12EE4-EA68-428F-B2C2-36766C490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06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4D486-C00F-486A-9139-B31FB313CB59}" type="datetimeFigureOut">
              <a:rPr lang="en-US" smtClean="0"/>
              <a:t>12/11/2021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12EE4-EA68-428F-B2C2-36766C490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59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4D486-C00F-486A-9139-B31FB313CB59}" type="datetimeFigureOut">
              <a:rPr lang="en-US" smtClean="0"/>
              <a:t>12/11/2021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12EE4-EA68-428F-B2C2-36766C490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224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4D486-C00F-486A-9139-B31FB313CB59}" type="datetimeFigureOut">
              <a:rPr lang="en-US" smtClean="0"/>
              <a:t>12/11/2021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12EE4-EA68-428F-B2C2-36766C490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935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4D486-C00F-486A-9139-B31FB313CB59}" type="datetimeFigureOut">
              <a:rPr lang="en-US" smtClean="0"/>
              <a:t>12/11/2021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12EE4-EA68-428F-B2C2-36766C490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896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4D486-C00F-486A-9139-B31FB313CB59}" type="datetimeFigureOut">
              <a:rPr lang="en-US" smtClean="0"/>
              <a:t>12/11/2021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812EE4-EA68-428F-B2C2-36766C490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696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Three</a:t>
            </a:r>
            <a:br>
              <a:rPr lang="en-US" dirty="0" smtClean="0"/>
            </a:br>
            <a:r>
              <a:rPr lang="en-US" dirty="0"/>
              <a:t>Routers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</a:t>
            </a:r>
            <a:r>
              <a:rPr lang="en-US" dirty="0" err="1" smtClean="0"/>
              <a:t>Cheru</a:t>
            </a:r>
            <a:r>
              <a:rPr lang="en-US" dirty="0" smtClean="0"/>
              <a:t> H.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4842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Routing Protocols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 smtClean="0"/>
              <a:t>Routing Protocols are used to facilitate the exchange of routing information between routers.</a:t>
            </a:r>
          </a:p>
          <a:p>
            <a:pPr marL="0" indent="0">
              <a:buNone/>
            </a:pPr>
            <a:r>
              <a:rPr lang="en-CA" dirty="0" smtClean="0"/>
              <a:t>The purpose of dynamic routing protocols includes:</a:t>
            </a:r>
            <a:endParaRPr lang="en-US" dirty="0" smtClean="0"/>
          </a:p>
          <a:p>
            <a:r>
              <a:rPr lang="en-CA" dirty="0" smtClean="0"/>
              <a:t>Discovery of remote networks</a:t>
            </a:r>
            <a:endParaRPr lang="en-US" dirty="0" smtClean="0"/>
          </a:p>
          <a:p>
            <a:r>
              <a:rPr lang="en-CA" dirty="0" smtClean="0"/>
              <a:t>Maintaining up-to-date routing information</a:t>
            </a:r>
            <a:endParaRPr lang="en-US" dirty="0" smtClean="0"/>
          </a:p>
          <a:p>
            <a:r>
              <a:rPr lang="en-CA" dirty="0" smtClean="0"/>
              <a:t>Choosing the best path to destination networks</a:t>
            </a:r>
            <a:endParaRPr lang="en-US" dirty="0" smtClean="0"/>
          </a:p>
          <a:p>
            <a:r>
              <a:rPr lang="en-CA" dirty="0" smtClean="0"/>
              <a:t>Ability to find a new best path if the current path is no longer available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313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Routing Protocols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 smtClean="0"/>
              <a:t>Main components of dynamic routing protocols include:</a:t>
            </a:r>
            <a:endParaRPr lang="en-US" dirty="0" smtClean="0"/>
          </a:p>
          <a:p>
            <a:pPr lvl="0"/>
            <a:r>
              <a:rPr lang="en-CA" b="1" dirty="0" smtClean="0"/>
              <a:t>Data structures -</a:t>
            </a:r>
            <a:r>
              <a:rPr lang="en-CA" dirty="0" smtClean="0"/>
              <a:t> Routing protocols typically use tables or databases for its operations. This information is kept in RAM.  </a:t>
            </a:r>
            <a:endParaRPr lang="en-US" dirty="0" smtClean="0"/>
          </a:p>
          <a:p>
            <a:pPr lvl="0"/>
            <a:r>
              <a:rPr lang="en-CA" b="1" dirty="0" smtClean="0"/>
              <a:t>Routing protocol messages -</a:t>
            </a:r>
            <a:r>
              <a:rPr lang="en-CA" dirty="0" smtClean="0"/>
              <a:t> Routing protocols use various types of messages to discover neighboring routers, exchange routing information, and other tasks to learn and maintain accurate information about the network. </a:t>
            </a:r>
            <a:endParaRPr lang="en-US" dirty="0" smtClean="0"/>
          </a:p>
          <a:p>
            <a:pPr lvl="0"/>
            <a:r>
              <a:rPr lang="en-CA" b="1" dirty="0" smtClean="0"/>
              <a:t>Algorithm -</a:t>
            </a:r>
            <a:r>
              <a:rPr lang="en-CA" dirty="0" smtClean="0"/>
              <a:t> Routing protocols use algorithms for facilitating routing information for best path determination.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9905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Routing Uses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 smtClean="0"/>
              <a:t>Networks typically use a combination of both static and dynamic routing.</a:t>
            </a:r>
            <a:endParaRPr lang="en-US" dirty="0" smtClean="0"/>
          </a:p>
          <a:p>
            <a:pPr marL="0" indent="0">
              <a:buNone/>
            </a:pPr>
            <a:r>
              <a:rPr lang="en-CA" dirty="0" smtClean="0"/>
              <a:t>Static routing has several primary uses: </a:t>
            </a:r>
            <a:endParaRPr lang="en-US" dirty="0" smtClean="0"/>
          </a:p>
          <a:p>
            <a:pPr marL="461963" indent="-342900"/>
            <a:r>
              <a:rPr lang="en-CA" dirty="0" smtClean="0"/>
              <a:t>Providing ease of routing table maintenance in smaller networks that are not expected to grow significantly.</a:t>
            </a:r>
            <a:endParaRPr lang="en-US" dirty="0" smtClean="0"/>
          </a:p>
          <a:p>
            <a:pPr marL="461963" indent="-342900"/>
            <a:r>
              <a:rPr lang="en-CA" dirty="0" smtClean="0"/>
              <a:t>Routing to and from a stub network. A network with only one default route out and no knowledge of any remote networks.</a:t>
            </a:r>
            <a:endParaRPr lang="en-US" dirty="0" smtClean="0"/>
          </a:p>
          <a:p>
            <a:pPr marL="461963" indent="-342900"/>
            <a:r>
              <a:rPr lang="en-CA" dirty="0" smtClean="0"/>
              <a:t>Accessing a single default router. This is used to represent a path to any network that does not have a match in the routing table.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7619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Routing Advantages and Disadvantages</a:t>
            </a:r>
            <a:endParaRPr 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7"/>
            <a:ext cx="10515600" cy="4246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82642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Dynamic Routing Advantages &amp; Disadvantages</a:t>
            </a:r>
            <a:endParaRPr lang="en-US" sz="4000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38200" y="1690688"/>
            <a:ext cx="10515600" cy="48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22247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routing protocols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Interior Gateway Protocols: Used for exchanging routing information between routers within an autonomous system (AS) (Intra-AS or </a:t>
            </a:r>
            <a:r>
              <a:rPr lang="en-US" dirty="0" err="1" smtClean="0"/>
              <a:t>intradomain</a:t>
            </a:r>
            <a:r>
              <a:rPr lang="en-US" dirty="0" smtClean="0"/>
              <a:t>). Ex: RIP, IGRP, OSPF, and EIGRP. </a:t>
            </a:r>
          </a:p>
          <a:p>
            <a:r>
              <a:rPr lang="en-US" dirty="0" smtClean="0"/>
              <a:t>Exterior Gateway Protocols: Used for communication between autonomous systems (Inter-AS or </a:t>
            </a:r>
            <a:r>
              <a:rPr lang="en-US" dirty="0" err="1" smtClean="0"/>
              <a:t>interdomain</a:t>
            </a:r>
            <a:r>
              <a:rPr lang="en-US" dirty="0" smtClean="0"/>
              <a:t>). Out of the scope of CCNA. Ex: BGP.</a:t>
            </a:r>
          </a:p>
          <a:p>
            <a:r>
              <a:rPr lang="en-US" dirty="0" smtClean="0"/>
              <a:t>Autonomous system (AS): is a collection of networks that is within the administration control of a company or organization that shares a common routing strategy.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9223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routing protocols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Distance-Vector Simple routing algorithm. Less effective and efficient compared to other classes of routing protocols. Targeted for small networks. Ex: RIP, IGRP.</a:t>
            </a:r>
          </a:p>
          <a:p>
            <a:r>
              <a:rPr lang="en-US" dirty="0" smtClean="0"/>
              <a:t>Link-State Complex routing algorithm. Frequently used in large and complex networks. Ex: OSPF.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63268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73499"/>
            <a:ext cx="10515600" cy="3850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641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 administrative distance values: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4559" y="1841679"/>
            <a:ext cx="6877318" cy="3786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8628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10515600" cy="450404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253803" y="2202287"/>
            <a:ext cx="47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R1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200919" y="1392489"/>
            <a:ext cx="47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R3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578958" y="2981976"/>
            <a:ext cx="47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R2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54603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Router basic configuration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Hostname</a:t>
            </a:r>
          </a:p>
          <a:p>
            <a:r>
              <a:rPr lang="en-US" dirty="0" smtClean="0"/>
              <a:t>No </a:t>
            </a:r>
            <a:r>
              <a:rPr lang="en-US" dirty="0" err="1" smtClean="0"/>
              <a:t>ip</a:t>
            </a:r>
            <a:r>
              <a:rPr lang="en-US" dirty="0" smtClean="0"/>
              <a:t> domain-lookup</a:t>
            </a:r>
          </a:p>
          <a:p>
            <a:r>
              <a:rPr lang="en-US" dirty="0" smtClean="0"/>
              <a:t>Banner</a:t>
            </a:r>
          </a:p>
          <a:p>
            <a:r>
              <a:rPr lang="en-US" dirty="0" err="1" smtClean="0"/>
              <a:t>Vty</a:t>
            </a:r>
            <a:r>
              <a:rPr lang="en-US" dirty="0" smtClean="0"/>
              <a:t> configuration </a:t>
            </a:r>
          </a:p>
          <a:p>
            <a:r>
              <a:rPr lang="en-US" dirty="0" smtClean="0"/>
              <a:t>Console configuration </a:t>
            </a:r>
          </a:p>
          <a:p>
            <a:r>
              <a:rPr lang="en-US" dirty="0" smtClean="0"/>
              <a:t>Enable secret</a:t>
            </a:r>
          </a:p>
          <a:p>
            <a:r>
              <a:rPr lang="en-US" dirty="0" smtClean="0"/>
              <a:t> password encryption </a:t>
            </a:r>
          </a:p>
          <a:p>
            <a:r>
              <a:rPr lang="en-US" dirty="0" smtClean="0"/>
              <a:t>Password minimum length </a:t>
            </a:r>
          </a:p>
          <a:p>
            <a:r>
              <a:rPr lang="en-US" dirty="0" smtClean="0"/>
              <a:t>Description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5986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Static Routing Configuration</a:t>
            </a:r>
          </a:p>
          <a:p>
            <a:r>
              <a:rPr lang="en-US" dirty="0" smtClean="0"/>
              <a:t>Default Routing Configuration</a:t>
            </a:r>
          </a:p>
          <a:p>
            <a:r>
              <a:rPr lang="en-US" dirty="0" smtClean="0"/>
              <a:t>RIP Configuration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2406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</a:t>
            </a:r>
            <a:r>
              <a:rPr lang="en-US" dirty="0" smtClean="0"/>
              <a:t> routing configuration  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R1(</a:t>
            </a:r>
            <a:r>
              <a:rPr lang="en-US" dirty="0" err="1" smtClean="0"/>
              <a:t>config</a:t>
            </a:r>
            <a:r>
              <a:rPr lang="en-US" dirty="0"/>
              <a:t>)#</a:t>
            </a:r>
            <a:r>
              <a:rPr lang="en-US" dirty="0" err="1"/>
              <a:t>ip</a:t>
            </a:r>
            <a:r>
              <a:rPr lang="en-US" dirty="0"/>
              <a:t> route </a:t>
            </a:r>
            <a:r>
              <a:rPr lang="en-US" dirty="0" smtClean="0"/>
              <a:t>192.168.10.0 </a:t>
            </a:r>
            <a:r>
              <a:rPr lang="en-US" dirty="0"/>
              <a:t>255.255.255.0 </a:t>
            </a:r>
            <a:r>
              <a:rPr lang="en-US" dirty="0" smtClean="0"/>
              <a:t>192.168.40.2 R1(</a:t>
            </a:r>
            <a:r>
              <a:rPr lang="en-US" dirty="0" err="1" smtClean="0"/>
              <a:t>config</a:t>
            </a:r>
            <a:r>
              <a:rPr lang="en-US" dirty="0"/>
              <a:t>)#</a:t>
            </a:r>
            <a:r>
              <a:rPr lang="en-US" dirty="0" err="1"/>
              <a:t>ip</a:t>
            </a:r>
            <a:r>
              <a:rPr lang="en-US" dirty="0"/>
              <a:t> route </a:t>
            </a:r>
            <a:r>
              <a:rPr lang="en-US" dirty="0" smtClean="0"/>
              <a:t>192.168.40.0 255.255.255.252 192.168.40.2 R1(</a:t>
            </a:r>
            <a:r>
              <a:rPr lang="en-US" dirty="0" err="1" smtClean="0"/>
              <a:t>config</a:t>
            </a:r>
            <a:r>
              <a:rPr lang="en-US" dirty="0"/>
              <a:t>)#</a:t>
            </a:r>
            <a:r>
              <a:rPr lang="en-US" dirty="0" err="1"/>
              <a:t>ip</a:t>
            </a:r>
            <a:r>
              <a:rPr lang="en-US" dirty="0"/>
              <a:t> route </a:t>
            </a:r>
            <a:r>
              <a:rPr lang="en-US" dirty="0" smtClean="0"/>
              <a:t>192.168.20.0 </a:t>
            </a:r>
            <a:r>
              <a:rPr lang="en-US" dirty="0"/>
              <a:t>255.255.255.0 </a:t>
            </a:r>
            <a:r>
              <a:rPr lang="en-US" dirty="0" smtClean="0"/>
              <a:t>192.168.40.6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9267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routing configuration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R1(</a:t>
            </a:r>
            <a:r>
              <a:rPr lang="en-US" dirty="0" err="1"/>
              <a:t>config</a:t>
            </a:r>
            <a:r>
              <a:rPr lang="en-US" dirty="0" smtClean="0"/>
              <a:t>)#no </a:t>
            </a:r>
            <a:r>
              <a:rPr lang="en-US" dirty="0" err="1" smtClean="0"/>
              <a:t>ip</a:t>
            </a:r>
            <a:r>
              <a:rPr lang="en-US" dirty="0" smtClean="0"/>
              <a:t> </a:t>
            </a:r>
            <a:r>
              <a:rPr lang="en-US" dirty="0"/>
              <a:t>route 192.168.10.0 255.255.255.0 192.168.40.2 R1(</a:t>
            </a:r>
            <a:r>
              <a:rPr lang="en-US" dirty="0" err="1"/>
              <a:t>config</a:t>
            </a:r>
            <a:r>
              <a:rPr lang="en-US" dirty="0" smtClean="0"/>
              <a:t>)#no </a:t>
            </a:r>
            <a:r>
              <a:rPr lang="en-US" dirty="0" err="1" smtClean="0"/>
              <a:t>ip</a:t>
            </a:r>
            <a:r>
              <a:rPr lang="en-US" dirty="0" smtClean="0"/>
              <a:t> </a:t>
            </a:r>
            <a:r>
              <a:rPr lang="en-US" dirty="0"/>
              <a:t>route 192.168.40.0 255.255.255.252 192.168.40.2 R1(</a:t>
            </a:r>
            <a:r>
              <a:rPr lang="en-US" dirty="0" err="1"/>
              <a:t>config</a:t>
            </a:r>
            <a:r>
              <a:rPr lang="en-US" dirty="0" smtClean="0"/>
              <a:t>)#no </a:t>
            </a:r>
            <a:r>
              <a:rPr lang="en-US" dirty="0" err="1" smtClean="0"/>
              <a:t>ip</a:t>
            </a:r>
            <a:r>
              <a:rPr lang="en-US" dirty="0" smtClean="0"/>
              <a:t> </a:t>
            </a:r>
            <a:r>
              <a:rPr lang="en-US" dirty="0"/>
              <a:t>route 192.168.20.0 255.255.255.0 </a:t>
            </a:r>
            <a:r>
              <a:rPr lang="en-US" dirty="0" smtClean="0"/>
              <a:t>192.168.40.6</a:t>
            </a:r>
          </a:p>
          <a:p>
            <a:pPr marL="0" indent="0">
              <a:buNone/>
            </a:pPr>
            <a:r>
              <a:rPr lang="en-US" dirty="0"/>
              <a:t>R1(</a:t>
            </a:r>
            <a:r>
              <a:rPr lang="en-US" dirty="0" err="1"/>
              <a:t>config</a:t>
            </a:r>
            <a:r>
              <a:rPr lang="en-US" dirty="0" smtClean="0"/>
              <a:t>)#</a:t>
            </a:r>
            <a:r>
              <a:rPr lang="en-US" dirty="0" err="1" smtClean="0"/>
              <a:t>ip</a:t>
            </a:r>
            <a:r>
              <a:rPr lang="en-US" dirty="0" smtClean="0"/>
              <a:t> </a:t>
            </a:r>
            <a:r>
              <a:rPr lang="en-US" dirty="0"/>
              <a:t>route </a:t>
            </a:r>
            <a:r>
              <a:rPr lang="en-US" dirty="0" smtClean="0"/>
              <a:t>0.0.0.0 0.0.0.0 192.168.40.2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727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RIP </a:t>
            </a:r>
            <a:r>
              <a:rPr lang="en-US" dirty="0"/>
              <a:t>configuration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R1(</a:t>
            </a:r>
            <a:r>
              <a:rPr lang="en-US" dirty="0" err="1"/>
              <a:t>config</a:t>
            </a:r>
            <a:r>
              <a:rPr lang="en-US" dirty="0" smtClean="0"/>
              <a:t>)#no </a:t>
            </a:r>
            <a:r>
              <a:rPr lang="en-US" dirty="0" err="1" smtClean="0"/>
              <a:t>ip</a:t>
            </a:r>
            <a:r>
              <a:rPr lang="en-US" dirty="0" smtClean="0"/>
              <a:t> </a:t>
            </a:r>
            <a:r>
              <a:rPr lang="en-US" dirty="0"/>
              <a:t>route 0.0.0.0 0.0.0.0 </a:t>
            </a:r>
            <a:r>
              <a:rPr lang="en-US" dirty="0" smtClean="0"/>
              <a:t>192.168.40.2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R1(</a:t>
            </a:r>
            <a:r>
              <a:rPr lang="en-US" dirty="0" err="1" smtClean="0"/>
              <a:t>config</a:t>
            </a:r>
            <a:r>
              <a:rPr lang="en-US" dirty="0"/>
              <a:t>)#router rip </a:t>
            </a:r>
            <a:endParaRPr lang="en-US" dirty="0" smtClean="0"/>
          </a:p>
          <a:p>
            <a:pPr marL="0" indent="0">
              <a:buNone/>
            </a:pPr>
            <a:r>
              <a:rPr lang="en-US" smtClean="0"/>
              <a:t>R1(</a:t>
            </a:r>
            <a:r>
              <a:rPr lang="en-US" dirty="0" err="1" smtClean="0"/>
              <a:t>config</a:t>
            </a:r>
            <a:r>
              <a:rPr lang="en-US" dirty="0" smtClean="0"/>
              <a:t>-router</a:t>
            </a:r>
            <a:r>
              <a:rPr lang="en-US" dirty="0"/>
              <a:t>)#network </a:t>
            </a:r>
            <a:r>
              <a:rPr lang="en-US" dirty="0" smtClean="0"/>
              <a:t>192.168.30.0 </a:t>
            </a:r>
          </a:p>
          <a:p>
            <a:pPr marL="0" indent="0">
              <a:buNone/>
            </a:pPr>
            <a:r>
              <a:rPr lang="en-US" dirty="0" smtClean="0"/>
              <a:t>R1(</a:t>
            </a:r>
            <a:r>
              <a:rPr lang="en-US" dirty="0" err="1" smtClean="0"/>
              <a:t>config</a:t>
            </a:r>
            <a:r>
              <a:rPr lang="en-US" dirty="0" smtClean="0"/>
              <a:t>-router</a:t>
            </a:r>
            <a:r>
              <a:rPr lang="en-US" dirty="0"/>
              <a:t>)#network </a:t>
            </a:r>
            <a:r>
              <a:rPr lang="en-US" dirty="0" smtClean="0"/>
              <a:t>192.168.40.4</a:t>
            </a:r>
          </a:p>
          <a:p>
            <a:pPr marL="0" indent="0">
              <a:buNone/>
            </a:pPr>
            <a:r>
              <a:rPr lang="en-US" dirty="0"/>
              <a:t>R1(</a:t>
            </a:r>
            <a:r>
              <a:rPr lang="en-US" dirty="0" err="1"/>
              <a:t>config</a:t>
            </a:r>
            <a:r>
              <a:rPr lang="en-US" dirty="0"/>
              <a:t>-router)#network </a:t>
            </a:r>
            <a:r>
              <a:rPr lang="en-US" dirty="0" smtClean="0"/>
              <a:t>192.168.40.0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508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routes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 router can learn about remote networks in one of two ways:</a:t>
            </a:r>
          </a:p>
          <a:p>
            <a:pPr marL="461963" indent="-342900">
              <a:buFont typeface="Arial"/>
              <a:buChar char="•"/>
            </a:pPr>
            <a:r>
              <a:rPr lang="en-US" b="1" dirty="0" smtClean="0"/>
              <a:t>Manually</a:t>
            </a:r>
            <a:r>
              <a:rPr lang="en-US" dirty="0" smtClean="0"/>
              <a:t> - Remote networks are manually entered into the route table using static routes.</a:t>
            </a:r>
          </a:p>
          <a:p>
            <a:pPr marL="461963" indent="-342900">
              <a:buFont typeface="Arial"/>
              <a:buChar char="•"/>
            </a:pPr>
            <a:r>
              <a:rPr lang="en-US" b="1" dirty="0" smtClean="0"/>
              <a:t>Dynamically</a:t>
            </a:r>
            <a:r>
              <a:rPr lang="en-US" dirty="0" smtClean="0"/>
              <a:t> - Remote routes are automatically learned using a dynamic routing protocol.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333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Static Routing?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Static routing provides some advantages over dynamic routing, including:</a:t>
            </a:r>
          </a:p>
          <a:p>
            <a:r>
              <a:rPr lang="en-US" dirty="0" smtClean="0"/>
              <a:t>Static routes are not advertised over the network, resulting in better security.</a:t>
            </a:r>
          </a:p>
          <a:p>
            <a:r>
              <a:rPr lang="en-US" dirty="0" smtClean="0"/>
              <a:t>Static routes use less bandwidth than dynamic routing protocols, no CPU cycles are used to calculate and communicate routes.</a:t>
            </a:r>
          </a:p>
          <a:p>
            <a:r>
              <a:rPr lang="en-US" dirty="0" smtClean="0"/>
              <a:t>The path a static route uses to send data is known.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791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Routing and Switching Essentials - Mozilla Firefox"/>
          <p:cNvPicPr>
            <a:picLocks noGrp="1" noChangeAspect="1"/>
          </p:cNvPicPr>
          <p:nvPr>
            <p:ph idx="1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9897" y="809897"/>
            <a:ext cx="10946674" cy="5277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860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to Use Static Routes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Static routing has three primary uses:</a:t>
            </a:r>
          </a:p>
          <a:p>
            <a:r>
              <a:rPr lang="en-US" dirty="0" smtClean="0"/>
              <a:t>Providing ease of routing table maintenance in smaller networks.</a:t>
            </a:r>
          </a:p>
          <a:p>
            <a:r>
              <a:rPr lang="en-US" dirty="0" smtClean="0"/>
              <a:t>Routing to and from stub networks. A stub network is a network accessed by a single route, and the router has no other neighbors.</a:t>
            </a:r>
          </a:p>
          <a:p>
            <a:r>
              <a:rPr lang="en-US" dirty="0" smtClean="0"/>
              <a:t>Using a single default route to represent a path to any network that does not have a more specific match with another route in the routing table.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140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Routing and Switching Essentials - Mozilla Firefox"/>
          <p:cNvPicPr>
            <a:picLocks noGrp="1" noChangeAspect="1"/>
          </p:cNvPicPr>
          <p:nvPr>
            <p:ph idx="1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384663" y="705394"/>
            <a:ext cx="9509759" cy="5471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2341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 Static Route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36538" lvl="0" indent="-236538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Char char="§"/>
            </a:pPr>
            <a:r>
              <a:rPr lang="en-US" kern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A default static route is a route that matches all packets. </a:t>
            </a:r>
          </a:p>
          <a:p>
            <a:pPr marL="236538" lvl="0" indent="-236538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Char char="§"/>
            </a:pPr>
            <a:r>
              <a:rPr lang="en-US" kern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A default route identifies the gateway IP address to which the router sends all IP packets that it does not have a learned or static route. </a:t>
            </a:r>
          </a:p>
          <a:p>
            <a:pPr marL="236538" lvl="0" indent="-236538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Char char="§"/>
            </a:pPr>
            <a:r>
              <a:rPr lang="en-US" kern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A default static route is simply a static route with 0.0.0.0/0 as the destination IPv4 address.</a:t>
            </a:r>
            <a:endParaRPr lang="en-US" kern="0" dirty="0">
              <a:solidFill>
                <a:srgbClr val="000000"/>
              </a:solidFill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048907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Routing and Switching Essentials - Mozilla Firefox"/>
          <p:cNvPicPr>
            <a:picLocks noGrp="1" noChangeAspect="1"/>
          </p:cNvPicPr>
          <p:nvPr>
            <p:ph idx="1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79714" y="862149"/>
            <a:ext cx="10489475" cy="5314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3362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748</Words>
  <Application>Microsoft Office PowerPoint</Application>
  <PresentationFormat>Widescreen</PresentationFormat>
  <Paragraphs>79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Wingdings</vt:lpstr>
      <vt:lpstr>Office Theme</vt:lpstr>
      <vt:lpstr>Chapter Three Routers</vt:lpstr>
      <vt:lpstr>Router basic configuration</vt:lpstr>
      <vt:lpstr>Static routes</vt:lpstr>
      <vt:lpstr>Why Use Static Routing?</vt:lpstr>
      <vt:lpstr>PowerPoint Presentation</vt:lpstr>
      <vt:lpstr>When to Use Static Routes</vt:lpstr>
      <vt:lpstr>PowerPoint Presentation</vt:lpstr>
      <vt:lpstr>Default Static Route</vt:lpstr>
      <vt:lpstr>PowerPoint Presentation</vt:lpstr>
      <vt:lpstr>Dynamic Routing Protocols</vt:lpstr>
      <vt:lpstr>Dynamic Routing Protocols Components</vt:lpstr>
      <vt:lpstr>Static Routing Uses</vt:lpstr>
      <vt:lpstr>Static Routing Advantages and Disadvantages</vt:lpstr>
      <vt:lpstr>Dynamic Routing Advantages &amp; Disadvantages</vt:lpstr>
      <vt:lpstr>Types of routing protocols</vt:lpstr>
      <vt:lpstr>Dynamic routing protocols</vt:lpstr>
      <vt:lpstr>Example </vt:lpstr>
      <vt:lpstr>Default administrative distance values: </vt:lpstr>
      <vt:lpstr>Implementation</vt:lpstr>
      <vt:lpstr>Configure</vt:lpstr>
      <vt:lpstr>Static routing configuration  </vt:lpstr>
      <vt:lpstr>Default routing configuration </vt:lpstr>
      <vt:lpstr>RIP configuration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Three Routers</dc:title>
  <dc:creator>Windows User</dc:creator>
  <cp:lastModifiedBy>Windows User</cp:lastModifiedBy>
  <cp:revision>14</cp:revision>
  <dcterms:created xsi:type="dcterms:W3CDTF">2021-12-04T12:46:37Z</dcterms:created>
  <dcterms:modified xsi:type="dcterms:W3CDTF">2021-12-11T03:30:21Z</dcterms:modified>
</cp:coreProperties>
</file>