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9913-F7FE-4A58-91AB-C92B7C97CE9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1165-F62B-4C44-81A0-5A29C217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Two </a:t>
            </a:r>
            <a:br>
              <a:rPr lang="en-US" b="1" dirty="0"/>
            </a:br>
            <a:r>
              <a:rPr lang="en-US" b="1" dirty="0"/>
              <a:t>Basic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Cheru</a:t>
            </a:r>
            <a:r>
              <a:rPr lang="en-US" dirty="0"/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412002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Encrypt the clear text passwords.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service password-encryption</a:t>
            </a:r>
            <a:endParaRPr lang="en-US" dirty="0"/>
          </a:p>
          <a:p>
            <a:pPr lvl="2"/>
            <a:r>
              <a:rPr lang="en-US" dirty="0"/>
              <a:t>Create a banner that warns anyone accessing the device that unauthorized access is prohibited.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banner </a:t>
            </a:r>
            <a:r>
              <a:rPr lang="en-US" b="1" dirty="0" err="1"/>
              <a:t>motd</a:t>
            </a:r>
            <a:r>
              <a:rPr lang="en-US" b="1" dirty="0"/>
              <a:t> #Unauthorized access prohibited!#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Configure an IP address and interface description. Activate both interfaces on the router.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 err="1"/>
              <a:t>int</a:t>
            </a:r>
            <a:r>
              <a:rPr lang="en-US" b="1" dirty="0"/>
              <a:t> g0/0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/>
              <a:t>description Connection to s2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 err="1"/>
              <a:t>ip</a:t>
            </a:r>
            <a:r>
              <a:rPr lang="en-US" b="1" dirty="0"/>
              <a:t> address 192.168.10.1 255.255.255.0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/>
              <a:t>no 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3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 err="1"/>
              <a:t>int</a:t>
            </a:r>
            <a:r>
              <a:rPr lang="en-US" b="1" dirty="0"/>
              <a:t> g0/1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/>
              <a:t>description Connection to S1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 err="1"/>
              <a:t>ip</a:t>
            </a:r>
            <a:r>
              <a:rPr lang="en-US" b="1" dirty="0"/>
              <a:t> address 192.168.20.1 255.255.255.0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/>
              <a:t>no shutdown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73670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Set the clock on the router; for example:</a:t>
            </a:r>
          </a:p>
          <a:p>
            <a:r>
              <a:rPr lang="en-US" dirty="0"/>
              <a:t>R1# </a:t>
            </a:r>
            <a:r>
              <a:rPr lang="en-US" b="1" dirty="0"/>
              <a:t>clock set 17:00:00 18 Feb 2013</a:t>
            </a:r>
            <a:endParaRPr lang="en-US" dirty="0"/>
          </a:p>
          <a:p>
            <a:pPr lvl="2"/>
            <a:r>
              <a:rPr lang="en-US" dirty="0"/>
              <a:t>Save the running configuration to the startup configuration file.</a:t>
            </a:r>
          </a:p>
          <a:p>
            <a:r>
              <a:rPr lang="en-US" dirty="0"/>
              <a:t>R1# </a:t>
            </a:r>
            <a:r>
              <a:rPr lang="en-US" b="1" dirty="0"/>
              <a:t>copy running-</a:t>
            </a:r>
            <a:r>
              <a:rPr lang="en-US" b="1" dirty="0" err="1"/>
              <a:t>config</a:t>
            </a:r>
            <a:r>
              <a:rPr lang="en-US" b="1" dirty="0"/>
              <a:t> startup-</a:t>
            </a:r>
            <a:r>
              <a:rPr lang="en-US" b="1" dirty="0" err="1"/>
              <a:t>config</a:t>
            </a:r>
            <a:endParaRPr lang="en-US" dirty="0"/>
          </a:p>
          <a:p>
            <a:r>
              <a:rPr lang="en-US" dirty="0"/>
              <a:t>Destination filename [startup-</a:t>
            </a:r>
            <a:r>
              <a:rPr lang="en-US" dirty="0" err="1"/>
              <a:t>config</a:t>
            </a:r>
            <a:r>
              <a:rPr lang="en-US" dirty="0"/>
              <a:t>]?</a:t>
            </a:r>
          </a:p>
          <a:p>
            <a:r>
              <a:rPr lang="en-US" dirty="0"/>
              <a:t>Building configuration...</a:t>
            </a:r>
          </a:p>
          <a:p>
            <a:r>
              <a:rPr lang="en-US" dirty="0"/>
              <a:t>[OK]</a:t>
            </a:r>
          </a:p>
          <a:p>
            <a:r>
              <a:rPr lang="en-US" dirty="0"/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10712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b="1" dirty="0"/>
              <a:t>Verify network connectivity.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Test Verify network connectivity. </a:t>
            </a:r>
            <a:r>
              <a:rPr lang="en-US" b="1"/>
              <a:t>Ping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665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b="1" dirty="0"/>
              <a:t>Configure the router for SSH access.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dirty="0"/>
              <a:t>Enable SSH connections and create a user in the local database of the router.</a:t>
            </a:r>
          </a:p>
          <a:p>
            <a:r>
              <a:rPr lang="en-US" dirty="0"/>
              <a:t>R1# </a:t>
            </a:r>
            <a:r>
              <a:rPr lang="en-US" b="1" dirty="0"/>
              <a:t>configure terminal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 err="1"/>
              <a:t>ip</a:t>
            </a:r>
            <a:r>
              <a:rPr lang="en-US" b="1" dirty="0"/>
              <a:t> domain-name CCNA-lab.com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username admin privilege 15 secret haile12345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line </a:t>
            </a:r>
            <a:r>
              <a:rPr lang="en-US" b="1" dirty="0" err="1"/>
              <a:t>vty</a:t>
            </a:r>
            <a:r>
              <a:rPr lang="en-US" b="1" dirty="0"/>
              <a:t> 0 4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transport input </a:t>
            </a:r>
            <a:r>
              <a:rPr lang="en-US" b="1" dirty="0" err="1"/>
              <a:t>ssh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login local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crypto key generate </a:t>
            </a:r>
            <a:r>
              <a:rPr lang="en-US" b="1" dirty="0" err="1"/>
              <a:t>rsa</a:t>
            </a:r>
            <a:r>
              <a:rPr lang="en-US" b="1" dirty="0"/>
              <a:t> modulus 1024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4493"/>
          </a:xfrm>
        </p:spPr>
        <p:txBody>
          <a:bodyPr/>
          <a:lstStyle/>
          <a:p>
            <a:r>
              <a:rPr lang="en-US" dirty="0"/>
              <a:t>Question </a:t>
            </a:r>
          </a:p>
        </p:txBody>
      </p:sp>
    </p:spTree>
    <p:extLst>
      <p:ext uri="{BB962C8B-B14F-4D97-AF65-F5344CB8AC3E}">
        <p14:creationId xmlns:p14="http://schemas.microsoft.com/office/powerpoint/2010/main" val="174523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Required Resources</a:t>
            </a:r>
          </a:p>
          <a:p>
            <a:pPr marL="0" lvl="0" indent="0">
              <a:buNone/>
            </a:pPr>
            <a:r>
              <a:rPr lang="en-US" dirty="0"/>
              <a:t>Part I: Set Up the Topology and Initialize Devices</a:t>
            </a:r>
          </a:p>
          <a:p>
            <a:pPr marL="0" lvl="0" indent="0">
              <a:buNone/>
            </a:pPr>
            <a:r>
              <a:rPr lang="en-US" dirty="0"/>
              <a:t>Part II: Configure Devices and Verify Connectivity</a:t>
            </a:r>
          </a:p>
          <a:p>
            <a:pPr marL="0" lvl="0" indent="0">
              <a:buNone/>
            </a:pPr>
            <a:r>
              <a:rPr lang="en-US" b="1" dirty="0"/>
              <a:t>Part III: Configure Remote (SSH)</a:t>
            </a:r>
          </a:p>
        </p:txBody>
      </p:sp>
    </p:spTree>
    <p:extLst>
      <p:ext uri="{BB962C8B-B14F-4D97-AF65-F5344CB8AC3E}">
        <p14:creationId xmlns:p14="http://schemas.microsoft.com/office/powerpoint/2010/main" val="22098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Required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Packet tracer</a:t>
            </a:r>
          </a:p>
          <a:p>
            <a:pPr lvl="0"/>
            <a:r>
              <a:rPr lang="en-US" dirty="0"/>
              <a:t>1 Router </a:t>
            </a:r>
          </a:p>
          <a:p>
            <a:pPr lvl="0"/>
            <a:r>
              <a:rPr lang="en-US" dirty="0"/>
              <a:t>2 Switch </a:t>
            </a:r>
          </a:p>
          <a:p>
            <a:pPr lvl="0"/>
            <a:r>
              <a:rPr lang="en-US" dirty="0"/>
              <a:t>4 PCs </a:t>
            </a:r>
          </a:p>
        </p:txBody>
      </p:sp>
    </p:spTree>
    <p:extLst>
      <p:ext uri="{BB962C8B-B14F-4D97-AF65-F5344CB8AC3E}">
        <p14:creationId xmlns:p14="http://schemas.microsoft.com/office/powerpoint/2010/main" val="326971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/>
            <a:r>
              <a:rPr lang="en-US" dirty="0"/>
              <a:t>Part I: Set Up the Topology and Initialize Devices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1690688"/>
            <a:ext cx="10039350" cy="43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Cable the network as shown in the topology.</a:t>
            </a:r>
          </a:p>
          <a:p>
            <a:pPr lvl="2"/>
            <a:r>
              <a:rPr lang="en-US" dirty="0"/>
              <a:t>Attach the devices as shown in the topology diagram, and cable as necessary.</a:t>
            </a:r>
          </a:p>
          <a:p>
            <a:pPr lvl="2"/>
            <a:r>
              <a:rPr lang="en-US" dirty="0"/>
              <a:t>Power on all the devices in the topology.</a:t>
            </a:r>
          </a:p>
          <a:p>
            <a:pPr lvl="1"/>
            <a:r>
              <a:rPr lang="en-US" b="1" dirty="0"/>
              <a:t>Initialize and reload the router and switch.</a:t>
            </a:r>
          </a:p>
          <a:p>
            <a:r>
              <a:rPr lang="en-US" b="1" dirty="0"/>
              <a:t>Note</a:t>
            </a:r>
            <a:r>
              <a:rPr lang="en-US" dirty="0"/>
              <a:t>: Appendix A details the steps to initialize and reload the devices.</a:t>
            </a:r>
          </a:p>
        </p:txBody>
      </p:sp>
    </p:spTree>
    <p:extLst>
      <p:ext uri="{BB962C8B-B14F-4D97-AF65-F5344CB8AC3E}">
        <p14:creationId xmlns:p14="http://schemas.microsoft.com/office/powerpoint/2010/main" val="61490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Part II: Configure Devices and Verify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Configure the PC interfaces.</a:t>
            </a:r>
          </a:p>
          <a:p>
            <a:pPr lvl="2"/>
            <a:r>
              <a:rPr lang="en-US" dirty="0"/>
              <a:t>Configure the IP address, subnet mask, and default gateway settings on all PC.</a:t>
            </a:r>
          </a:p>
          <a:p>
            <a:pPr lvl="1"/>
            <a:r>
              <a:rPr lang="en-US" b="1" dirty="0"/>
              <a:t>Configure the router.</a:t>
            </a:r>
          </a:p>
          <a:p>
            <a:pPr lvl="2"/>
            <a:r>
              <a:rPr lang="en-US" dirty="0"/>
              <a:t>Console into the router and enable privileged EXEC mode.</a:t>
            </a:r>
          </a:p>
          <a:p>
            <a:r>
              <a:rPr lang="en-US" dirty="0"/>
              <a:t>Router&gt; </a:t>
            </a:r>
            <a:r>
              <a:rPr lang="en-US" b="1" dirty="0"/>
              <a:t>enable</a:t>
            </a:r>
            <a:endParaRPr lang="en-US" dirty="0"/>
          </a:p>
          <a:p>
            <a:r>
              <a:rPr lang="en-US" dirty="0"/>
              <a:t>Router#</a:t>
            </a:r>
          </a:p>
          <a:p>
            <a:pPr lvl="2"/>
            <a:r>
              <a:rPr lang="en-US" dirty="0"/>
              <a:t>Enter into global configuration mode.</a:t>
            </a:r>
          </a:p>
          <a:p>
            <a:r>
              <a:rPr lang="en-US" dirty="0"/>
              <a:t>Router# </a:t>
            </a:r>
            <a:r>
              <a:rPr lang="en-US" b="1" dirty="0" err="1"/>
              <a:t>config</a:t>
            </a:r>
            <a:r>
              <a:rPr lang="en-US" b="1" dirty="0"/>
              <a:t>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7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Assign a device name to the router.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hostname R1</a:t>
            </a:r>
            <a:endParaRPr lang="en-US" dirty="0"/>
          </a:p>
          <a:p>
            <a:pPr lvl="2"/>
            <a:r>
              <a:rPr lang="en-US" dirty="0"/>
              <a:t>Disable DNS lookup to prevent the router from attempting to translate incorrectly entered commands as though they were hostnames.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no </a:t>
            </a:r>
            <a:r>
              <a:rPr lang="en-US" b="1" dirty="0" err="1"/>
              <a:t>ip</a:t>
            </a:r>
            <a:r>
              <a:rPr lang="en-US" b="1" dirty="0"/>
              <a:t> domain-lookup</a:t>
            </a:r>
            <a:endParaRPr lang="en-US" dirty="0"/>
          </a:p>
          <a:p>
            <a:pPr lvl="2"/>
            <a:r>
              <a:rPr lang="en-US" dirty="0"/>
              <a:t>Require that a minimum of 10 characters be used for all passwords.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security passwords min-length 10</a:t>
            </a:r>
            <a:endParaRPr lang="en-US" dirty="0"/>
          </a:p>
          <a:p>
            <a:r>
              <a:rPr lang="en-US" dirty="0"/>
              <a:t>Besides setting a minimum length, list other ways to strengthen passwords.</a:t>
            </a:r>
          </a:p>
        </p:txBody>
      </p:sp>
    </p:spTree>
    <p:extLst>
      <p:ext uri="{BB962C8B-B14F-4D97-AF65-F5344CB8AC3E}">
        <p14:creationId xmlns:p14="http://schemas.microsoft.com/office/powerpoint/2010/main" val="155582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43951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2" indent="-2286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cheru12345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privileged EXEC encrypted password.</a:t>
            </a: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 secret cheru12345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haile12345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console password, establish a timeout, enable login, and add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synchronous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command.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synchronous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synchronizes debug and Cisco IOS software output and prevents these messages from interrupting your keyboard input.</a:t>
            </a: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 con 0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-line)#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 haile12345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-line)#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exec-timeout 5 0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-line)#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-line)#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logging synchronous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-line)#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)#</a:t>
            </a:r>
          </a:p>
          <a:p>
            <a:pPr marL="457200" marR="0"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exec-timeout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command, what do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represent?</a:t>
            </a:r>
          </a:p>
        </p:txBody>
      </p:sp>
    </p:spTree>
    <p:extLst>
      <p:ext uri="{BB962C8B-B14F-4D97-AF65-F5344CB8AC3E}">
        <p14:creationId xmlns:p14="http://schemas.microsoft.com/office/powerpoint/2010/main" val="2405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Assign </a:t>
            </a:r>
            <a:r>
              <a:rPr lang="en-US" b="1" dirty="0"/>
              <a:t>haile12345</a:t>
            </a:r>
            <a:r>
              <a:rPr lang="en-US" dirty="0"/>
              <a:t> as the </a:t>
            </a:r>
            <a:r>
              <a:rPr lang="en-US" dirty="0" err="1"/>
              <a:t>vty</a:t>
            </a:r>
            <a:r>
              <a:rPr lang="en-US" dirty="0"/>
              <a:t> password, establish a timeout, enable login, and add the </a:t>
            </a:r>
            <a:r>
              <a:rPr lang="en-US" b="1" dirty="0"/>
              <a:t>logging synchronous</a:t>
            </a:r>
            <a:r>
              <a:rPr lang="en-US" dirty="0"/>
              <a:t> command.</a:t>
            </a:r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line </a:t>
            </a:r>
            <a:r>
              <a:rPr lang="en-US" b="1" dirty="0" err="1"/>
              <a:t>vty</a:t>
            </a:r>
            <a:r>
              <a:rPr lang="en-US" b="1" dirty="0"/>
              <a:t> 0 4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password haile12345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exec-timeout 5 0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login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logging synchronous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-line)#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14853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Two  Basic Configuration</vt:lpstr>
      <vt:lpstr>Outline  </vt:lpstr>
      <vt:lpstr>Required Resources</vt:lpstr>
      <vt:lpstr>Part I: Set Up the Topology and Initialize Devices</vt:lpstr>
      <vt:lpstr>Cont’d…</vt:lpstr>
      <vt:lpstr>Part II: Configure Devices and Verify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 network connectivity.</vt:lpstr>
      <vt:lpstr>Configure the router for SSH access.</vt:lpstr>
      <vt:lpstr>Question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  Basic Configuration</dc:title>
  <dc:creator>Windows User</dc:creator>
  <cp:lastModifiedBy>cheru haile</cp:lastModifiedBy>
  <cp:revision>6</cp:revision>
  <dcterms:created xsi:type="dcterms:W3CDTF">2021-11-20T02:09:17Z</dcterms:created>
  <dcterms:modified xsi:type="dcterms:W3CDTF">2022-06-09T03:37:21Z</dcterms:modified>
</cp:coreProperties>
</file>