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74" r:id="rId23"/>
    <p:sldId id="275" r:id="rId24"/>
    <p:sldId id="276" r:id="rId25"/>
    <p:sldId id="277" r:id="rId26"/>
    <p:sldId id="283" r:id="rId27"/>
    <p:sldId id="278" r:id="rId28"/>
    <p:sldId id="279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EECA-6022-4E7C-97DA-885919E4BE0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8057-4A2E-4BE3-B544-72DB7B2EE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Via </a:t>
            </a:r>
            <a:r>
              <a:rPr lang="en-US" dirty="0" err="1"/>
              <a:t>Cheru</a:t>
            </a:r>
            <a:r>
              <a:rPr lang="en-US" dirty="0"/>
              <a:t> Haile (MSc)</a:t>
            </a:r>
          </a:p>
        </p:txBody>
      </p:sp>
    </p:spTree>
    <p:extLst>
      <p:ext uri="{BB962C8B-B14F-4D97-AF65-F5344CB8AC3E}">
        <p14:creationId xmlns:p14="http://schemas.microsoft.com/office/powerpoint/2010/main" val="171835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Tagging Ethernet Frames for VLAN Identification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tagging is the process of adding a VLAN identification  header to the frame. </a:t>
            </a:r>
          </a:p>
          <a:p>
            <a:r>
              <a:rPr lang="en-US" dirty="0"/>
              <a:t>It is used to properly transmit multiple VLAN frames through a trunk link.</a:t>
            </a:r>
          </a:p>
          <a:p>
            <a:r>
              <a:rPr lang="en-US" dirty="0"/>
              <a:t>Switches tag frames to identify the VLAN to which they belong. </a:t>
            </a:r>
          </a:p>
          <a:p>
            <a:r>
              <a:rPr lang="en-US" dirty="0"/>
              <a:t>Different tagging protocols exist; IEEE 802.1Q is a vey popular example.</a:t>
            </a:r>
          </a:p>
          <a:p>
            <a:r>
              <a:rPr lang="en-US" dirty="0"/>
              <a:t>The protocol defines the structure of the tagging header added to the frame.</a:t>
            </a:r>
          </a:p>
          <a:p>
            <a:r>
              <a:rPr lang="en-US" dirty="0"/>
              <a:t>Switches add VLAN tags to the frames before placing them into trunk links and remove the tags before forwarding frames through non-trunk ports.</a:t>
            </a:r>
          </a:p>
          <a:p>
            <a:r>
              <a:rPr lang="en-US" dirty="0"/>
              <a:t>When properly tagged, the frames can transverse any number of switches via trunk links and still be forwarded within the correct VLAN at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400998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Native VLANs and 802.1Q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traffic sent on the native VLAN should not be tagged. </a:t>
            </a:r>
          </a:p>
          <a:p>
            <a:r>
              <a:rPr lang="en-US" dirty="0"/>
              <a:t>Frames received untagged, remain untagged and are placed in the native VLAN when forwarded.</a:t>
            </a:r>
          </a:p>
          <a:p>
            <a:r>
              <a:rPr lang="en-US" dirty="0"/>
              <a:t>If there are no ports associated to the native VLAN and no other trunk links, an untagged frame is dropped.</a:t>
            </a:r>
          </a:p>
          <a:p>
            <a:r>
              <a:rPr lang="en-US" dirty="0"/>
              <a:t>When configuring a switch port on a Cisco switch, configure devices so that they do not send tagged frames on the native VLAN. </a:t>
            </a:r>
          </a:p>
          <a:p>
            <a:r>
              <a:rPr lang="en-US" dirty="0"/>
              <a:t>In Cisco switches, the native VLAN is VLAN 1, by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VLAN Ranges on Catalyst Switches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 2960 and 3560 Series switches support over 4,000 VLANs.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 are split into two categories:</a:t>
            </a:r>
          </a:p>
          <a:p>
            <a:pPr marL="80010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range VLANs</a:t>
            </a:r>
          </a:p>
          <a:p>
            <a:pPr marL="1139825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numbers from 1 to 1,005</a:t>
            </a:r>
          </a:p>
          <a:p>
            <a:pPr marL="1139825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stored in the vlan.dat (in the flash memory)</a:t>
            </a:r>
          </a:p>
          <a:p>
            <a:pPr marL="1139825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1002 through 1005 are reserved for Token Ring and Fiber Distributed Data Interface (FDDI) VLANs, automatically created and cannot be removed</a:t>
            </a:r>
          </a:p>
          <a:p>
            <a:pPr marL="80010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Range VLANs</a:t>
            </a:r>
          </a:p>
          <a:p>
            <a:pPr marL="1139825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numbers from 1,006 to 4,096</a:t>
            </a:r>
          </a:p>
          <a:p>
            <a:pPr marL="1139825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 stored in the running configuration (NVRAM)</a:t>
            </a:r>
          </a:p>
          <a:p>
            <a:pPr marL="1139825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(VTP) does not learn extended VLANs</a:t>
            </a:r>
          </a:p>
        </p:txBody>
      </p:sp>
    </p:spTree>
    <p:extLst>
      <p:ext uri="{BB962C8B-B14F-4D97-AF65-F5344CB8AC3E}">
        <p14:creationId xmlns:p14="http://schemas.microsoft.com/office/powerpoint/2010/main" val="182847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 Using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is Inter-VLAN Routing?</a:t>
            </a:r>
          </a:p>
          <a:p>
            <a:r>
              <a:rPr lang="en-US" dirty="0"/>
              <a:t>Layer 2 switches cannot forward traffic between VLANs without the assistance of a router.</a:t>
            </a:r>
          </a:p>
          <a:p>
            <a:r>
              <a:rPr lang="en-US" dirty="0"/>
              <a:t>Inter-VLAN routing is a process for forwarding network traffic from one VLAN to another, using a router.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Legacy Inter-VLAN Routing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routers were used to route between VLANs.</a:t>
            </a:r>
          </a:p>
          <a:p>
            <a:r>
              <a:rPr lang="en-US" dirty="0"/>
              <a:t>Each VLAN was connected to a different physical router interface.</a:t>
            </a:r>
          </a:p>
          <a:p>
            <a:r>
              <a:rPr lang="en-US" dirty="0"/>
              <a:t>Packets would arrive on the router through one interface, be routed and leave through another.</a:t>
            </a:r>
          </a:p>
          <a:p>
            <a:r>
              <a:rPr lang="en-US" dirty="0"/>
              <a:t>Because the router interfaces were connected to VLANs and had IP addresses from that specific VLAN, routing between VLANs was achieved.</a:t>
            </a:r>
          </a:p>
          <a:p>
            <a:r>
              <a:rPr lang="en-US" dirty="0"/>
              <a:t>Large networks with large number of VLANs required many router interfaces.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91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99" y="1197735"/>
            <a:ext cx="7598535" cy="48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93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Router-on-a-Stick Inter-VLAN Routing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router-on-a-stick approach uses only one of the router’s physical interface.</a:t>
            </a:r>
          </a:p>
          <a:p>
            <a:r>
              <a:rPr lang="en-US" dirty="0"/>
              <a:t>One of the router’s physical interfaces is configured as a 802.1Q trunk port so it can understand VLAN tags.</a:t>
            </a:r>
          </a:p>
          <a:p>
            <a:r>
              <a:rPr lang="en-US" dirty="0"/>
              <a:t>Logical </a:t>
            </a:r>
            <a:r>
              <a:rPr lang="en-US" dirty="0" err="1"/>
              <a:t>subinterfaces</a:t>
            </a:r>
            <a:r>
              <a:rPr lang="en-US" dirty="0"/>
              <a:t> are created; one </a:t>
            </a:r>
            <a:r>
              <a:rPr lang="en-US" dirty="0" err="1"/>
              <a:t>subinterface</a:t>
            </a:r>
            <a:r>
              <a:rPr lang="en-US" dirty="0"/>
              <a:t> per VLAN.</a:t>
            </a:r>
          </a:p>
          <a:p>
            <a:r>
              <a:rPr lang="en-US" dirty="0"/>
              <a:t>Each </a:t>
            </a:r>
            <a:r>
              <a:rPr lang="en-US" dirty="0" err="1"/>
              <a:t>subinterface</a:t>
            </a:r>
            <a:r>
              <a:rPr lang="en-US" dirty="0"/>
              <a:t> is configured with an IP address from the VLAN it represents.</a:t>
            </a:r>
          </a:p>
          <a:p>
            <a:r>
              <a:rPr lang="en-US" dirty="0"/>
              <a:t>VLAN members (hosts) are configured to use the </a:t>
            </a:r>
            <a:r>
              <a:rPr lang="en-US" dirty="0" err="1"/>
              <a:t>subinterface</a:t>
            </a:r>
            <a:r>
              <a:rPr lang="en-US" dirty="0"/>
              <a:t> address as a default gateway.</a:t>
            </a:r>
          </a:p>
        </p:txBody>
      </p:sp>
    </p:spTree>
    <p:extLst>
      <p:ext uri="{BB962C8B-B14F-4D97-AF65-F5344CB8AC3E}">
        <p14:creationId xmlns:p14="http://schemas.microsoft.com/office/powerpoint/2010/main" val="267937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5" y="1081825"/>
            <a:ext cx="8010659" cy="46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3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VLAN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676"/>
            <a:ext cx="10515599" cy="4855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1815921"/>
            <a:ext cx="245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</a:rPr>
              <a:t>Valn</a:t>
            </a:r>
            <a:r>
              <a:rPr lang="en-US" sz="2400" b="1" dirty="0">
                <a:solidFill>
                  <a:srgbClr val="00B0F0"/>
                </a:solidFill>
              </a:rPr>
              <a:t> 10 student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Valn</a:t>
            </a:r>
            <a:r>
              <a:rPr lang="en-US" sz="2400" b="1" dirty="0">
                <a:solidFill>
                  <a:srgbClr val="FF0000"/>
                </a:solidFill>
              </a:rPr>
              <a:t> 20 student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Valn</a:t>
            </a:r>
            <a:r>
              <a:rPr lang="en-US" sz="2400" b="1" dirty="0">
                <a:solidFill>
                  <a:srgbClr val="00B050"/>
                </a:solidFill>
              </a:rPr>
              <a:t> 30 student</a:t>
            </a:r>
          </a:p>
        </p:txBody>
      </p:sp>
    </p:spTree>
    <p:extLst>
      <p:ext uri="{BB962C8B-B14F-4D97-AF65-F5344CB8AC3E}">
        <p14:creationId xmlns:p14="http://schemas.microsoft.com/office/powerpoint/2010/main" val="50493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Switch&gt;enable </a:t>
            </a:r>
          </a:p>
          <a:p>
            <a:r>
              <a:rPr lang="en-US" dirty="0" err="1"/>
              <a:t>Switch#config</a:t>
            </a:r>
            <a:r>
              <a:rPr lang="en-US" dirty="0"/>
              <a:t> t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  <a:p>
            <a:r>
              <a:rPr lang="en-US" dirty="0"/>
              <a:t>Switch(</a:t>
            </a:r>
            <a:r>
              <a:rPr lang="en-US" dirty="0" err="1"/>
              <a:t>config-vlan</a:t>
            </a:r>
            <a:r>
              <a:rPr lang="en-US" dirty="0"/>
              <a:t>)#name</a:t>
            </a:r>
          </a:p>
          <a:p>
            <a:r>
              <a:rPr lang="en-US" dirty="0"/>
              <a:t>Switch(</a:t>
            </a:r>
            <a:r>
              <a:rPr lang="en-US" dirty="0" err="1"/>
              <a:t>config-vlan</a:t>
            </a:r>
            <a:r>
              <a:rPr lang="en-US" dirty="0"/>
              <a:t>)#name student</a:t>
            </a:r>
          </a:p>
          <a:p>
            <a:r>
              <a:rPr lang="en-US" dirty="0"/>
              <a:t>Switch(</a:t>
            </a:r>
            <a:r>
              <a:rPr lang="en-US" dirty="0" err="1"/>
              <a:t>config-vlan</a:t>
            </a:r>
            <a:r>
              <a:rPr lang="en-US" dirty="0"/>
              <a:t>)#exit 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r>
              <a:rPr lang="en-US" dirty="0"/>
              <a:t>Switch(</a:t>
            </a:r>
            <a:r>
              <a:rPr lang="en-US" dirty="0" err="1"/>
              <a:t>config-vlan</a:t>
            </a:r>
            <a:r>
              <a:rPr lang="en-US" dirty="0"/>
              <a:t>)#name staff</a:t>
            </a:r>
          </a:p>
          <a:p>
            <a:r>
              <a:rPr lang="en-US" dirty="0"/>
              <a:t>Switch(</a:t>
            </a:r>
            <a:r>
              <a:rPr lang="en-US" dirty="0" err="1"/>
              <a:t>config-vlan</a:t>
            </a:r>
            <a:r>
              <a:rPr lang="en-US" dirty="0"/>
              <a:t>)#exit 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vlan</a:t>
            </a:r>
            <a:r>
              <a:rPr lang="en-US" dirty="0"/>
              <a:t> 30 </a:t>
            </a:r>
          </a:p>
          <a:p>
            <a:r>
              <a:rPr lang="en-US" dirty="0"/>
              <a:t>Switch(</a:t>
            </a:r>
            <a:r>
              <a:rPr lang="en-US" dirty="0" err="1"/>
              <a:t>config-vlan</a:t>
            </a:r>
            <a:r>
              <a:rPr lang="en-US" dirty="0"/>
              <a:t>)#name registrar</a:t>
            </a:r>
          </a:p>
          <a:p>
            <a:r>
              <a:rPr lang="en-US" dirty="0"/>
              <a:t>Switch(</a:t>
            </a:r>
            <a:r>
              <a:rPr lang="en-US" dirty="0" err="1"/>
              <a:t>config-vlan</a:t>
            </a:r>
            <a:r>
              <a:rPr lang="en-US" dirty="0"/>
              <a:t>)#exit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4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VLAN Definitions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an administrator to segment networks based on factors such as function, project team, or application, without regard for the physical location of the user or device.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the implementation of access and security policies according to specific groupings of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logical partition of a Layer 2 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partitions can be created, allowing for multiple VLANs to co-exist.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broadcast domain, usually with its own IP network.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mutually isolated, and packets can only pass between them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partitioning of the Layer 2 network takes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Layer 2 device, usually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switch.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hosts grouped within a VLAN are unaware of the VLAN’s existence.</a:t>
            </a:r>
          </a:p>
        </p:txBody>
      </p:sp>
    </p:spTree>
    <p:extLst>
      <p:ext uri="{BB962C8B-B14F-4D97-AF65-F5344CB8AC3E}">
        <p14:creationId xmlns:p14="http://schemas.microsoft.com/office/powerpoint/2010/main" val="144732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Trunking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int</a:t>
            </a:r>
            <a:r>
              <a:rPr lang="en-US" dirty="0"/>
              <a:t> f0/1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mode trunk 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trunk allowed </a:t>
            </a:r>
            <a:r>
              <a:rPr lang="en-US" dirty="0" err="1"/>
              <a:t>vlan</a:t>
            </a:r>
            <a:r>
              <a:rPr lang="en-US" dirty="0"/>
              <a:t> 10,20,30</a:t>
            </a:r>
          </a:p>
        </p:txBody>
      </p:sp>
    </p:spTree>
    <p:extLst>
      <p:ext uri="{BB962C8B-B14F-4D97-AF65-F5344CB8AC3E}">
        <p14:creationId xmlns:p14="http://schemas.microsoft.com/office/powerpoint/2010/main" val="26652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int</a:t>
            </a:r>
            <a:r>
              <a:rPr lang="en-US" dirty="0"/>
              <a:t> f0/2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mode access 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access 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-if)#exit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int</a:t>
            </a:r>
            <a:r>
              <a:rPr lang="en-US" dirty="0"/>
              <a:t> f0/3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mode access 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access 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-if)#exit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int</a:t>
            </a:r>
            <a:r>
              <a:rPr lang="en-US" dirty="0"/>
              <a:t> f0/4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mode access 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access </a:t>
            </a:r>
            <a:r>
              <a:rPr lang="en-US" dirty="0" err="1"/>
              <a:t>vlan</a:t>
            </a:r>
            <a:r>
              <a:rPr lang="en-US" dirty="0"/>
              <a:t> 30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-if)#do </a:t>
            </a:r>
            <a:r>
              <a:rPr lang="en-US" dirty="0" err="1"/>
              <a:t>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6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VTP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VLAN </a:t>
            </a:r>
            <a:r>
              <a:rPr lang="en-US" altLang="ja-JP" dirty="0" err="1"/>
              <a:t>trunking</a:t>
            </a:r>
            <a:r>
              <a:rPr lang="en-US" altLang="ja-JP" dirty="0"/>
              <a:t> protocol (VTP) allows a network administrator to manage VLANs on a switch configured as a VTP server.</a:t>
            </a:r>
          </a:p>
          <a:p>
            <a:r>
              <a:rPr lang="en-US" altLang="ja-JP" dirty="0"/>
              <a:t>The VTP server distributes and synchronizes VLAN information over trunk links to VTP-enabled switches throughout the switched network.</a:t>
            </a:r>
          </a:p>
        </p:txBody>
      </p:sp>
      <p:pic>
        <p:nvPicPr>
          <p:cNvPr id="4" name="Picture 3" descr="Scaling Networks - Mozilla Firefox">
            <a:extLst>
              <a:ext uri="{FF2B5EF4-FFF2-40B4-BE49-F238E27FC236}">
                <a16:creationId xmlns:a16="http://schemas.microsoft.com/office/drawing/2014/main" id="{032FECC9-E798-4779-99C3-4885EA7F4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552" y="3613633"/>
            <a:ext cx="10148552" cy="25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VTP Modes</a:t>
            </a:r>
            <a:endParaRPr lang="en-US" dirty="0"/>
          </a:p>
        </p:txBody>
      </p:sp>
      <p:pic>
        <p:nvPicPr>
          <p:cNvPr id="4" name="Content Placeholder 3" descr="Scaling Networks - Mozilla Firefox">
            <a:extLst>
              <a:ext uri="{FF2B5EF4-FFF2-40B4-BE49-F238E27FC236}">
                <a16:creationId xmlns:a16="http://schemas.microsoft.com/office/drawing/2014/main" id="{13605F60-E8E2-4B26-8E6A-E9988B38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84101"/>
            <a:ext cx="10515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6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VTP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Switches in the same VTP domain must use the same VTP version.</a:t>
            </a:r>
            <a:endParaRPr lang="en-CA" altLang="en-US" dirty="0"/>
          </a:p>
          <a:p>
            <a:pPr lvl="1"/>
            <a:endParaRPr lang="en-CA" altLang="en-US" dirty="0"/>
          </a:p>
          <a:p>
            <a:pPr marL="457200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endParaRPr lang="en-US" dirty="0"/>
          </a:p>
        </p:txBody>
      </p:sp>
      <p:pic>
        <p:nvPicPr>
          <p:cNvPr id="4" name="Picture 3" descr="Scaling Networks - Mozilla Firefox">
            <a:extLst>
              <a:ext uri="{FF2B5EF4-FFF2-40B4-BE49-F238E27FC236}">
                <a16:creationId xmlns:a16="http://schemas.microsoft.com/office/drawing/2014/main" id="{8B75D6A2-D355-403D-848C-BA80B01060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566853"/>
            <a:ext cx="10515600" cy="3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VTP Configuration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Steps to Configure VTP:</a:t>
            </a:r>
          </a:p>
          <a:p>
            <a:pPr lvl="1"/>
            <a:r>
              <a:rPr lang="en-US" altLang="en-US" sz="2800" b="1" dirty="0"/>
              <a:t>Step 1 </a:t>
            </a:r>
            <a:r>
              <a:rPr lang="en-US" altLang="en-US" sz="2800" dirty="0"/>
              <a:t>- Configure the VTP Server</a:t>
            </a:r>
          </a:p>
          <a:p>
            <a:pPr lvl="1"/>
            <a:r>
              <a:rPr lang="en-US" altLang="en-US" sz="2800" b="1" dirty="0"/>
              <a:t>Step 2 </a:t>
            </a:r>
            <a:r>
              <a:rPr lang="en-US" altLang="en-US" sz="2800" dirty="0"/>
              <a:t>- Configure the VTP Domain Name and Password</a:t>
            </a:r>
          </a:p>
          <a:p>
            <a:pPr lvl="1"/>
            <a:r>
              <a:rPr lang="en-US" altLang="en-US" sz="2800" b="1" dirty="0"/>
              <a:t>Step 3 </a:t>
            </a:r>
            <a:r>
              <a:rPr lang="en-US" altLang="en-US" sz="2800" dirty="0"/>
              <a:t>- Configure the VTP Clients</a:t>
            </a:r>
          </a:p>
          <a:p>
            <a:pPr lvl="1"/>
            <a:r>
              <a:rPr lang="en-US" altLang="en-US" sz="2800" b="1" dirty="0"/>
              <a:t>Step 4 </a:t>
            </a:r>
            <a:r>
              <a:rPr lang="en-US" altLang="en-US" sz="2800" dirty="0"/>
              <a:t>- Configure VLANs on the VTP Server.</a:t>
            </a:r>
          </a:p>
          <a:p>
            <a:pPr lvl="1"/>
            <a:r>
              <a:rPr lang="en-US" altLang="en-US" sz="2800" b="1" dirty="0"/>
              <a:t>Step 5 </a:t>
            </a:r>
            <a:r>
              <a:rPr lang="en-US" altLang="en-US" sz="2800" dirty="0"/>
              <a:t>- Verify the VTP clients have received the new VLAN information.</a:t>
            </a:r>
            <a:endParaRPr lang="en-C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036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323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Switch&gt;enable </a:t>
            </a:r>
          </a:p>
          <a:p>
            <a:r>
              <a:rPr lang="en-US" dirty="0" err="1"/>
              <a:t>Switch#config</a:t>
            </a:r>
            <a:r>
              <a:rPr lang="en-US" dirty="0"/>
              <a:t> t</a:t>
            </a:r>
          </a:p>
          <a:p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)#hostname server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vtp</a:t>
            </a:r>
            <a:r>
              <a:rPr lang="en-US" dirty="0"/>
              <a:t> mode serve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vtp</a:t>
            </a:r>
            <a:r>
              <a:rPr lang="en-US" dirty="0"/>
              <a:t> mode server 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vtp</a:t>
            </a:r>
            <a:r>
              <a:rPr lang="en-US" dirty="0"/>
              <a:t> domain cheru.com 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vtp</a:t>
            </a:r>
            <a:r>
              <a:rPr lang="en-US" dirty="0"/>
              <a:t> pass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vtp</a:t>
            </a:r>
            <a:r>
              <a:rPr lang="en-US" dirty="0"/>
              <a:t> password ?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vtp</a:t>
            </a:r>
            <a:r>
              <a:rPr lang="en-US" dirty="0"/>
              <a:t> password </a:t>
            </a:r>
            <a:r>
              <a:rPr lang="en-US" dirty="0" err="1"/>
              <a:t>cheru</a:t>
            </a:r>
            <a:endParaRPr lang="en-US" dirty="0"/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  <a:p>
            <a:r>
              <a:rPr lang="en-US" dirty="0"/>
              <a:t>server(</a:t>
            </a:r>
            <a:r>
              <a:rPr lang="en-US" dirty="0" err="1"/>
              <a:t>config-vlan</a:t>
            </a:r>
            <a:r>
              <a:rPr lang="en-US" dirty="0"/>
              <a:t>)#name student</a:t>
            </a:r>
          </a:p>
          <a:p>
            <a:r>
              <a:rPr lang="en-US" dirty="0"/>
              <a:t>server(</a:t>
            </a:r>
            <a:r>
              <a:rPr lang="en-US" dirty="0" err="1"/>
              <a:t>config-vlan</a:t>
            </a:r>
            <a:r>
              <a:rPr lang="en-US" dirty="0"/>
              <a:t>)#exit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r>
              <a:rPr lang="en-US" dirty="0"/>
              <a:t>server(</a:t>
            </a:r>
            <a:r>
              <a:rPr lang="en-US" dirty="0" err="1"/>
              <a:t>config-vlan</a:t>
            </a:r>
            <a:r>
              <a:rPr lang="en-US" dirty="0"/>
              <a:t>)#name</a:t>
            </a:r>
          </a:p>
          <a:p>
            <a:r>
              <a:rPr lang="en-US" dirty="0"/>
              <a:t>server(</a:t>
            </a:r>
            <a:r>
              <a:rPr lang="en-US" dirty="0" err="1"/>
              <a:t>config-vlan</a:t>
            </a:r>
            <a:r>
              <a:rPr lang="en-US" dirty="0"/>
              <a:t>)#name staff</a:t>
            </a:r>
          </a:p>
          <a:p>
            <a:r>
              <a:rPr lang="en-US" dirty="0"/>
              <a:t>server(</a:t>
            </a:r>
            <a:r>
              <a:rPr lang="en-US" dirty="0" err="1"/>
              <a:t>config-vlan</a:t>
            </a:r>
            <a:r>
              <a:rPr lang="en-US" dirty="0"/>
              <a:t>)#</a:t>
            </a:r>
            <a:r>
              <a:rPr lang="en-US" dirty="0" err="1"/>
              <a:t>exi</a:t>
            </a:r>
            <a:endParaRPr lang="en-US" dirty="0"/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)#interface f0/1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mode trunk </a:t>
            </a:r>
          </a:p>
          <a:p>
            <a:r>
              <a:rPr lang="en-US" dirty="0"/>
              <a:t>server(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switchport</a:t>
            </a:r>
            <a:r>
              <a:rPr lang="en-US" dirty="0"/>
              <a:t> trunk allowed </a:t>
            </a:r>
            <a:r>
              <a:rPr lang="en-US" dirty="0" err="1"/>
              <a:t>vlan</a:t>
            </a:r>
            <a:r>
              <a:rPr lang="en-US" dirty="0"/>
              <a:t> 10,20</a:t>
            </a:r>
          </a:p>
        </p:txBody>
      </p:sp>
    </p:spTree>
    <p:extLst>
      <p:ext uri="{BB962C8B-B14F-4D97-AF65-F5344CB8AC3E}">
        <p14:creationId xmlns:p14="http://schemas.microsoft.com/office/powerpoint/2010/main" val="255873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Verifying VLAN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to verify VLANs: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interfaces</a:t>
            </a:r>
          </a:p>
          <a:p>
            <a:pPr lvl="1"/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CA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CA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CA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</a:p>
          <a:p>
            <a:pPr lvl="1"/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CA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</a:t>
            </a:r>
          </a:p>
          <a:p>
            <a:pPr lvl="1"/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CA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</a:t>
            </a:r>
          </a:p>
          <a:p>
            <a:pPr lvl="1"/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interfaces </a:t>
            </a:r>
            <a:r>
              <a:rPr lang="en-CA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CA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</a:t>
            </a:r>
          </a:p>
        </p:txBody>
      </p:sp>
    </p:spTree>
    <p:extLst>
      <p:ext uri="{BB962C8B-B14F-4D97-AF65-F5344CB8AC3E}">
        <p14:creationId xmlns:p14="http://schemas.microsoft.com/office/powerpoint/2010/main" val="62819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Question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56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DHCP?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DHCPv4:</a:t>
            </a: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IPv4 addresses and other network configuration information dynamically</a:t>
            </a: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and timesaving tool for network administrators</a:t>
            </a: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assigns, or leases, an IPv4 address from a pool of addresses</a:t>
            </a: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configure DHCPv4 servers so that leases expire. Then the client must ask for another address, although the client is typically reassigned the same address.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Benefits of VLANs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92" y="1690688"/>
            <a:ext cx="7199558" cy="478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8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DHCPv4 operation 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8" y="1690688"/>
            <a:ext cx="5666704" cy="472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42" y="1690688"/>
            <a:ext cx="5053962" cy="463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099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Configure a Basic DHCPv4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5337" lvl="1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/>
              <a:t>Exclude addresses from the pool.</a:t>
            </a:r>
          </a:p>
          <a:p>
            <a:pPr marL="795337" lvl="1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/>
              <a:t>	Set up the DHCP pool name.</a:t>
            </a:r>
          </a:p>
          <a:p>
            <a:pPr marL="795337" lvl="1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/>
              <a:t>Define the range of addresses and subnet mask. Use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default-router</a:t>
            </a:r>
            <a:r>
              <a:rPr lang="en-US" dirty="0"/>
              <a:t> command for the default gateway. Optional parameters that can be included in the </a:t>
            </a:r>
            <a:r>
              <a:rPr lang="en-US" i="1" dirty="0"/>
              <a:t>pool</a:t>
            </a:r>
            <a:r>
              <a:rPr lang="en-US" dirty="0"/>
              <a:t> – </a:t>
            </a:r>
            <a:r>
              <a:rPr lang="en-US" i="1" dirty="0" err="1"/>
              <a:t>dns</a:t>
            </a:r>
            <a:r>
              <a:rPr lang="en-US" i="1" dirty="0"/>
              <a:t> server</a:t>
            </a:r>
            <a:r>
              <a:rPr lang="en-US" dirty="0"/>
              <a:t>, </a:t>
            </a:r>
            <a:r>
              <a:rPr lang="en-US" i="1" dirty="0"/>
              <a:t>domain-name</a:t>
            </a:r>
            <a:r>
              <a:rPr lang="en-US" dirty="0"/>
              <a:t>.</a:t>
            </a:r>
          </a:p>
          <a:p>
            <a:pPr marL="719137" lvl="1" indent="-381000">
              <a:lnSpc>
                <a:spcPct val="100000"/>
              </a:lnSpc>
              <a:defRPr/>
            </a:pPr>
            <a:endParaRPr lang="en-US" b="1" dirty="0"/>
          </a:p>
          <a:p>
            <a:pPr marL="719137" lvl="1" indent="-381000">
              <a:lnSpc>
                <a:spcPct val="100000"/>
              </a:lnSpc>
              <a:defRPr/>
            </a:pPr>
            <a:endParaRPr lang="en-US" b="1" dirty="0"/>
          </a:p>
          <a:p>
            <a:pPr marL="719137" lvl="1" indent="-381000">
              <a:lnSpc>
                <a:spcPct val="100000"/>
              </a:lnSpc>
              <a:defRPr/>
            </a:pPr>
            <a:endParaRPr lang="en-US" b="1" dirty="0"/>
          </a:p>
          <a:p>
            <a:pPr marL="381000" indent="-381000">
              <a:lnSpc>
                <a:spcPct val="100000"/>
              </a:lnSpc>
              <a:defRPr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/>
              <a:t>To disable DHCP, use the </a:t>
            </a:r>
            <a:r>
              <a:rPr lang="en-US" sz="2000" b="1" dirty="0"/>
              <a:t>no service </a:t>
            </a:r>
            <a:r>
              <a:rPr lang="en-US" sz="2000" b="1" dirty="0" err="1"/>
              <a:t>dhcp</a:t>
            </a:r>
            <a:r>
              <a:rPr lang="en-US" sz="2000" dirty="0"/>
              <a:t> command.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05062"/>
            <a:ext cx="4953001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524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Verifying DHCPv4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n-US" sz="2000" dirty="0"/>
              <a:t>Commands to verify DHCP: </a:t>
            </a:r>
          </a:p>
          <a:p>
            <a:pPr marL="719137" lvl="1" indent="-381000">
              <a:lnSpc>
                <a:spcPct val="100000"/>
              </a:lnSpc>
              <a:defRPr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running-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7" lvl="1" indent="-381000">
              <a:lnSpc>
                <a:spcPct val="100000"/>
              </a:lnSpc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show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binding</a:t>
            </a:r>
          </a:p>
          <a:p>
            <a:pPr marL="719137" lvl="1" indent="-381000">
              <a:lnSpc>
                <a:spcPct val="100000"/>
              </a:lnSpc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show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 statistics</a:t>
            </a: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n-US" sz="2000" dirty="0"/>
              <a:t>On the PC, issue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ipconfig /all </a:t>
            </a:r>
            <a:r>
              <a:rPr lang="en-US" sz="20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255807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4418"/>
          </a:xfrm>
        </p:spPr>
        <p:txBody>
          <a:bodyPr/>
          <a:lstStyle/>
          <a:p>
            <a:r>
              <a:rPr lang="en-US" dirty="0"/>
              <a:t>Any Question </a:t>
            </a:r>
          </a:p>
        </p:txBody>
      </p:sp>
    </p:spTree>
    <p:extLst>
      <p:ext uri="{BB962C8B-B14F-4D97-AF65-F5344CB8AC3E}">
        <p14:creationId xmlns:p14="http://schemas.microsoft.com/office/powerpoint/2010/main" val="370151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Types of 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VLAN – user generated traffic</a:t>
            </a:r>
          </a:p>
          <a:p>
            <a:r>
              <a:rPr lang="en-US" dirty="0"/>
              <a:t>Default VLAN – all switch ports become part of this VLAN until switch is configured,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brief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Native VLAN – used for untagged traffic</a:t>
            </a:r>
          </a:p>
          <a:p>
            <a:r>
              <a:rPr lang="en-US" dirty="0"/>
              <a:t>Management VLAN – used to access management capabilities</a:t>
            </a:r>
          </a:p>
        </p:txBody>
      </p:sp>
    </p:spTree>
    <p:extLst>
      <p:ext uri="{BB962C8B-B14F-4D97-AF65-F5344CB8AC3E}">
        <p14:creationId xmlns:p14="http://schemas.microsoft.com/office/powerpoint/2010/main" val="23154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Voice VLANs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9" y="1313645"/>
            <a:ext cx="8113690" cy="471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2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VoIP traffic is time-sensitive and requires:</a:t>
            </a:r>
          </a:p>
          <a:p>
            <a:pPr marL="80010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Assured bandwidth to ensure voice quality.</a:t>
            </a:r>
          </a:p>
          <a:p>
            <a:pPr marL="80010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priority over other types of network traffic.</a:t>
            </a:r>
          </a:p>
          <a:p>
            <a:pPr marL="80010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be routed around congested areas on the network.</a:t>
            </a:r>
          </a:p>
          <a:p>
            <a:pPr marL="80010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of less than 150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the network.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 VLAN feature enables access ports to carry IP voice traffic from an IP phone.</a:t>
            </a:r>
          </a:p>
        </p:txBody>
      </p:sp>
    </p:spTree>
    <p:extLst>
      <p:ext uri="{BB962C8B-B14F-4D97-AF65-F5344CB8AC3E}">
        <p14:creationId xmlns:p14="http://schemas.microsoft.com/office/powerpoint/2010/main" val="376129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VLAN Trunks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1378039"/>
            <a:ext cx="7881870" cy="497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4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VLAN trunk is a point-to-point link that carries more than one VLAN.</a:t>
            </a:r>
          </a:p>
          <a:p>
            <a:r>
              <a:rPr lang="en-US" dirty="0"/>
              <a:t>A VLAN trunk is usually established between switches so same-VLAN devices can communicate, even if physically connected to different switches.</a:t>
            </a:r>
          </a:p>
          <a:p>
            <a:r>
              <a:rPr lang="en-US" dirty="0"/>
              <a:t>A VLAN trunk is not associated to any VLANs; neither is the trunk ports used to establish the trunk link.</a:t>
            </a:r>
          </a:p>
          <a:p>
            <a:r>
              <a:rPr lang="en-US" dirty="0"/>
              <a:t>Cisco IOS supports IEEE802.1q, a popular VLAN trunk protocol.</a:t>
            </a:r>
          </a:p>
        </p:txBody>
      </p:sp>
    </p:spTree>
    <p:extLst>
      <p:ext uri="{BB962C8B-B14F-4D97-AF65-F5344CB8AC3E}">
        <p14:creationId xmlns:p14="http://schemas.microsoft.com/office/powerpoint/2010/main" val="371981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Controlling Broadcast Domains with VLANs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VLANs can be used to limit the reach of broadcast frames.</a:t>
            </a:r>
          </a:p>
          <a:p>
            <a:r>
              <a:rPr lang="en-US" dirty="0"/>
              <a:t>A VLAN is a broadcast domain of its own.</a:t>
            </a:r>
          </a:p>
          <a:p>
            <a:r>
              <a:rPr lang="en-US" dirty="0"/>
              <a:t>A broadcast frame sent by a device in a specific VLAN is forwarded within that VLAN only.</a:t>
            </a:r>
          </a:p>
          <a:p>
            <a:r>
              <a:rPr lang="en-US" dirty="0"/>
              <a:t>VLANs help control the reach of broadcast frames and their impact in the network.</a:t>
            </a:r>
          </a:p>
          <a:p>
            <a:r>
              <a:rPr lang="en-US" dirty="0"/>
              <a:t>Unicast and multicast frames are forwarded within the originating VLAN.</a:t>
            </a:r>
          </a:p>
        </p:txBody>
      </p:sp>
    </p:spTree>
    <p:extLst>
      <p:ext uri="{BB962C8B-B14F-4D97-AF65-F5344CB8AC3E}">
        <p14:creationId xmlns:p14="http://schemas.microsoft.com/office/powerpoint/2010/main" val="377097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1148</Words>
  <Application>Microsoft Office PowerPoint</Application>
  <PresentationFormat>Widescreen</PresentationFormat>
  <Paragraphs>181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VLANs</vt:lpstr>
      <vt:lpstr>VLAN Definitions (cont.)</vt:lpstr>
      <vt:lpstr>Benefits of VLANs</vt:lpstr>
      <vt:lpstr>Types of VLANs</vt:lpstr>
      <vt:lpstr>Voice VLANs</vt:lpstr>
      <vt:lpstr>Cont’d…</vt:lpstr>
      <vt:lpstr>VLAN Trunks</vt:lpstr>
      <vt:lpstr>Cont’d…</vt:lpstr>
      <vt:lpstr>Controlling Broadcast Domains with VLANs</vt:lpstr>
      <vt:lpstr>Tagging Ethernet Frames for VLAN Identification</vt:lpstr>
      <vt:lpstr>Native VLANs and 802.1Q Tagging</vt:lpstr>
      <vt:lpstr>VLAN Ranges on Catalyst Switches</vt:lpstr>
      <vt:lpstr>Inter-VLAN Routing Using Routers</vt:lpstr>
      <vt:lpstr>Legacy Inter-VLAN Routing</vt:lpstr>
      <vt:lpstr>PowerPoint Presentation</vt:lpstr>
      <vt:lpstr>Router-on-a-Stick Inter-VLAN Routing</vt:lpstr>
      <vt:lpstr>PowerPoint Presentation</vt:lpstr>
      <vt:lpstr>Implementation of VLAN</vt:lpstr>
      <vt:lpstr>Create vlan</vt:lpstr>
      <vt:lpstr>Trunking </vt:lpstr>
      <vt:lpstr>Access </vt:lpstr>
      <vt:lpstr>VTP Overview</vt:lpstr>
      <vt:lpstr>VTP Modes</vt:lpstr>
      <vt:lpstr>VTP Versions</vt:lpstr>
      <vt:lpstr>VTP Configuration Overview</vt:lpstr>
      <vt:lpstr>PowerPoint Presentation</vt:lpstr>
      <vt:lpstr>Verifying VLAN Information</vt:lpstr>
      <vt:lpstr>PowerPoint Presentation</vt:lpstr>
      <vt:lpstr>How to Configure DHCP?</vt:lpstr>
      <vt:lpstr>DHCPv4 operation </vt:lpstr>
      <vt:lpstr>Configure a Basic DHCPv4 Server</vt:lpstr>
      <vt:lpstr>Verifying DHCPv4</vt:lpstr>
      <vt:lpstr>Any Question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VLANs</dc:title>
  <dc:creator>Windows User</dc:creator>
  <cp:lastModifiedBy>cheru haile</cp:lastModifiedBy>
  <cp:revision>17</cp:revision>
  <dcterms:created xsi:type="dcterms:W3CDTF">2021-11-26T16:50:40Z</dcterms:created>
  <dcterms:modified xsi:type="dcterms:W3CDTF">2022-06-09T03:39:21Z</dcterms:modified>
</cp:coreProperties>
</file>