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8"/>
  </p:notesMasterIdLst>
  <p:sldIdLst>
    <p:sldId id="262" r:id="rId2"/>
    <p:sldId id="288" r:id="rId3"/>
    <p:sldId id="289" r:id="rId4"/>
    <p:sldId id="290" r:id="rId5"/>
    <p:sldId id="264" r:id="rId6"/>
    <p:sldId id="266" r:id="rId7"/>
    <p:sldId id="267" r:id="rId8"/>
    <p:sldId id="269" r:id="rId9"/>
    <p:sldId id="263" r:id="rId10"/>
    <p:sldId id="272" r:id="rId11"/>
    <p:sldId id="270" r:id="rId12"/>
    <p:sldId id="259" r:id="rId13"/>
    <p:sldId id="260" r:id="rId14"/>
    <p:sldId id="258"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91" r:id="rId31"/>
    <p:sldId id="392" r:id="rId32"/>
    <p:sldId id="296" r:id="rId33"/>
    <p:sldId id="299" r:id="rId34"/>
    <p:sldId id="397" r:id="rId35"/>
    <p:sldId id="402" r:id="rId36"/>
    <p:sldId id="403" r:id="rId37"/>
    <p:sldId id="404" r:id="rId38"/>
    <p:sldId id="412" r:id="rId39"/>
    <p:sldId id="413" r:id="rId40"/>
    <p:sldId id="414" r:id="rId41"/>
    <p:sldId id="415" r:id="rId42"/>
    <p:sldId id="416" r:id="rId43"/>
    <p:sldId id="417" r:id="rId44"/>
    <p:sldId id="418" r:id="rId45"/>
    <p:sldId id="419" r:id="rId46"/>
    <p:sldId id="420" r:id="rId47"/>
    <p:sldId id="422" r:id="rId48"/>
    <p:sldId id="425" r:id="rId49"/>
    <p:sldId id="426" r:id="rId50"/>
    <p:sldId id="427" r:id="rId51"/>
    <p:sldId id="298" r:id="rId52"/>
    <p:sldId id="394" r:id="rId53"/>
    <p:sldId id="297" r:id="rId54"/>
    <p:sldId id="293" r:id="rId55"/>
    <p:sldId id="295" r:id="rId56"/>
    <p:sldId id="300" r:id="rId57"/>
    <p:sldId id="301" r:id="rId58"/>
    <p:sldId id="383" r:id="rId59"/>
    <p:sldId id="384" r:id="rId60"/>
    <p:sldId id="385" r:id="rId61"/>
    <p:sldId id="386" r:id="rId62"/>
    <p:sldId id="387" r:id="rId63"/>
    <p:sldId id="302" r:id="rId64"/>
    <p:sldId id="303" r:id="rId65"/>
    <p:sldId id="395" r:id="rId66"/>
    <p:sldId id="358" r:id="rId67"/>
    <p:sldId id="359" r:id="rId68"/>
    <p:sldId id="360" r:id="rId69"/>
    <p:sldId id="361" r:id="rId70"/>
    <p:sldId id="362" r:id="rId71"/>
    <p:sldId id="363" r:id="rId72"/>
    <p:sldId id="364" r:id="rId73"/>
    <p:sldId id="365" r:id="rId74"/>
    <p:sldId id="366" r:id="rId75"/>
    <p:sldId id="367" r:id="rId76"/>
    <p:sldId id="428"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087E0B-52A0-4346-8E46-98561473F7DF}" type="datetimeFigureOut">
              <a:rPr lang="en-US" smtClean="0"/>
              <a:pPr/>
              <a:t>4/7/2022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846E05-DDA8-42F3-A51A-EE1E12E96E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D0D5466-8C6A-49CB-985A-140DE9F72522}" type="slidenum">
              <a:rPr lang="en-US"/>
              <a:pPr/>
              <a:t>31</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8" name="Rectangle 4"/>
          <p:cNvSpPr>
            <a:spLocks noGrp="1" noRot="1" noChangeAspect="1" noChangeArrowheads="1" noTextEdit="1"/>
          </p:cNvSpPr>
          <p:nvPr>
            <p:ph type="sldImg"/>
          </p:nvPr>
        </p:nvSpPr>
        <p:spPr>
          <a:ln/>
        </p:spPr>
      </p:sp>
      <p:sp>
        <p:nvSpPr>
          <p:cNvPr id="338949" name="Rectangle 5"/>
          <p:cNvSpPr>
            <a:spLocks noGrp="1" noChangeArrowheads="1"/>
          </p:cNvSpPr>
          <p:nvPr>
            <p:ph type="body" idx="1"/>
          </p:nvPr>
        </p:nvSpPr>
        <p:spPr/>
        <p:txBody>
          <a:bodyPr/>
          <a:lstStyle/>
          <a:p>
            <a:r>
              <a:rPr lang="en-US" b="1"/>
              <a:t>Purpose: </a:t>
            </a:r>
            <a:r>
              <a:rPr lang="en-US"/>
              <a:t>This slide describes three basic </a:t>
            </a:r>
            <a:r>
              <a:rPr lang="en-US" b="1"/>
              <a:t>show </a:t>
            </a:r>
            <a:r>
              <a:rPr lang="en-US"/>
              <a:t>commands on the Catalyst 1900 switch.</a:t>
            </a:r>
            <a:r>
              <a:rPr lang="en-US" b="1"/>
              <a:t> </a:t>
            </a:r>
          </a:p>
          <a:p>
            <a:r>
              <a:rPr lang="en-US" b="1"/>
              <a:t>Emphasize: </a:t>
            </a:r>
            <a:r>
              <a:rPr lang="en-US"/>
              <a:t>The next few slides will show the outputs of these </a:t>
            </a:r>
            <a:r>
              <a:rPr lang="en-US" b="1"/>
              <a:t>show </a:t>
            </a:r>
            <a:r>
              <a:rPr lang="en-US"/>
              <a:t>commands.</a:t>
            </a: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4" name="Rectangle 4"/>
          <p:cNvSpPr>
            <a:spLocks noGrp="1" noRot="1" noChangeAspect="1" noChangeArrowheads="1" noTextEdit="1"/>
          </p:cNvSpPr>
          <p:nvPr>
            <p:ph type="sldImg"/>
          </p:nvPr>
        </p:nvSpPr>
        <p:spPr>
          <a:ln/>
        </p:spPr>
      </p:sp>
      <p:sp>
        <p:nvSpPr>
          <p:cNvPr id="343045" name="Rectangle 5"/>
          <p:cNvSpPr>
            <a:spLocks noGrp="1" noChangeArrowheads="1"/>
          </p:cNvSpPr>
          <p:nvPr>
            <p:ph type="body" idx="1"/>
          </p:nvPr>
        </p:nvSpPr>
        <p:spPr/>
        <p:txBody>
          <a:bodyPr/>
          <a:lstStyle/>
          <a:p>
            <a:r>
              <a:rPr lang="en-US" b="1"/>
              <a:t>Purpose: </a:t>
            </a:r>
            <a:r>
              <a:rPr lang="en-US"/>
              <a:t>This slide describes the </a:t>
            </a:r>
            <a:r>
              <a:rPr lang="en-US" b="1"/>
              <a:t>show version </a:t>
            </a:r>
            <a:r>
              <a:rPr lang="en-US"/>
              <a:t>command output on the Catalyst 1924 switch. </a:t>
            </a:r>
          </a:p>
          <a:p>
            <a:r>
              <a:rPr lang="en-US"/>
              <a:t>The 1924 has 27 fixed ports (24 10BaseT, 1 AUI, 2 100BaseT).</a:t>
            </a:r>
            <a:endParaRPr lang="en-US" b="1"/>
          </a:p>
          <a:p>
            <a:r>
              <a:rPr lang="en-US" b="1"/>
              <a:t>Emphasize: </a:t>
            </a:r>
            <a:r>
              <a:rPr lang="en-US"/>
              <a:t>Point out that this command is useful when troubleshooting problems because it gives the versions of the Cisco IOS software. It also displays how long the  switch has been in operation. </a:t>
            </a:r>
          </a:p>
          <a:p>
            <a:r>
              <a:rPr lang="en-US" b="1"/>
              <a:t>Note: </a:t>
            </a:r>
            <a:r>
              <a:rPr lang="en-US"/>
              <a:t>The MAC address on each port is based on the base Ethernet address. For example, from this slide, the first port (e0/1) on the switch will have a MAC address of 00-50-BD-73-E2-C1.   </a:t>
            </a:r>
          </a:p>
          <a:p>
            <a:r>
              <a:rPr lang="en-US"/>
              <a:t>	</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6" name="Rectangle 4"/>
          <p:cNvSpPr>
            <a:spLocks noGrp="1" noRot="1" noChangeAspect="1" noChangeArrowheads="1" noTextEdit="1"/>
          </p:cNvSpPr>
          <p:nvPr>
            <p:ph type="sldImg"/>
          </p:nvPr>
        </p:nvSpPr>
        <p:spPr>
          <a:ln/>
        </p:spPr>
      </p:sp>
      <p:sp>
        <p:nvSpPr>
          <p:cNvPr id="351237" name="Rectangle 5"/>
          <p:cNvSpPr>
            <a:spLocks noGrp="1" noChangeArrowheads="1"/>
          </p:cNvSpPr>
          <p:nvPr>
            <p:ph type="body" idx="1"/>
          </p:nvPr>
        </p:nvSpPr>
        <p:spPr/>
        <p:txBody>
          <a:bodyPr/>
          <a:lstStyle/>
          <a:p>
            <a:r>
              <a:rPr lang="en-US" b="1"/>
              <a:t>Purpose: </a:t>
            </a:r>
            <a:r>
              <a:rPr lang="en-US"/>
              <a:t>This slide describes the </a:t>
            </a:r>
            <a:r>
              <a:rPr lang="en-US" b="1"/>
              <a:t>show interfaces </a:t>
            </a:r>
            <a:r>
              <a:rPr lang="en-US"/>
              <a:t>command output on the Catalyst 1900 switch.</a:t>
            </a:r>
            <a:r>
              <a:rPr lang="en-US" b="1"/>
              <a:t> </a:t>
            </a:r>
          </a:p>
          <a:p>
            <a:r>
              <a:rPr lang="en-US" b="1"/>
              <a:t>Emphasize:  </a:t>
            </a:r>
            <a:r>
              <a:rPr lang="en-US"/>
              <a:t>The top line of the output tells us that the interface is enabled (active state). Other states are disabled (inactive state, must be manually return to the active state), or suspended (inactive state, will automatically return to the enabled state when conditions causing the suspension are removed; for example, a port security violation error can cause a port to go to the suspended state).</a:t>
            </a:r>
          </a:p>
          <a:p>
            <a:r>
              <a:rPr lang="en-US" b="1"/>
              <a:t>Note:</a:t>
            </a:r>
            <a:r>
              <a:rPr lang="en-US"/>
              <a:t> The slide only shows the beginning portion of the </a:t>
            </a:r>
            <a:r>
              <a:rPr lang="en-US" b="1"/>
              <a:t>show interfaces </a:t>
            </a:r>
            <a:r>
              <a:rPr lang="en-US"/>
              <a:t>output. </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Rot="1" noChangeAspect="1" noChangeArrowheads="1"/>
          </p:cNvSpPr>
          <p:nvPr>
            <p:ph type="sldImg"/>
          </p:nvPr>
        </p:nvSpPr>
        <p:spPr bwMode="auto">
          <a:xfrm>
            <a:off x="1128118" y="300870"/>
            <a:ext cx="4630043" cy="3527273"/>
          </a:xfrm>
          <a:prstGeom prst="rect">
            <a:avLst/>
          </a:prstGeom>
          <a:noFill/>
        </p:spPr>
      </p:sp>
      <p:sp>
        <p:nvSpPr>
          <p:cNvPr id="491523" name="Rectangle 3"/>
          <p:cNvSpPr>
            <a:spLocks noGrp="1" noChangeArrowheads="1"/>
          </p:cNvSpPr>
          <p:nvPr>
            <p:ph type="body" idx="1"/>
          </p:nvPr>
        </p:nvSpPr>
        <p:spPr bwMode="auto">
          <a:xfrm>
            <a:off x="523875" y="4053418"/>
            <a:ext cx="5835551" cy="4579559"/>
          </a:xfrm>
          <a:prstGeom prst="rect">
            <a:avLst/>
          </a:prstGeom>
          <a:solidFill>
            <a:srgbClr val="FFFFFF"/>
          </a:solidFill>
          <a:ln>
            <a:solidFill>
              <a:srgbClr val="000000"/>
            </a:solidFill>
            <a:miter lim="800000"/>
            <a:headEnd/>
            <a:tailEnd/>
          </a:ln>
        </p:spPr>
        <p:txBody>
          <a:bodyPr/>
          <a:lstStyle/>
          <a:p>
            <a:r>
              <a:rPr lang="en-US" b="1"/>
              <a:t>Purpose: </a:t>
            </a:r>
            <a:r>
              <a:rPr lang="en-US"/>
              <a:t>This slide describes the </a:t>
            </a:r>
            <a:r>
              <a:rPr lang="en-US" b="1"/>
              <a:t>show ip </a:t>
            </a:r>
            <a:r>
              <a:rPr lang="en-US"/>
              <a:t>command output on the Catalyst 1900 switch.</a:t>
            </a:r>
            <a:r>
              <a:rPr lang="en-US" b="1"/>
              <a:t> </a:t>
            </a:r>
          </a:p>
          <a:p>
            <a:r>
              <a:rPr lang="en-US" b="1"/>
              <a:t>Note: </a:t>
            </a:r>
            <a:r>
              <a:rPr lang="en-US"/>
              <a:t>RIP-enabled means the Catalyst 1900 switch will listen to the RIP updates so it can learn the default gateway IP address automatically. This is enabled by default. To disable this feature, use the </a:t>
            </a:r>
            <a:r>
              <a:rPr lang="en-US" b="1"/>
              <a:t>no rip</a:t>
            </a:r>
            <a:r>
              <a:rPr lang="en-US"/>
              <a:t> global configuration command.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p:cNvSpPr>
          <p:nvPr>
            <p:ph type="sldImg"/>
          </p:nvPr>
        </p:nvSpPr>
        <p:spPr bwMode="auto">
          <a:xfrm>
            <a:off x="1126629" y="300870"/>
            <a:ext cx="4630043" cy="3527273"/>
          </a:xfrm>
          <a:prstGeom prst="rect">
            <a:avLst/>
          </a:prstGeom>
          <a:noFill/>
        </p:spPr>
      </p:sp>
      <p:sp>
        <p:nvSpPr>
          <p:cNvPr id="589827" name="Rectangle 3"/>
          <p:cNvSpPr>
            <a:spLocks noGrp="1" noChangeArrowheads="1"/>
          </p:cNvSpPr>
          <p:nvPr>
            <p:ph type="body" idx="1"/>
          </p:nvPr>
        </p:nvSpPr>
        <p:spPr bwMode="auto">
          <a:xfrm>
            <a:off x="519410" y="4051905"/>
            <a:ext cx="5834063" cy="4575024"/>
          </a:xfrm>
          <a:prstGeom prst="rect">
            <a:avLst/>
          </a:prstGeom>
          <a:solidFill>
            <a:srgbClr val="FFFFFF"/>
          </a:solidFill>
          <a:ln>
            <a:solidFill>
              <a:srgbClr val="000000"/>
            </a:solidFill>
            <a:miter lim="800000"/>
            <a:headEnd/>
            <a:tailEnd/>
          </a:ln>
        </p:spPr>
        <p:txBody>
          <a:bodyPr/>
          <a:lstStyle/>
          <a:p>
            <a:r>
              <a:rPr lang="en-US" b="1"/>
              <a:t>Note: </a:t>
            </a:r>
            <a:r>
              <a:rPr lang="en-US"/>
              <a:t>The command to set the DNS server address is as follows:</a:t>
            </a:r>
          </a:p>
          <a:p>
            <a:r>
              <a:rPr lang="en-US">
                <a:latin typeface="Courier New" pitchFamily="49" charset="0"/>
              </a:rPr>
              <a:t>wg_sw_a(config)#</a:t>
            </a:r>
            <a:r>
              <a:rPr lang="en-US" b="1">
                <a:latin typeface="Courier New" pitchFamily="49" charset="0"/>
              </a:rPr>
              <a:t>ip name-server</a:t>
            </a:r>
            <a:r>
              <a:rPr lang="en-US">
                <a:latin typeface="Courier New" pitchFamily="49" charset="0"/>
              </a:rPr>
              <a:t> ?</a:t>
            </a:r>
          </a:p>
          <a:p>
            <a:r>
              <a:rPr lang="en-US">
                <a:latin typeface="Courier New" pitchFamily="49" charset="0"/>
              </a:rPr>
              <a:t>  A.B.C.D  IP Address</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Rot="1" noChangeAspect="1" noChangeArrowheads="1"/>
          </p:cNvSpPr>
          <p:nvPr>
            <p:ph type="sldImg"/>
          </p:nvPr>
        </p:nvSpPr>
        <p:spPr bwMode="auto">
          <a:xfrm>
            <a:off x="1126629" y="300870"/>
            <a:ext cx="4630043" cy="3527273"/>
          </a:xfrm>
          <a:prstGeom prst="rect">
            <a:avLst/>
          </a:prstGeom>
          <a:noFill/>
        </p:spPr>
      </p:sp>
      <p:sp>
        <p:nvSpPr>
          <p:cNvPr id="575491" name="Rectangle 3"/>
          <p:cNvSpPr>
            <a:spLocks noGrp="1" noChangeArrowheads="1"/>
          </p:cNvSpPr>
          <p:nvPr>
            <p:ph type="body" idx="1"/>
          </p:nvPr>
        </p:nvSpPr>
        <p:spPr bwMode="auto">
          <a:xfrm>
            <a:off x="519410" y="4051905"/>
            <a:ext cx="5834063" cy="4575024"/>
          </a:xfrm>
          <a:prstGeom prst="rect">
            <a:avLst/>
          </a:prstGeom>
          <a:solidFill>
            <a:srgbClr val="FFFFFF"/>
          </a:solidFill>
          <a:ln>
            <a:solidFill>
              <a:srgbClr val="000000"/>
            </a:solidFill>
            <a:miter lim="800000"/>
            <a:headEnd/>
            <a:tailEnd/>
          </a:ln>
        </p:spPr>
        <p:txBody>
          <a:bodyPr/>
          <a:lstStyle/>
          <a:p>
            <a:r>
              <a:rPr lang="en-US" b="1"/>
              <a:t>Emphasize: </a:t>
            </a:r>
            <a:r>
              <a:rPr lang="en-US"/>
              <a:t>The Catalyst 1900 comes with a factory default setting. Listed in the slide are just some of the default settings on the switch. A switch is plug-and-play to use for basic bridging functions. </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p:cNvSpPr>
          <p:nvPr>
            <p:ph type="sldImg"/>
          </p:nvPr>
        </p:nvSpPr>
        <p:spPr bwMode="auto">
          <a:xfrm>
            <a:off x="1126629" y="300870"/>
            <a:ext cx="4630043" cy="3527273"/>
          </a:xfrm>
          <a:prstGeom prst="rect">
            <a:avLst/>
          </a:prstGeom>
          <a:noFill/>
        </p:spPr>
      </p:sp>
      <p:sp>
        <p:nvSpPr>
          <p:cNvPr id="583683" name="Rectangle 3"/>
          <p:cNvSpPr>
            <a:spLocks noGrp="1" noChangeArrowheads="1"/>
          </p:cNvSpPr>
          <p:nvPr>
            <p:ph type="body" idx="1"/>
          </p:nvPr>
        </p:nvSpPr>
        <p:spPr bwMode="auto">
          <a:xfrm>
            <a:off x="519410" y="4051905"/>
            <a:ext cx="5834063" cy="4575024"/>
          </a:xfrm>
          <a:prstGeom prst="rect">
            <a:avLst/>
          </a:prstGeom>
          <a:solidFill>
            <a:srgbClr val="FFFFFF"/>
          </a:solidFill>
          <a:ln>
            <a:solidFill>
              <a:srgbClr val="000000"/>
            </a:solidFill>
            <a:miter lim="800000"/>
            <a:headEnd/>
            <a:tailEnd/>
          </a:ln>
        </p:spPr>
        <p:txBody>
          <a:bodyPr/>
          <a:lstStyle/>
          <a:p>
            <a:r>
              <a:rPr lang="en-US" b="1"/>
              <a:t>Layer 2 of 2</a:t>
            </a:r>
          </a:p>
          <a:p>
            <a:r>
              <a:rPr lang="en-US" b="1"/>
              <a:t>Emphasize: </a:t>
            </a:r>
            <a:r>
              <a:rPr lang="en-US"/>
              <a:t>Explain to the students why a Layer 2 switch requires an IP address.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p:cNvSpPr>
          <p:nvPr>
            <p:ph type="sldImg"/>
          </p:nvPr>
        </p:nvSpPr>
        <p:spPr bwMode="auto">
          <a:xfrm>
            <a:off x="1126629" y="300870"/>
            <a:ext cx="4630043" cy="3527273"/>
          </a:xfrm>
          <a:prstGeom prst="rect">
            <a:avLst/>
          </a:prstGeom>
          <a:noFill/>
        </p:spPr>
      </p:sp>
      <p:sp>
        <p:nvSpPr>
          <p:cNvPr id="587779" name="Rectangle 3"/>
          <p:cNvSpPr>
            <a:spLocks noGrp="1" noChangeArrowheads="1"/>
          </p:cNvSpPr>
          <p:nvPr>
            <p:ph type="body" idx="1"/>
          </p:nvPr>
        </p:nvSpPr>
        <p:spPr bwMode="auto">
          <a:xfrm>
            <a:off x="519410" y="4051905"/>
            <a:ext cx="5834063" cy="4575024"/>
          </a:xfrm>
          <a:prstGeom prst="rect">
            <a:avLst/>
          </a:prstGeom>
          <a:solidFill>
            <a:srgbClr val="FFFFFF"/>
          </a:solidFill>
          <a:ln>
            <a:solidFill>
              <a:srgbClr val="000000"/>
            </a:solidFill>
            <a:miter lim="800000"/>
            <a:headEnd/>
            <a:tailEnd/>
          </a:ln>
        </p:spPr>
        <p:txBody>
          <a:bodyPr/>
          <a:lstStyle/>
          <a:p>
            <a:r>
              <a:rPr lang="en-US" b="1"/>
              <a:t>Layer 2 of 2</a:t>
            </a:r>
          </a:p>
          <a:p>
            <a:r>
              <a:rPr lang="en-US" b="1"/>
              <a:t>Note: </a:t>
            </a:r>
            <a:r>
              <a:rPr lang="en-US"/>
              <a:t>By default, RIP is enabled on the Catalyst 1900 switch. This enables the switch to automatically learn the default gateway IP address by listening to the RIP updates.</a:t>
            </a:r>
          </a:p>
          <a:p>
            <a:r>
              <a:rPr lang="en-US"/>
              <a:t>To disable this feature, the command is as follows:</a:t>
            </a:r>
          </a:p>
          <a:p>
            <a:r>
              <a:rPr lang="en-US">
                <a:latin typeface="Courier New" pitchFamily="49" charset="0"/>
              </a:rPr>
              <a:t>wg_sw_a(config)#</a:t>
            </a:r>
            <a:r>
              <a:rPr lang="en-US" b="1">
                <a:latin typeface="Courier New" pitchFamily="49" charset="0"/>
              </a:rPr>
              <a:t>no rip</a:t>
            </a:r>
            <a:endParaRPr lang="en-US">
              <a:latin typeface="Courier New" pitchFamily="49" charset="0"/>
            </a:endParaRPr>
          </a:p>
          <a:p>
            <a:r>
              <a:rPr lang="en-US">
                <a:latin typeface="Courier New" pitchFamily="49" charset="0"/>
              </a:rPr>
              <a:t>wg_sw_a(config)#</a:t>
            </a:r>
            <a:r>
              <a:rPr lang="en-US" b="1">
                <a:latin typeface="Courier New" pitchFamily="49" charset="0"/>
              </a:rPr>
              <a:t>end</a:t>
            </a:r>
            <a:endParaRPr lang="en-US">
              <a:latin typeface="Courier New" pitchFamily="49" charset="0"/>
            </a:endParaRPr>
          </a:p>
          <a:p>
            <a:r>
              <a:rPr lang="en-US">
                <a:latin typeface="Courier New" pitchFamily="49" charset="0"/>
              </a:rPr>
              <a:t>wg_sw_a#</a:t>
            </a:r>
            <a:r>
              <a:rPr lang="en-US" b="1">
                <a:latin typeface="Courier New" pitchFamily="49" charset="0"/>
              </a:rPr>
              <a:t>sh ip</a:t>
            </a:r>
            <a:endParaRPr lang="en-US">
              <a:latin typeface="Courier New" pitchFamily="49" charset="0"/>
            </a:endParaRPr>
          </a:p>
          <a:p>
            <a:r>
              <a:rPr lang="en-US">
                <a:latin typeface="Courier New" pitchFamily="49" charset="0"/>
              </a:rPr>
              <a:t>IP Address: 10.1.1.10</a:t>
            </a:r>
          </a:p>
          <a:p>
            <a:r>
              <a:rPr lang="en-US">
                <a:latin typeface="Courier New" pitchFamily="49" charset="0"/>
              </a:rPr>
              <a:t>Subnet Mask: 255.255.255.0</a:t>
            </a:r>
          </a:p>
          <a:p>
            <a:r>
              <a:rPr lang="en-US">
                <a:latin typeface="Courier New" pitchFamily="49" charset="0"/>
              </a:rPr>
              <a:t>Default Gateway: 0.0.0.0</a:t>
            </a:r>
          </a:p>
          <a:p>
            <a:r>
              <a:rPr lang="en-US">
                <a:latin typeface="Courier New" pitchFamily="49" charset="0"/>
              </a:rPr>
              <a:t>Management VLAN:  1</a:t>
            </a:r>
          </a:p>
          <a:p>
            <a:r>
              <a:rPr lang="en-US">
                <a:latin typeface="Courier New" pitchFamily="49" charset="0"/>
              </a:rPr>
              <a:t>Domain name:</a:t>
            </a:r>
          </a:p>
          <a:p>
            <a:r>
              <a:rPr lang="en-US">
                <a:latin typeface="Courier New" pitchFamily="49" charset="0"/>
              </a:rPr>
              <a:t>Name server 1: 0.0.0.0</a:t>
            </a:r>
          </a:p>
          <a:p>
            <a:r>
              <a:rPr lang="en-US">
                <a:latin typeface="Courier New" pitchFamily="49" charset="0"/>
              </a:rPr>
              <a:t>Name server 2: 0.0.0.0</a:t>
            </a:r>
          </a:p>
          <a:p>
            <a:r>
              <a:rPr lang="en-US">
                <a:latin typeface="Courier New" pitchFamily="49" charset="0"/>
              </a:rPr>
              <a:t>HTTP server : Enabled</a:t>
            </a:r>
          </a:p>
          <a:p>
            <a:r>
              <a:rPr lang="en-US">
                <a:latin typeface="Courier New" pitchFamily="49" charset="0"/>
              </a:rPr>
              <a:t>HTTP port :  80</a:t>
            </a:r>
          </a:p>
          <a:p>
            <a:r>
              <a:rPr lang="en-US">
                <a:latin typeface="Courier New" pitchFamily="49" charset="0"/>
              </a:rPr>
              <a:t>RIP : Disabled</a:t>
            </a:r>
            <a:endParaRPr lang="en-US"/>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p:cNvSpPr>
          <p:nvPr>
            <p:ph type="sldImg"/>
          </p:nvPr>
        </p:nvSpPr>
        <p:spPr bwMode="auto">
          <a:xfrm>
            <a:off x="1126629" y="300870"/>
            <a:ext cx="4630043" cy="3527273"/>
          </a:xfrm>
          <a:prstGeom prst="rect">
            <a:avLst/>
          </a:prstGeom>
          <a:noFill/>
        </p:spPr>
      </p:sp>
      <p:sp>
        <p:nvSpPr>
          <p:cNvPr id="589827" name="Rectangle 3"/>
          <p:cNvSpPr>
            <a:spLocks noGrp="1" noChangeArrowheads="1"/>
          </p:cNvSpPr>
          <p:nvPr>
            <p:ph type="body" idx="1"/>
          </p:nvPr>
        </p:nvSpPr>
        <p:spPr bwMode="auto">
          <a:xfrm>
            <a:off x="519410" y="4051905"/>
            <a:ext cx="5834063" cy="4575024"/>
          </a:xfrm>
          <a:prstGeom prst="rect">
            <a:avLst/>
          </a:prstGeom>
          <a:solidFill>
            <a:srgbClr val="FFFFFF"/>
          </a:solidFill>
          <a:ln>
            <a:solidFill>
              <a:srgbClr val="000000"/>
            </a:solidFill>
            <a:miter lim="800000"/>
            <a:headEnd/>
            <a:tailEnd/>
          </a:ln>
        </p:spPr>
        <p:txBody>
          <a:bodyPr/>
          <a:lstStyle/>
          <a:p>
            <a:r>
              <a:rPr lang="en-US" b="1"/>
              <a:t>Note: </a:t>
            </a:r>
            <a:r>
              <a:rPr lang="en-US"/>
              <a:t>The command to set the DNS server address is as follows:</a:t>
            </a:r>
          </a:p>
          <a:p>
            <a:r>
              <a:rPr lang="en-US">
                <a:latin typeface="Courier New" pitchFamily="49" charset="0"/>
              </a:rPr>
              <a:t>wg_sw_a(config)#</a:t>
            </a:r>
            <a:r>
              <a:rPr lang="en-US" b="1">
                <a:latin typeface="Courier New" pitchFamily="49" charset="0"/>
              </a:rPr>
              <a:t>ip name-server</a:t>
            </a:r>
            <a:r>
              <a:rPr lang="en-US">
                <a:latin typeface="Courier New" pitchFamily="49" charset="0"/>
              </a:rPr>
              <a:t> ?</a:t>
            </a:r>
          </a:p>
          <a:p>
            <a:r>
              <a:rPr lang="en-US">
                <a:latin typeface="Courier New" pitchFamily="49" charset="0"/>
              </a:rPr>
              <a:t>  A.B.C.D  IP Address</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ChangeArrowheads="1"/>
          </p:cNvSpPr>
          <p:nvPr/>
        </p:nvSpPr>
        <p:spPr bwMode="auto">
          <a:xfrm>
            <a:off x="3885903" y="1"/>
            <a:ext cx="2972097"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27363" name="Rectangle 3"/>
          <p:cNvSpPr>
            <a:spLocks noChangeArrowheads="1"/>
          </p:cNvSpPr>
          <p:nvPr/>
        </p:nvSpPr>
        <p:spPr bwMode="auto">
          <a:xfrm>
            <a:off x="0" y="1"/>
            <a:ext cx="2972098"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27364" name="Rectangle 4"/>
          <p:cNvSpPr>
            <a:spLocks noChangeArrowheads="1"/>
          </p:cNvSpPr>
          <p:nvPr/>
        </p:nvSpPr>
        <p:spPr bwMode="auto">
          <a:xfrm>
            <a:off x="3885903" y="1"/>
            <a:ext cx="2972097"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27365" name="Rectangle 5"/>
          <p:cNvSpPr>
            <a:spLocks noChangeArrowheads="1"/>
          </p:cNvSpPr>
          <p:nvPr/>
        </p:nvSpPr>
        <p:spPr bwMode="auto">
          <a:xfrm>
            <a:off x="0" y="1"/>
            <a:ext cx="2972098"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27366" name="Rectangle 6"/>
          <p:cNvSpPr>
            <a:spLocks noChangeArrowheads="1"/>
          </p:cNvSpPr>
          <p:nvPr/>
        </p:nvSpPr>
        <p:spPr bwMode="auto">
          <a:xfrm>
            <a:off x="3885903" y="1"/>
            <a:ext cx="2972097"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27367" name="Rectangle 7"/>
          <p:cNvSpPr>
            <a:spLocks noChangeArrowheads="1"/>
          </p:cNvSpPr>
          <p:nvPr/>
        </p:nvSpPr>
        <p:spPr bwMode="auto">
          <a:xfrm>
            <a:off x="0" y="1"/>
            <a:ext cx="2972098"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27368" name="Rectangle 8"/>
          <p:cNvSpPr>
            <a:spLocks noChangeArrowheads="1"/>
          </p:cNvSpPr>
          <p:nvPr/>
        </p:nvSpPr>
        <p:spPr bwMode="auto">
          <a:xfrm>
            <a:off x="3885903" y="1"/>
            <a:ext cx="2972097"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27369" name="Rectangle 9"/>
          <p:cNvSpPr>
            <a:spLocks noChangeArrowheads="1"/>
          </p:cNvSpPr>
          <p:nvPr/>
        </p:nvSpPr>
        <p:spPr bwMode="auto">
          <a:xfrm>
            <a:off x="0" y="1"/>
            <a:ext cx="2972098"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27370" name="Rectangle 10"/>
          <p:cNvSpPr>
            <a:spLocks noChangeArrowheads="1"/>
          </p:cNvSpPr>
          <p:nvPr/>
        </p:nvSpPr>
        <p:spPr bwMode="auto">
          <a:xfrm>
            <a:off x="3885903" y="1"/>
            <a:ext cx="2972097"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27371" name="Rectangle 11"/>
          <p:cNvSpPr>
            <a:spLocks noChangeArrowheads="1"/>
          </p:cNvSpPr>
          <p:nvPr/>
        </p:nvSpPr>
        <p:spPr bwMode="auto">
          <a:xfrm>
            <a:off x="0" y="1"/>
            <a:ext cx="2972098"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27372" name="Rectangle 12"/>
          <p:cNvSpPr>
            <a:spLocks noChangeArrowheads="1"/>
          </p:cNvSpPr>
          <p:nvPr/>
        </p:nvSpPr>
        <p:spPr bwMode="auto">
          <a:xfrm>
            <a:off x="3885903" y="1"/>
            <a:ext cx="2972097"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27373" name="Rectangle 13"/>
          <p:cNvSpPr>
            <a:spLocks noChangeArrowheads="1"/>
          </p:cNvSpPr>
          <p:nvPr/>
        </p:nvSpPr>
        <p:spPr bwMode="auto">
          <a:xfrm>
            <a:off x="0" y="1"/>
            <a:ext cx="2972098"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27374" name="Rectangle 14"/>
          <p:cNvSpPr>
            <a:spLocks noChangeArrowheads="1"/>
          </p:cNvSpPr>
          <p:nvPr/>
        </p:nvSpPr>
        <p:spPr bwMode="auto">
          <a:xfrm>
            <a:off x="3884415" y="0"/>
            <a:ext cx="2973586" cy="455084"/>
          </a:xfrm>
          <a:prstGeom prst="rect">
            <a:avLst/>
          </a:prstGeom>
          <a:noFill/>
          <a:ln w="9525">
            <a:noFill/>
            <a:miter lim="800000"/>
            <a:headEnd/>
            <a:tailEnd/>
          </a:ln>
          <a:effectLst/>
        </p:spPr>
        <p:txBody>
          <a:bodyPr wrap="none" lIns="86493" tIns="43247" rIns="86493" bIns="43247" anchor="ctr"/>
          <a:lstStyle/>
          <a:p>
            <a:endParaRPr lang="en-US"/>
          </a:p>
        </p:txBody>
      </p:sp>
      <p:sp>
        <p:nvSpPr>
          <p:cNvPr id="527375" name="Rectangle 15"/>
          <p:cNvSpPr>
            <a:spLocks noChangeArrowheads="1"/>
          </p:cNvSpPr>
          <p:nvPr/>
        </p:nvSpPr>
        <p:spPr bwMode="auto">
          <a:xfrm>
            <a:off x="0" y="0"/>
            <a:ext cx="2972098" cy="455084"/>
          </a:xfrm>
          <a:prstGeom prst="rect">
            <a:avLst/>
          </a:prstGeom>
          <a:noFill/>
          <a:ln w="9525">
            <a:noFill/>
            <a:miter lim="800000"/>
            <a:headEnd/>
            <a:tailEnd/>
          </a:ln>
          <a:effectLst/>
        </p:spPr>
        <p:txBody>
          <a:bodyPr wrap="none" lIns="86493" tIns="43247" rIns="86493" bIns="43247" anchor="ctr"/>
          <a:lstStyle/>
          <a:p>
            <a:endParaRPr lang="en-US"/>
          </a:p>
        </p:txBody>
      </p:sp>
      <p:sp>
        <p:nvSpPr>
          <p:cNvPr id="527376" name="Rectangle 16"/>
          <p:cNvSpPr>
            <a:spLocks noGrp="1" noRot="1" noChangeAspect="1" noChangeArrowheads="1"/>
          </p:cNvSpPr>
          <p:nvPr>
            <p:ph type="sldImg"/>
          </p:nvPr>
        </p:nvSpPr>
        <p:spPr bwMode="auto">
          <a:xfrm>
            <a:off x="1092200" y="301625"/>
            <a:ext cx="4699000" cy="3525838"/>
          </a:xfrm>
          <a:prstGeom prst="rect">
            <a:avLst/>
          </a:prstGeom>
          <a:noFill/>
        </p:spPr>
      </p:sp>
      <p:sp>
        <p:nvSpPr>
          <p:cNvPr id="527377" name="Rectangle 17"/>
          <p:cNvSpPr>
            <a:spLocks noGrp="1" noChangeArrowheads="1"/>
          </p:cNvSpPr>
          <p:nvPr>
            <p:ph type="body" idx="1"/>
          </p:nvPr>
        </p:nvSpPr>
        <p:spPr bwMode="auto">
          <a:xfrm>
            <a:off x="523875" y="4053418"/>
            <a:ext cx="5835551" cy="4579559"/>
          </a:xfrm>
          <a:prstGeom prst="rect">
            <a:avLst/>
          </a:prstGeom>
          <a:solidFill>
            <a:srgbClr val="FFFFFF"/>
          </a:solidFill>
          <a:ln>
            <a:solidFill>
              <a:srgbClr val="000000"/>
            </a:solidFill>
            <a:miter lim="800000"/>
            <a:headEnd/>
            <a:tailEnd/>
          </a:ln>
        </p:spPr>
        <p:txBody>
          <a:bodyPr/>
          <a:lstStyle/>
          <a:p>
            <a:r>
              <a:rPr lang="en-US" b="1"/>
              <a:t>Emphasize: </a:t>
            </a:r>
            <a:r>
              <a:rPr lang="en-US"/>
              <a:t>CDP is media- and protocol-independent and runs on all Cisco-manufactured equipment including routers, access servers, switches, and some managed hubs. With CDP, network management applications can retrieve the device type and SNMP agent address of neighboring devices. This capability enables applications to send SNMP queries to neighboring devices. </a:t>
            </a:r>
          </a:p>
          <a:p>
            <a:pPr lvl="1"/>
            <a:r>
              <a:rPr lang="en-US"/>
              <a:t>CDP allows network management applications to dynamically discover Cisco devices that are neighbors. CDP runs on all media that support the Subnetwork Access Protocol, including LAN and Frame Relay. CDP runs over the data link layer only, not the network layer. Therefore, two systems that support different network-layer protocols can learn about each other.</a:t>
            </a:r>
          </a:p>
          <a:p>
            <a:pPr lvl="1"/>
            <a:r>
              <a:rPr lang="en-US"/>
              <a:t>Cached CDP information is available to network management applications. Cisco devices never forward a CDP packet. When new information is received, old information is discarded. The holdtime determines how long to keep existing information from a neighbor.</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Rectangle 4"/>
          <p:cNvSpPr>
            <a:spLocks noGrp="1" noRot="1" noChangeAspect="1" noChangeArrowheads="1" noTextEdit="1"/>
          </p:cNvSpPr>
          <p:nvPr>
            <p:ph type="sldImg"/>
          </p:nvPr>
        </p:nvSpPr>
        <p:spPr>
          <a:ln/>
        </p:spPr>
      </p:sp>
      <p:sp>
        <p:nvSpPr>
          <p:cNvPr id="324613" name="Rectangle 5"/>
          <p:cNvSpPr>
            <a:spLocks noGrp="1" noChangeArrowheads="1"/>
          </p:cNvSpPr>
          <p:nvPr>
            <p:ph type="body" idx="1"/>
          </p:nvPr>
        </p:nvSpPr>
        <p:spPr/>
        <p:txBody>
          <a:bodyPr/>
          <a:lstStyle/>
          <a:p>
            <a:r>
              <a:rPr lang="en-US" b="1"/>
              <a:t>Purpose: </a:t>
            </a:r>
            <a:r>
              <a:rPr lang="en-US"/>
              <a:t>This slide describes the console output on the Catalyst 1900 switch during startup.</a:t>
            </a:r>
            <a:endParaRPr lang="en-US" b="1"/>
          </a:p>
          <a:p>
            <a:r>
              <a:rPr lang="en-US" b="1"/>
              <a:t>Emphasize:</a:t>
            </a:r>
            <a:r>
              <a:rPr lang="en-US"/>
              <a:t> If a POST fails, a corresponding console message will be displayed indicating the POST failure. In this slide, the switch started up without any POST error.</a:t>
            </a:r>
          </a:p>
          <a:p>
            <a:r>
              <a:rPr lang="en-US"/>
              <a:t>From the User Interface menu, select K to access the command-line interface.</a:t>
            </a:r>
          </a:p>
          <a:p>
            <a:r>
              <a:rPr lang="en-US"/>
              <a:t>In this class, we will only discuss the Catalyst 1900 CLI configuration method. </a:t>
            </a:r>
          </a:p>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ChangeArrowheads="1"/>
          </p:cNvSpPr>
          <p:nvPr>
            <p:ph type="sldImg"/>
          </p:nvPr>
        </p:nvSpPr>
        <p:spPr bwMode="auto">
          <a:xfrm>
            <a:off x="1092200" y="301625"/>
            <a:ext cx="4699000" cy="3525838"/>
          </a:xfrm>
          <a:prstGeom prst="rect">
            <a:avLst/>
          </a:prstGeom>
          <a:noFill/>
        </p:spPr>
      </p:sp>
      <p:sp>
        <p:nvSpPr>
          <p:cNvPr id="529411" name="Rectangle 3"/>
          <p:cNvSpPr>
            <a:spLocks noGrp="1" noChangeArrowheads="1"/>
          </p:cNvSpPr>
          <p:nvPr>
            <p:ph type="body" idx="1"/>
          </p:nvPr>
        </p:nvSpPr>
        <p:spPr bwMode="auto">
          <a:xfrm>
            <a:off x="523875" y="4053418"/>
            <a:ext cx="5835551" cy="4579559"/>
          </a:xfrm>
          <a:prstGeom prst="rect">
            <a:avLst/>
          </a:prstGeom>
          <a:solidFill>
            <a:srgbClr val="FFFFFF"/>
          </a:solidFill>
          <a:ln>
            <a:solidFill>
              <a:srgbClr val="000000"/>
            </a:solidFill>
            <a:miter lim="800000"/>
            <a:headEnd/>
            <a:tailEnd/>
          </a:ln>
        </p:spPr>
        <p:txBody>
          <a:bodyPr/>
          <a:lstStyle/>
          <a:p>
            <a:r>
              <a:rPr lang="en-US" b="1"/>
              <a:t>Note: </a:t>
            </a:r>
            <a:r>
              <a:rPr lang="en-US"/>
              <a:t>Some of the CDP commands are not available on the Catalyst 1900 switch, like </a:t>
            </a:r>
            <a:r>
              <a:rPr lang="en-US" b="1"/>
              <a:t>cdp run</a:t>
            </a:r>
            <a:r>
              <a:rPr lang="en-US"/>
              <a:t>, </a:t>
            </a:r>
            <a:r>
              <a:rPr lang="en-US" b="1"/>
              <a:t>show cdp traffic</a:t>
            </a:r>
            <a:r>
              <a:rPr lang="en-US"/>
              <a:t>, and </a:t>
            </a:r>
            <a:r>
              <a:rPr lang="en-US" b="1"/>
              <a:t>show cdp entry</a:t>
            </a:r>
            <a:r>
              <a:rPr lang="en-US"/>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p:cNvSpPr>
          <p:nvPr>
            <p:ph type="sldImg"/>
          </p:nvPr>
        </p:nvSpPr>
        <p:spPr bwMode="auto">
          <a:xfrm>
            <a:off x="1103313" y="303213"/>
            <a:ext cx="4700587" cy="3527425"/>
          </a:xfrm>
          <a:prstGeom prst="rect">
            <a:avLst/>
          </a:prstGeom>
          <a:noFill/>
        </p:spPr>
      </p:sp>
      <p:sp>
        <p:nvSpPr>
          <p:cNvPr id="531459" name="Rectangle 3"/>
          <p:cNvSpPr>
            <a:spLocks noGrp="1" noChangeArrowheads="1"/>
          </p:cNvSpPr>
          <p:nvPr>
            <p:ph type="body" idx="1"/>
          </p:nvPr>
        </p:nvSpPr>
        <p:spPr bwMode="auto">
          <a:xfrm>
            <a:off x="523875" y="4053418"/>
            <a:ext cx="5835551" cy="4579559"/>
          </a:xfrm>
          <a:prstGeom prst="rect">
            <a:avLst/>
          </a:prstGeom>
          <a:solidFill>
            <a:srgbClr val="FFFFFF"/>
          </a:solidFill>
          <a:ln>
            <a:solidFill>
              <a:srgbClr val="000000"/>
            </a:solidFill>
            <a:miter lim="800000"/>
            <a:headEnd/>
            <a:tailEnd/>
          </a:ln>
        </p:spPr>
        <p:txBody>
          <a:bodyPr/>
          <a:lstStyle/>
          <a:p>
            <a:r>
              <a:rPr lang="en-US" b="1"/>
              <a:t>Emphasize: </a:t>
            </a:r>
            <a:r>
              <a:rPr lang="en-US"/>
              <a:t>This graphic shows the </a:t>
            </a:r>
            <a:r>
              <a:rPr lang="en-US" b="1"/>
              <a:t>show cdp neighbors</a:t>
            </a:r>
            <a:r>
              <a:rPr lang="en-US"/>
              <a:t> command initiated from a router, which displays a summary of the capabilities and access details for the CDP neighbors. The </a:t>
            </a:r>
            <a:r>
              <a:rPr lang="en-US" b="1"/>
              <a:t>show cdp neighbors detail</a:t>
            </a:r>
            <a:r>
              <a:rPr lang="en-US"/>
              <a:t> command shows detailed information about the same devices. </a:t>
            </a:r>
          </a:p>
          <a:p>
            <a:r>
              <a:rPr lang="en-US" b="1"/>
              <a:t>Note: </a:t>
            </a:r>
            <a:r>
              <a:rPr lang="en-US"/>
              <a:t>If the neighbor is a Catalyst 1900 switch, the switch MAC address is also displayed. If the switch is a 2900xl, its MAC address is not displayed.</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Rot="1" noChangeAspect="1" noChangeArrowheads="1"/>
          </p:cNvSpPr>
          <p:nvPr>
            <p:ph type="sldImg"/>
          </p:nvPr>
        </p:nvSpPr>
        <p:spPr bwMode="auto">
          <a:xfrm>
            <a:off x="1092200" y="301625"/>
            <a:ext cx="4699000" cy="3525838"/>
          </a:xfrm>
          <a:prstGeom prst="rect">
            <a:avLst/>
          </a:prstGeom>
          <a:noFill/>
        </p:spPr>
      </p:sp>
      <p:sp>
        <p:nvSpPr>
          <p:cNvPr id="533507" name="Rectangle 3"/>
          <p:cNvSpPr>
            <a:spLocks noGrp="1" noChangeArrowheads="1"/>
          </p:cNvSpPr>
          <p:nvPr>
            <p:ph type="body" idx="1"/>
          </p:nvPr>
        </p:nvSpPr>
        <p:spPr bwMode="auto">
          <a:xfrm>
            <a:off x="523875" y="4053418"/>
            <a:ext cx="5835551" cy="4579559"/>
          </a:xfrm>
          <a:prstGeom prst="rect">
            <a:avLst/>
          </a:prstGeom>
          <a:solidFill>
            <a:srgbClr val="FFFFFF"/>
          </a:solidFill>
          <a:ln>
            <a:solidFill>
              <a:srgbClr val="000000"/>
            </a:solidFill>
            <a:miter lim="800000"/>
            <a:headEnd/>
            <a:tailEnd/>
          </a:ln>
        </p:spPr>
        <p:txBody>
          <a:bodyPr/>
          <a:lstStyle/>
          <a:p>
            <a:r>
              <a:rPr lang="en-US" b="1"/>
              <a:t>Emphasize: </a:t>
            </a:r>
            <a:r>
              <a:rPr lang="en-US"/>
              <a:t> The example shows what information can be obtained about RouterA’s neighbor. CDP is one way to learn about other Cisco devices on the network. </a:t>
            </a:r>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p:cNvSpPr>
          <p:nvPr>
            <p:ph type="sldImg"/>
          </p:nvPr>
        </p:nvSpPr>
        <p:spPr bwMode="auto">
          <a:xfrm>
            <a:off x="1092200" y="301625"/>
            <a:ext cx="4699000" cy="3525838"/>
          </a:xfrm>
          <a:prstGeom prst="rect">
            <a:avLst/>
          </a:prstGeom>
          <a:noFill/>
        </p:spPr>
      </p:sp>
      <p:sp>
        <p:nvSpPr>
          <p:cNvPr id="535555" name="Rectangle 3"/>
          <p:cNvSpPr>
            <a:spLocks noGrp="1" noChangeArrowheads="1"/>
          </p:cNvSpPr>
          <p:nvPr>
            <p:ph type="body" idx="1"/>
          </p:nvPr>
        </p:nvSpPr>
        <p:spPr bwMode="auto">
          <a:xfrm>
            <a:off x="523875" y="4053418"/>
            <a:ext cx="5835551" cy="4579559"/>
          </a:xfrm>
          <a:prstGeom prst="rect">
            <a:avLst/>
          </a:prstGeom>
          <a:solidFill>
            <a:srgbClr val="FFFFFF"/>
          </a:solidFill>
          <a:ln>
            <a:solidFill>
              <a:srgbClr val="000000"/>
            </a:solidFill>
            <a:miter lim="800000"/>
            <a:headEnd/>
            <a:tailEnd/>
          </a:ln>
        </p:spPr>
        <p:txBody>
          <a:bodyPr/>
          <a:lstStyle/>
          <a:p>
            <a:r>
              <a:rPr lang="en-US" b="1"/>
              <a:t>Note: </a:t>
            </a:r>
            <a:r>
              <a:rPr lang="en-US"/>
              <a:t>The holdtime indicates how long the neighbor information will be kept in the local CDP table.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846E05-DDA8-42F3-A51A-EE1E12E96E94}" type="slidenum">
              <a:rPr lang="en-US" smtClean="0"/>
              <a:pPr/>
              <a:t>63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ChangeArrowheads="1"/>
          </p:cNvSpPr>
          <p:nvPr>
            <p:ph type="sldImg"/>
          </p:nvPr>
        </p:nvSpPr>
        <p:spPr bwMode="auto">
          <a:xfrm>
            <a:off x="1093788" y="301625"/>
            <a:ext cx="4699000" cy="3525838"/>
          </a:xfrm>
          <a:prstGeom prst="rect">
            <a:avLst/>
          </a:prstGeom>
          <a:noFill/>
        </p:spPr>
      </p:sp>
      <p:sp>
        <p:nvSpPr>
          <p:cNvPr id="515075" name="Rectangle 3"/>
          <p:cNvSpPr>
            <a:spLocks noGrp="1" noChangeArrowheads="1"/>
          </p:cNvSpPr>
          <p:nvPr>
            <p:ph type="body" idx="1"/>
          </p:nvPr>
        </p:nvSpPr>
        <p:spPr bwMode="auto">
          <a:xfrm>
            <a:off x="523875" y="4053418"/>
            <a:ext cx="5835551" cy="4579559"/>
          </a:xfrm>
          <a:prstGeom prst="rect">
            <a:avLst/>
          </a:prstGeom>
          <a:solidFill>
            <a:srgbClr val="FFFFFF"/>
          </a:solidFill>
          <a:ln>
            <a:solidFill>
              <a:srgbClr val="000000"/>
            </a:solidFill>
            <a:miter lim="800000"/>
            <a:headEnd/>
            <a:tailEnd/>
          </a:ln>
        </p:spPr>
        <p:txBody>
          <a:bodyPr/>
          <a:lstStyle/>
          <a:p>
            <a:r>
              <a:rPr lang="en-US" b="1"/>
              <a:t>Purpose: </a:t>
            </a:r>
            <a:r>
              <a:rPr lang="en-US"/>
              <a:t>This slide describes the console output on the Catalyst 1900 switch during startup.</a:t>
            </a:r>
            <a:endParaRPr lang="en-US" b="1"/>
          </a:p>
          <a:p>
            <a:r>
              <a:rPr lang="en-US" b="1"/>
              <a:t>Emphasize:</a:t>
            </a:r>
            <a:r>
              <a:rPr lang="en-US"/>
              <a:t> If a POST fails, a corresponding console message will be displayed indicating the POST failure. In this slide, the switch started up without any POST error.</a:t>
            </a:r>
          </a:p>
          <a:p>
            <a:r>
              <a:rPr lang="en-US"/>
              <a:t>From the User Interface menu, select K to access the command-line interface.</a:t>
            </a:r>
          </a:p>
          <a:p>
            <a:r>
              <a:rPr lang="en-US"/>
              <a:t>In this class, we will only discuss the Catalyst 1900 CLI configuration method. </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xfrm>
            <a:off x="1138535" y="300870"/>
            <a:ext cx="4630043" cy="3527273"/>
          </a:xfrm>
          <a:ln/>
        </p:spPr>
      </p:sp>
      <p:sp>
        <p:nvSpPr>
          <p:cNvPr id="328707" name="Rectangle 3"/>
          <p:cNvSpPr>
            <a:spLocks noGrp="1" noChangeArrowheads="1"/>
          </p:cNvSpPr>
          <p:nvPr>
            <p:ph type="body" idx="1"/>
          </p:nvPr>
        </p:nvSpPr>
        <p:spPr/>
        <p:txBody>
          <a:bodyPr lIns="89931" tIns="44965" rIns="89931" bIns="44965"/>
          <a:lstStyle/>
          <a:p>
            <a:r>
              <a:rPr lang="en-US" b="1"/>
              <a:t>Purpose: </a:t>
            </a:r>
            <a:r>
              <a:rPr lang="en-US"/>
              <a:t>This slide describes logging in the Catalyst 1900 switch.</a:t>
            </a:r>
            <a:r>
              <a:rPr lang="en-US" b="1"/>
              <a:t> </a:t>
            </a:r>
          </a:p>
          <a:p>
            <a:r>
              <a:rPr lang="en-US" b="1"/>
              <a:t>Emphasize: </a:t>
            </a:r>
            <a:r>
              <a:rPr lang="en-US"/>
              <a:t>Earlier you presented an introduction to the two primary EXEC modes with the slides on Cisco IOS user interface fundamentals. Now teach your students about the specifics of the user mode and privileged mode on the Catalyst switch.</a:t>
            </a:r>
          </a:p>
          <a:p>
            <a:r>
              <a:rPr lang="en-US" b="1"/>
              <a:t>Note:</a:t>
            </a:r>
            <a:r>
              <a:rPr lang="en-US"/>
              <a:t> The default prompt on the Catalyst 1900 switch is “&gt;” and “#”, without the word “switch” in front of the prompt.</a:t>
            </a:r>
          </a:p>
          <a:p>
            <a:r>
              <a:rPr lang="en-US" b="1"/>
              <a:t>Transition: </a:t>
            </a:r>
            <a:r>
              <a:rPr lang="en-US"/>
              <a:t>An overview of the three major types of switch command-line help facilities.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6" name="Rectangle 4"/>
          <p:cNvSpPr>
            <a:spLocks noGrp="1" noRot="1" noChangeAspect="1" noChangeArrowheads="1" noTextEdit="1"/>
          </p:cNvSpPr>
          <p:nvPr>
            <p:ph type="sldImg"/>
          </p:nvPr>
        </p:nvSpPr>
        <p:spPr>
          <a:ln/>
        </p:spPr>
      </p:sp>
      <p:sp>
        <p:nvSpPr>
          <p:cNvPr id="330757" name="Rectangle 5"/>
          <p:cNvSpPr>
            <a:spLocks noGrp="1" noChangeArrowheads="1"/>
          </p:cNvSpPr>
          <p:nvPr>
            <p:ph type="body" idx="1"/>
          </p:nvPr>
        </p:nvSpPr>
        <p:spPr/>
        <p:txBody>
          <a:bodyPr/>
          <a:lstStyle/>
          <a:p>
            <a:r>
              <a:rPr lang="en-US" b="1"/>
              <a:t>Purpose: </a:t>
            </a:r>
            <a:r>
              <a:rPr lang="en-US"/>
              <a:t>This slide describes the Help facilities on the Catalyst 1900 switch.</a:t>
            </a:r>
            <a:r>
              <a:rPr lang="en-US" b="1"/>
              <a:t> </a:t>
            </a:r>
          </a:p>
          <a:p>
            <a:r>
              <a:rPr lang="en-US" b="1"/>
              <a:t>Emphasize: </a:t>
            </a:r>
            <a:r>
              <a:rPr lang="en-US"/>
              <a:t>After showing how to log in to the Catalyst 1900 Cisco IOS CLI and enabled EXEC privileged mode, use this slide to present the three main types of command-line help available. </a:t>
            </a:r>
          </a:p>
          <a:p>
            <a:r>
              <a:rPr lang="en-US"/>
              <a:t>This list is similar to, but not as extensive as the types of command-line help on the router that you present later with a similar slide.</a:t>
            </a:r>
          </a:p>
          <a:p>
            <a:r>
              <a:rPr lang="en-US"/>
              <a:t>If at this point you can demonstrate what you are presenting, so much the better.</a:t>
            </a:r>
          </a:p>
          <a:p>
            <a:r>
              <a:rPr lang="en-US"/>
              <a:t>The help on the switch is very similar to the help on the router, so the details are only presented once, in the router section.</a:t>
            </a:r>
            <a:endParaRPr lang="en-US" b="1"/>
          </a:p>
          <a:p>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Rot="1" noChangeAspect="1" noChangeArrowheads="1"/>
          </p:cNvSpPr>
          <p:nvPr>
            <p:ph type="sldImg"/>
          </p:nvPr>
        </p:nvSpPr>
        <p:spPr bwMode="auto">
          <a:xfrm>
            <a:off x="1128118" y="300870"/>
            <a:ext cx="4630043" cy="3527273"/>
          </a:xfrm>
          <a:prstGeom prst="rect">
            <a:avLst/>
          </a:prstGeom>
          <a:noFill/>
        </p:spPr>
      </p:sp>
      <p:sp>
        <p:nvSpPr>
          <p:cNvPr id="485379" name="Rectangle 3"/>
          <p:cNvSpPr>
            <a:spLocks noGrp="1" noChangeArrowheads="1"/>
          </p:cNvSpPr>
          <p:nvPr>
            <p:ph type="body" idx="1"/>
          </p:nvPr>
        </p:nvSpPr>
        <p:spPr bwMode="auto">
          <a:xfrm>
            <a:off x="523875" y="4053418"/>
            <a:ext cx="5835551" cy="4579559"/>
          </a:xfrm>
          <a:prstGeom prst="rect">
            <a:avLst/>
          </a:prstGeom>
          <a:solidFill>
            <a:srgbClr val="FFFFFF"/>
          </a:solidFill>
          <a:ln>
            <a:solidFill>
              <a:srgbClr val="000000"/>
            </a:solidFill>
            <a:miter lim="800000"/>
            <a:headEnd/>
            <a:tailEnd/>
          </a:ln>
        </p:spPr>
        <p:txBody>
          <a:bodyPr/>
          <a:lstStyle/>
          <a:p>
            <a:r>
              <a:rPr lang="en-US" b="1"/>
              <a:t>Purpose: </a:t>
            </a:r>
            <a:r>
              <a:rPr lang="en-US"/>
              <a:t>This slide describes the configuration modes on the Catalyst 1900 switch.</a:t>
            </a:r>
            <a:r>
              <a:rPr lang="en-US" b="1"/>
              <a:t> </a:t>
            </a:r>
          </a:p>
          <a:p>
            <a:r>
              <a:rPr lang="en-US" b="1"/>
              <a:t>Emphasize: </a:t>
            </a:r>
            <a:r>
              <a:rPr lang="en-US"/>
              <a:t>The Catalyst 1900 Cisco IOS CLI has global and specific configuration modes like the router Cisco IOS CLI.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Rot="1" noChangeAspect="1" noChangeArrowheads="1"/>
          </p:cNvSpPr>
          <p:nvPr>
            <p:ph type="sldImg"/>
          </p:nvPr>
        </p:nvSpPr>
        <p:spPr bwMode="auto">
          <a:xfrm>
            <a:off x="1138535" y="303894"/>
            <a:ext cx="4630043" cy="3527273"/>
          </a:xfrm>
          <a:prstGeom prst="rect">
            <a:avLst/>
          </a:prstGeom>
          <a:noFill/>
        </p:spPr>
      </p:sp>
      <p:sp>
        <p:nvSpPr>
          <p:cNvPr id="487427" name="Rectangle 3"/>
          <p:cNvSpPr>
            <a:spLocks noGrp="1" noChangeArrowheads="1"/>
          </p:cNvSpPr>
          <p:nvPr>
            <p:ph type="body" idx="1"/>
          </p:nvPr>
        </p:nvSpPr>
        <p:spPr bwMode="auto">
          <a:xfrm>
            <a:off x="523875" y="4056441"/>
            <a:ext cx="5835551" cy="4579559"/>
          </a:xfrm>
          <a:prstGeom prst="rect">
            <a:avLst/>
          </a:prstGeom>
          <a:solidFill>
            <a:srgbClr val="FFFFFF"/>
          </a:solidFill>
          <a:ln>
            <a:solidFill>
              <a:srgbClr val="000000"/>
            </a:solidFill>
            <a:miter lim="800000"/>
            <a:headEnd/>
            <a:tailEnd/>
          </a:ln>
        </p:spPr>
        <p:txBody>
          <a:bodyPr lIns="89931" tIns="44965" rIns="89931" bIns="44965"/>
          <a:lstStyle/>
          <a:p>
            <a:r>
              <a:rPr lang="en-US" b="1"/>
              <a:t>Purpose: </a:t>
            </a:r>
            <a:r>
              <a:rPr lang="en-US"/>
              <a:t>This slide describes configuring the host name on the Catalyst 1900 switch.</a:t>
            </a:r>
            <a:r>
              <a:rPr lang="en-US" b="1"/>
              <a:t> </a:t>
            </a:r>
          </a:p>
          <a:p>
            <a:r>
              <a:rPr lang="en-US" b="1"/>
              <a:t>Emphasize: </a:t>
            </a:r>
            <a:r>
              <a:rPr lang="en-US"/>
              <a:t>To make configuring and maintaining a network easier, several features provide recording and descriptive information in the configuration. The first is the host name, which is simply a name by which this switch is known in the network. When you log in to a switch, the host name is displayed in the prompt. This feature is very convenient when you are remotely configuring switches, because it is a quick reminder of which switch you are accessing. </a:t>
            </a:r>
          </a:p>
          <a:p>
            <a:r>
              <a:rPr lang="en-US" b="1"/>
              <a:t>Note: </a:t>
            </a:r>
            <a:r>
              <a:rPr lang="en-US"/>
              <a:t>The Catalyst 1900 switch has no default host name. By default, the global configuration prompt is </a:t>
            </a:r>
            <a:r>
              <a:rPr lang="en-US">
                <a:latin typeface="Courier New" pitchFamily="49" charset="0"/>
              </a:rPr>
              <a:t>(config)#</a:t>
            </a:r>
            <a:r>
              <a:rPr lang="en-US"/>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Rot="1" noChangeAspect="1" noChangeArrowheads="1"/>
          </p:cNvSpPr>
          <p:nvPr>
            <p:ph type="sldImg"/>
          </p:nvPr>
        </p:nvSpPr>
        <p:spPr bwMode="auto">
          <a:xfrm>
            <a:off x="1128118" y="300870"/>
            <a:ext cx="4630043" cy="3527273"/>
          </a:xfrm>
          <a:prstGeom prst="rect">
            <a:avLst/>
          </a:prstGeom>
          <a:noFill/>
        </p:spPr>
      </p:sp>
      <p:sp>
        <p:nvSpPr>
          <p:cNvPr id="489475" name="Rectangle 3"/>
          <p:cNvSpPr>
            <a:spLocks noGrp="1" noChangeArrowheads="1"/>
          </p:cNvSpPr>
          <p:nvPr>
            <p:ph type="body" idx="1"/>
          </p:nvPr>
        </p:nvSpPr>
        <p:spPr bwMode="auto">
          <a:xfrm>
            <a:off x="523875" y="4053418"/>
            <a:ext cx="5835551" cy="4579559"/>
          </a:xfrm>
          <a:prstGeom prst="rect">
            <a:avLst/>
          </a:prstGeom>
          <a:solidFill>
            <a:srgbClr val="FFFFFF"/>
          </a:solidFill>
          <a:ln>
            <a:solidFill>
              <a:srgbClr val="000000"/>
            </a:solidFill>
            <a:miter lim="800000"/>
            <a:headEnd/>
            <a:tailEnd/>
          </a:ln>
        </p:spPr>
        <p:txBody>
          <a:bodyPr/>
          <a:lstStyle/>
          <a:p>
            <a:r>
              <a:rPr lang="en-US" b="1"/>
              <a:t>Purpose: </a:t>
            </a:r>
            <a:r>
              <a:rPr lang="en-US"/>
              <a:t>This slide describes the </a:t>
            </a:r>
            <a:r>
              <a:rPr lang="en-US" b="1"/>
              <a:t>ip address </a:t>
            </a:r>
            <a:r>
              <a:rPr lang="en-US"/>
              <a:t>global configuration command on the Catalyst 1900 switch.</a:t>
            </a:r>
            <a:r>
              <a:rPr lang="en-US" b="1"/>
              <a:t> </a:t>
            </a:r>
          </a:p>
          <a:p>
            <a:r>
              <a:rPr lang="en-US" b="1"/>
              <a:t>Emphasize: </a:t>
            </a:r>
            <a:r>
              <a:rPr lang="en-US"/>
              <a:t>Why does a Layer 2 switch require an IP address? It is used for switch management purposes, for example, to Telnet to the switch, or to use the Web-based Visual Switch Manager to manage the switch.</a:t>
            </a:r>
          </a:p>
          <a:p>
            <a:r>
              <a:rPr lang="en-US" b="1"/>
              <a:t>Note: </a:t>
            </a:r>
            <a:r>
              <a:rPr lang="en-US"/>
              <a:t>On the Catalyst 1900 and 2900xl switches, the IP address is always in VLAN1. It cannot be moved to any other VLAN like the Catalyst 5000 SC0 port.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Rot="1" noChangeAspect="1" noChangeArrowheads="1"/>
          </p:cNvSpPr>
          <p:nvPr>
            <p:ph type="sldImg"/>
          </p:nvPr>
        </p:nvSpPr>
        <p:spPr bwMode="auto">
          <a:xfrm>
            <a:off x="1128118" y="300870"/>
            <a:ext cx="4630043" cy="3527273"/>
          </a:xfrm>
          <a:prstGeom prst="rect">
            <a:avLst/>
          </a:prstGeom>
          <a:noFill/>
        </p:spPr>
      </p:sp>
      <p:sp>
        <p:nvSpPr>
          <p:cNvPr id="517123" name="Rectangle 3"/>
          <p:cNvSpPr>
            <a:spLocks noGrp="1" noChangeArrowheads="1"/>
          </p:cNvSpPr>
          <p:nvPr>
            <p:ph type="body" idx="1"/>
          </p:nvPr>
        </p:nvSpPr>
        <p:spPr bwMode="auto">
          <a:xfrm>
            <a:off x="523875" y="4053418"/>
            <a:ext cx="5835551" cy="4579559"/>
          </a:xfrm>
          <a:prstGeom prst="rect">
            <a:avLst/>
          </a:prstGeom>
          <a:solidFill>
            <a:srgbClr val="FFFFFF"/>
          </a:solidFill>
          <a:ln>
            <a:solidFill>
              <a:srgbClr val="000000"/>
            </a:solidFill>
            <a:miter lim="800000"/>
            <a:headEnd/>
            <a:tailEnd/>
          </a:ln>
        </p:spPr>
        <p:txBody>
          <a:bodyPr/>
          <a:lstStyle/>
          <a:p>
            <a:r>
              <a:rPr lang="en-US" b="1"/>
              <a:t>Purpose: </a:t>
            </a:r>
            <a:r>
              <a:rPr lang="en-US"/>
              <a:t>This slide describes the </a:t>
            </a:r>
            <a:r>
              <a:rPr lang="en-US" b="1"/>
              <a:t>ip address </a:t>
            </a:r>
            <a:r>
              <a:rPr lang="en-US"/>
              <a:t>global configuration command on the Catalyst 1900 switch.</a:t>
            </a:r>
            <a:r>
              <a:rPr lang="en-US" b="1"/>
              <a:t> </a:t>
            </a:r>
          </a:p>
          <a:p>
            <a:r>
              <a:rPr lang="en-US" b="1"/>
              <a:t>Emphasize: </a:t>
            </a:r>
            <a:r>
              <a:rPr lang="en-US"/>
              <a:t>Why does a Layer 2 switch require an IP address? It is used for switch management purposes, for example, to Telnet to the switch, or to use the Web-based Visual Switch Manager to manage the switch.</a:t>
            </a:r>
          </a:p>
          <a:p>
            <a:r>
              <a:rPr lang="en-US" b="1"/>
              <a:t>Note: </a:t>
            </a:r>
            <a:r>
              <a:rPr lang="en-US"/>
              <a:t>On the Catalyst 1900 and 2900xl switches, the IP address is always in VLAN1. It cannot be moved to any other VLAN like the Catalyst 5000 SC0 port.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F03BA98-B169-4B10-BFBA-7CB36B8FBBBF}" type="datetimeFigureOut">
              <a:rPr lang="en-US" smtClean="0"/>
              <a:pPr/>
              <a:t>4/7/2022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9D0FE13-9429-45DF-B5FC-A25D6679ABB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03BA98-B169-4B10-BFBA-7CB36B8FBBBF}"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0FE13-9429-45DF-B5FC-A25D6679AB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03BA98-B169-4B10-BFBA-7CB36B8FBBBF}"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0FE13-9429-45DF-B5FC-A25D6679AB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03BA98-B169-4B10-BFBA-7CB36B8FBBBF}"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0FE13-9429-45DF-B5FC-A25D6679AB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F03BA98-B169-4B10-BFBA-7CB36B8FBBBF}"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0FE13-9429-45DF-B5FC-A25D6679ABB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F03BA98-B169-4B10-BFBA-7CB36B8FBBBF}" type="datetimeFigureOut">
              <a:rPr lang="en-US" smtClean="0"/>
              <a:pPr/>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0FE13-9429-45DF-B5FC-A25D6679AB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F03BA98-B169-4B10-BFBA-7CB36B8FBBBF}" type="datetimeFigureOut">
              <a:rPr lang="en-US" smtClean="0"/>
              <a:pPr/>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0FE13-9429-45DF-B5FC-A25D6679AB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F03BA98-B169-4B10-BFBA-7CB36B8FBBBF}" type="datetimeFigureOut">
              <a:rPr lang="en-US" smtClean="0"/>
              <a:pPr/>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0FE13-9429-45DF-B5FC-A25D6679AB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3BA98-B169-4B10-BFBA-7CB36B8FBBBF}" type="datetimeFigureOut">
              <a:rPr lang="en-US" smtClean="0"/>
              <a:pPr/>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0FE13-9429-45DF-B5FC-A25D6679AB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F03BA98-B169-4B10-BFBA-7CB36B8FBBBF}" type="datetimeFigureOut">
              <a:rPr lang="en-US" smtClean="0"/>
              <a:pPr/>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0FE13-9429-45DF-B5FC-A25D6679AB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F03BA98-B169-4B10-BFBA-7CB36B8FBBBF}" type="datetimeFigureOut">
              <a:rPr lang="en-US" smtClean="0"/>
              <a:pPr/>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9D0FE13-9429-45DF-B5FC-A25D6679ABB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F03BA98-B169-4B10-BFBA-7CB36B8FBBBF}" type="datetimeFigureOut">
              <a:rPr lang="en-US" smtClean="0"/>
              <a:pPr/>
              <a:t>4/7/2022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9D0FE13-9429-45DF-B5FC-A25D6679ABB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globale.doc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error.doc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6049962"/>
          </a:xfrm>
        </p:spPr>
        <p:txBody>
          <a:bodyPr>
            <a:normAutofit/>
          </a:bodyPr>
          <a:lstStyle/>
          <a:p>
            <a:pPr algn="ctr"/>
            <a:r>
              <a:rPr lang="en-US" sz="8000" b="1" dirty="0">
                <a:solidFill>
                  <a:schemeClr val="tx2">
                    <a:lumMod val="60000"/>
                    <a:lumOff val="40000"/>
                  </a:schemeClr>
                </a:solidFill>
              </a:rPr>
              <a:t>Chapter Two</a:t>
            </a:r>
            <a:br>
              <a:rPr lang="en-US" sz="8000" b="1" dirty="0">
                <a:solidFill>
                  <a:schemeClr val="tx2">
                    <a:lumMod val="60000"/>
                    <a:lumOff val="40000"/>
                  </a:schemeClr>
                </a:solidFill>
              </a:rPr>
            </a:br>
            <a:r>
              <a:rPr lang="en-US" sz="8000" b="1" dirty="0">
                <a:solidFill>
                  <a:schemeClr val="tx2">
                    <a:lumMod val="60000"/>
                    <a:lumOff val="40000"/>
                  </a:schemeClr>
                </a:solidFill>
              </a:rPr>
              <a:t>Basic  Router </a:t>
            </a:r>
            <a:br>
              <a:rPr lang="en-US" sz="8000" b="1" dirty="0">
                <a:solidFill>
                  <a:schemeClr val="tx2">
                    <a:lumMod val="60000"/>
                    <a:lumOff val="40000"/>
                  </a:schemeClr>
                </a:solidFill>
              </a:rPr>
            </a:br>
            <a:r>
              <a:rPr lang="en-US" sz="8000" b="1" dirty="0">
                <a:solidFill>
                  <a:schemeClr val="tx2">
                    <a:lumMod val="60000"/>
                    <a:lumOff val="40000"/>
                  </a:schemeClr>
                </a:solidFill>
              </a:rPr>
              <a:t>and </a:t>
            </a:r>
            <a:br>
              <a:rPr lang="en-US" sz="8000" b="1" dirty="0">
                <a:solidFill>
                  <a:schemeClr val="tx2">
                    <a:lumMod val="60000"/>
                    <a:lumOff val="40000"/>
                  </a:schemeClr>
                </a:solidFill>
              </a:rPr>
            </a:br>
            <a:r>
              <a:rPr lang="en-US" sz="8000" b="1" dirty="0">
                <a:solidFill>
                  <a:schemeClr val="tx2">
                    <a:lumMod val="60000"/>
                    <a:lumOff val="40000"/>
                  </a:schemeClr>
                </a:solidFill>
              </a:rPr>
              <a:t>switch configuration </a:t>
            </a:r>
            <a:endParaRPr lang="en-US" sz="8000" dirty="0">
              <a:solidFill>
                <a:schemeClr val="tx2">
                  <a:lumMod val="60000"/>
                  <a:lumOff val="40000"/>
                </a:schemeClr>
              </a:solidFill>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Cont…</a:t>
            </a:r>
          </a:p>
        </p:txBody>
      </p:sp>
      <p:sp>
        <p:nvSpPr>
          <p:cNvPr id="3" name="Content Placeholder 2"/>
          <p:cNvSpPr>
            <a:spLocks noGrp="1"/>
          </p:cNvSpPr>
          <p:nvPr>
            <p:ph idx="1"/>
          </p:nvPr>
        </p:nvSpPr>
        <p:spPr>
          <a:xfrm>
            <a:off x="457200" y="990600"/>
            <a:ext cx="8229600" cy="5135563"/>
          </a:xfrm>
        </p:spPr>
        <p:txBody>
          <a:bodyPr>
            <a:normAutofit lnSpcReduction="10000"/>
          </a:bodyPr>
          <a:lstStyle/>
          <a:p>
            <a:pPr>
              <a:buFont typeface="Wingdings" pitchFamily="2" charset="2"/>
              <a:buChar char="q"/>
            </a:pPr>
            <a:r>
              <a:rPr lang="en-US" b="1" dirty="0">
                <a:solidFill>
                  <a:srgbClr val="C00000"/>
                </a:solidFill>
              </a:rPr>
              <a:t>Flash</a:t>
            </a:r>
          </a:p>
          <a:p>
            <a:r>
              <a:rPr lang="en-US" dirty="0"/>
              <a:t>Used to store IOS file </a:t>
            </a:r>
          </a:p>
          <a:p>
            <a:pPr>
              <a:buFont typeface="Wingdings" pitchFamily="2" charset="2"/>
              <a:buChar char="q"/>
            </a:pPr>
            <a:r>
              <a:rPr lang="en-US" b="1" dirty="0">
                <a:solidFill>
                  <a:srgbClr val="C00000"/>
                </a:solidFill>
              </a:rPr>
              <a:t>port</a:t>
            </a:r>
          </a:p>
          <a:p>
            <a:pPr>
              <a:buFont typeface="Wingdings" pitchFamily="2" charset="2"/>
              <a:buChar char="ü"/>
            </a:pPr>
            <a:r>
              <a:rPr lang="en-US" dirty="0"/>
              <a:t>Console port:-Used to connect </a:t>
            </a:r>
            <a:r>
              <a:rPr lang="en-US" b="1" dirty="0">
                <a:solidFill>
                  <a:srgbClr val="FFFF00"/>
                </a:solidFill>
              </a:rPr>
              <a:t>router </a:t>
            </a:r>
            <a:r>
              <a:rPr lang="en-US" b="1" dirty="0"/>
              <a:t>with</a:t>
            </a:r>
            <a:r>
              <a:rPr lang="en-US" b="1" dirty="0">
                <a:solidFill>
                  <a:srgbClr val="FFFF00"/>
                </a:solidFill>
              </a:rPr>
              <a:t> computer </a:t>
            </a:r>
          </a:p>
          <a:p>
            <a:pPr>
              <a:buFont typeface="Wingdings" pitchFamily="2" charset="2"/>
              <a:buChar char="ü"/>
            </a:pPr>
            <a:r>
              <a:rPr lang="en-US" dirty="0"/>
              <a:t>AUX:-used to connect </a:t>
            </a:r>
            <a:r>
              <a:rPr lang="en-US" b="1" dirty="0">
                <a:solidFill>
                  <a:srgbClr val="FFFF00"/>
                </a:solidFill>
              </a:rPr>
              <a:t>router</a:t>
            </a:r>
            <a:r>
              <a:rPr lang="en-US" dirty="0"/>
              <a:t> with </a:t>
            </a:r>
            <a:r>
              <a:rPr lang="en-US" b="1" dirty="0">
                <a:solidFill>
                  <a:srgbClr val="FFFF00"/>
                </a:solidFill>
              </a:rPr>
              <a:t>modem</a:t>
            </a:r>
          </a:p>
          <a:p>
            <a:pPr>
              <a:buFont typeface="Wingdings" pitchFamily="2" charset="2"/>
              <a:buChar char="q"/>
            </a:pPr>
            <a:r>
              <a:rPr lang="en-US" b="1" dirty="0">
                <a:solidFill>
                  <a:srgbClr val="C00000"/>
                </a:solidFill>
              </a:rPr>
              <a:t>Interface </a:t>
            </a:r>
          </a:p>
          <a:p>
            <a:r>
              <a:rPr lang="en-US" dirty="0"/>
              <a:t>Used to connect router with other device </a:t>
            </a:r>
          </a:p>
          <a:p>
            <a:pPr marL="630238" indent="0">
              <a:buFont typeface="Wingdings" pitchFamily="2" charset="2"/>
              <a:buChar char="ü"/>
            </a:pPr>
            <a:r>
              <a:rPr lang="en-US" dirty="0"/>
              <a:t>    </a:t>
            </a:r>
            <a:r>
              <a:rPr lang="en-US" dirty="0">
                <a:solidFill>
                  <a:srgbClr val="FF0000"/>
                </a:solidFill>
              </a:rPr>
              <a:t>Ethernet/Fast Ethernet </a:t>
            </a:r>
            <a:r>
              <a:rPr lang="en-US" dirty="0"/>
              <a:t>:-used for LAN</a:t>
            </a:r>
          </a:p>
          <a:p>
            <a:pPr marL="630238" indent="0">
              <a:buFont typeface="Wingdings" pitchFamily="2" charset="2"/>
              <a:buChar char="ü"/>
            </a:pPr>
            <a:r>
              <a:rPr lang="en-US" dirty="0"/>
              <a:t>    </a:t>
            </a:r>
            <a:r>
              <a:rPr lang="en-US" dirty="0">
                <a:solidFill>
                  <a:srgbClr val="FF0000"/>
                </a:solidFill>
              </a:rPr>
              <a:t>Serial:</a:t>
            </a:r>
            <a:r>
              <a:rPr lang="en-US" dirty="0"/>
              <a:t>-used for WAN</a:t>
            </a:r>
          </a:p>
          <a:p>
            <a:pPr marL="688975" indent="225425">
              <a:buFont typeface="Wingdings" pitchFamily="2" charset="2"/>
              <a:buChar char="ü"/>
            </a:pPr>
            <a:r>
              <a:rPr lang="en-US" dirty="0">
                <a:solidFill>
                  <a:srgbClr val="FF0000"/>
                </a:solidFill>
              </a:rPr>
              <a:t>   Loopback</a:t>
            </a:r>
            <a:r>
              <a:rPr lang="en-US" dirty="0"/>
              <a:t>:- virtual interface used to simulate the network.</a:t>
            </a:r>
          </a:p>
        </p:txBody>
      </p:sp>
    </p:spTree>
  </p:cSld>
  <p:clrMapOvr>
    <a:masterClrMapping/>
  </p:clrMapOvr>
  <p:transition>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en-US" b="1" dirty="0">
                <a:solidFill>
                  <a:srgbClr val="C00000"/>
                </a:solidFill>
              </a:rPr>
            </a:br>
            <a:br>
              <a:rPr lang="en-US" b="1" dirty="0">
                <a:solidFill>
                  <a:srgbClr val="C00000"/>
                </a:solidFill>
              </a:rPr>
            </a:br>
            <a:br>
              <a:rPr lang="en-US" b="1" dirty="0">
                <a:solidFill>
                  <a:srgbClr val="C00000"/>
                </a:solidFill>
              </a:rPr>
            </a:br>
            <a:br>
              <a:rPr lang="en-US" b="1" dirty="0">
                <a:solidFill>
                  <a:srgbClr val="C00000"/>
                </a:solidFill>
              </a:rPr>
            </a:br>
            <a:br>
              <a:rPr lang="en-US" b="1" dirty="0">
                <a:solidFill>
                  <a:srgbClr val="C00000"/>
                </a:solidFill>
              </a:rPr>
            </a:br>
            <a:br>
              <a:rPr lang="en-US" b="1" dirty="0">
                <a:solidFill>
                  <a:srgbClr val="C00000"/>
                </a:solidFill>
              </a:rPr>
            </a:br>
            <a:br>
              <a:rPr lang="en-US" b="1" dirty="0">
                <a:solidFill>
                  <a:srgbClr val="C00000"/>
                </a:solidFill>
              </a:rPr>
            </a:br>
            <a:br>
              <a:rPr lang="en-US" b="1" dirty="0">
                <a:solidFill>
                  <a:srgbClr val="C00000"/>
                </a:solidFill>
              </a:rPr>
            </a:br>
            <a:br>
              <a:rPr lang="en-US" b="1" dirty="0">
                <a:solidFill>
                  <a:srgbClr val="C00000"/>
                </a:solidFill>
              </a:rPr>
            </a:br>
            <a:br>
              <a:rPr lang="en-US" b="1" dirty="0">
                <a:solidFill>
                  <a:srgbClr val="C00000"/>
                </a:solidFill>
              </a:rPr>
            </a:br>
            <a:br>
              <a:rPr lang="en-US" b="1" dirty="0">
                <a:solidFill>
                  <a:srgbClr val="C00000"/>
                </a:solidFill>
              </a:rPr>
            </a:br>
            <a:r>
              <a:rPr lang="en-US" b="1" dirty="0">
                <a:solidFill>
                  <a:srgbClr val="C00000"/>
                </a:solidFill>
              </a:rPr>
              <a:t>Command Line Interface </a:t>
            </a:r>
            <a:endParaRPr lang="en-US" dirty="0"/>
          </a:p>
        </p:txBody>
      </p:sp>
      <p:sp>
        <p:nvSpPr>
          <p:cNvPr id="3" name="Content Placeholder 2"/>
          <p:cNvSpPr>
            <a:spLocks noGrp="1"/>
          </p:cNvSpPr>
          <p:nvPr>
            <p:ph idx="1"/>
          </p:nvPr>
        </p:nvSpPr>
        <p:spPr>
          <a:xfrm>
            <a:off x="457200" y="1143000"/>
            <a:ext cx="8229600" cy="5257800"/>
          </a:xfrm>
        </p:spPr>
        <p:txBody>
          <a:bodyPr>
            <a:normAutofit lnSpcReduction="10000"/>
          </a:bodyPr>
          <a:lstStyle/>
          <a:p>
            <a:pPr algn="just"/>
            <a:r>
              <a:rPr lang="en-US" dirty="0">
                <a:solidFill>
                  <a:schemeClr val="tx1"/>
                </a:solidFill>
              </a:rPr>
              <a:t>The IOS CLI is a text-based program that enables the entering and executing of IOS commands to configure, monitor, and maintain Cisco devices.</a:t>
            </a:r>
          </a:p>
          <a:p>
            <a:pPr algn="just"/>
            <a:r>
              <a:rPr lang="en-US" dirty="0"/>
              <a:t>In addition to the IOS CLI, other tools are available to assist in configuring a router. </a:t>
            </a:r>
          </a:p>
          <a:p>
            <a:pPr algn="just">
              <a:buNone/>
            </a:pPr>
            <a:endParaRPr lang="en-US" dirty="0"/>
          </a:p>
          <a:p>
            <a:pPr algn="just"/>
            <a:r>
              <a:rPr lang="en-US" b="1" dirty="0">
                <a:solidFill>
                  <a:srgbClr val="FFFF00"/>
                </a:solidFill>
              </a:rPr>
              <a:t>Security Device Manager (SDM) </a:t>
            </a:r>
            <a:r>
              <a:rPr lang="en-US" dirty="0"/>
              <a:t>is a graphical user interface (GUI) device management tool.</a:t>
            </a:r>
          </a:p>
          <a:p>
            <a:pPr algn="just"/>
            <a:r>
              <a:rPr lang="en-US" dirty="0"/>
              <a:t>SDM simplifies initial router configuration.</a:t>
            </a:r>
          </a:p>
          <a:p>
            <a:pPr algn="just">
              <a:buNone/>
            </a:pPr>
            <a:endParaRPr lang="en-US" dirty="0"/>
          </a:p>
          <a:p>
            <a:pPr algn="just"/>
            <a:r>
              <a:rPr lang="en-US" dirty="0"/>
              <a:t> It uses a step-by-step approach to create a basic router configuration quickly and easily. </a:t>
            </a:r>
          </a:p>
          <a:p>
            <a:pPr algn="just"/>
            <a:endParaRPr lang="en-US" dirty="0">
              <a:solidFill>
                <a:schemeClr val="tx1"/>
              </a:solidFill>
            </a:endParaRPr>
          </a:p>
          <a:p>
            <a:pPr algn="just"/>
            <a:endParaRPr lang="en-US" dirty="0"/>
          </a:p>
        </p:txBody>
      </p:sp>
    </p:spTree>
  </p:cSld>
  <p:clrMapOvr>
    <a:masterClrMapping/>
  </p:clrMapOvr>
  <p:transition>
    <p:cover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C000"/>
                </a:solidFill>
              </a:rPr>
              <a:t>    Device Configuration Files </a:t>
            </a:r>
          </a:p>
        </p:txBody>
      </p:sp>
      <p:sp>
        <p:nvSpPr>
          <p:cNvPr id="3" name="Content Placeholder 2"/>
          <p:cNvSpPr>
            <a:spLocks noGrp="1"/>
          </p:cNvSpPr>
          <p:nvPr>
            <p:ph idx="1"/>
          </p:nvPr>
        </p:nvSpPr>
        <p:spPr>
          <a:xfrm>
            <a:off x="381000" y="1143000"/>
            <a:ext cx="8458200" cy="5257800"/>
          </a:xfrm>
        </p:spPr>
        <p:txBody>
          <a:bodyPr>
            <a:normAutofit/>
          </a:bodyPr>
          <a:lstStyle/>
          <a:p>
            <a:pPr algn="just">
              <a:buFont typeface="Wingdings" pitchFamily="2" charset="2"/>
              <a:buChar char="q"/>
            </a:pPr>
            <a:r>
              <a:rPr lang="en-US" b="1" dirty="0">
                <a:solidFill>
                  <a:srgbClr val="C00000"/>
                </a:solidFill>
              </a:rPr>
              <a:t>Running Configuration File</a:t>
            </a:r>
          </a:p>
          <a:p>
            <a:pPr algn="just"/>
            <a:r>
              <a:rPr lang="en-US" dirty="0"/>
              <a:t>The term running configuration refers to the current configuration running on the device. </a:t>
            </a:r>
          </a:p>
          <a:p>
            <a:pPr algn="just"/>
            <a:r>
              <a:rPr lang="en-US" dirty="0"/>
              <a:t>The running configuration is stored within the device working memory(RAM). </a:t>
            </a:r>
          </a:p>
          <a:p>
            <a:pPr algn="just">
              <a:buNone/>
            </a:pPr>
            <a:endParaRPr lang="en-US" dirty="0"/>
          </a:p>
          <a:p>
            <a:pPr algn="just"/>
            <a:r>
              <a:rPr lang="en-US" dirty="0"/>
              <a:t>The running configuration is </a:t>
            </a:r>
            <a:r>
              <a:rPr lang="en-US" dirty="0">
                <a:solidFill>
                  <a:srgbClr val="C00000"/>
                </a:solidFill>
              </a:rPr>
              <a:t>lost each time </a:t>
            </a:r>
            <a:r>
              <a:rPr lang="en-US" dirty="0"/>
              <a:t>the device is shut down unless the running configuration is </a:t>
            </a:r>
            <a:r>
              <a:rPr lang="en-US" dirty="0">
                <a:solidFill>
                  <a:srgbClr val="FF0000"/>
                </a:solidFill>
              </a:rPr>
              <a:t>saved to the startup configuration file.</a:t>
            </a:r>
          </a:p>
        </p:txBody>
      </p:sp>
    </p:spTree>
  </p:cSld>
  <p:clrMapOvr>
    <a:masterClrMapping/>
  </p:clrMapOvr>
  <p:transition>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Cont…</a:t>
            </a:r>
          </a:p>
        </p:txBody>
      </p:sp>
      <p:sp>
        <p:nvSpPr>
          <p:cNvPr id="3" name="Content Placeholder 2"/>
          <p:cNvSpPr>
            <a:spLocks noGrp="1"/>
          </p:cNvSpPr>
          <p:nvPr>
            <p:ph idx="1"/>
          </p:nvPr>
        </p:nvSpPr>
        <p:spPr>
          <a:xfrm>
            <a:off x="457200" y="990600"/>
            <a:ext cx="8229600" cy="5638800"/>
          </a:xfrm>
        </p:spPr>
        <p:txBody>
          <a:bodyPr>
            <a:normAutofit/>
          </a:bodyPr>
          <a:lstStyle/>
          <a:p>
            <a:pPr algn="just">
              <a:buFont typeface="Wingdings" pitchFamily="2" charset="2"/>
              <a:buChar char="q"/>
            </a:pPr>
            <a:r>
              <a:rPr lang="en-US" b="1" dirty="0">
                <a:solidFill>
                  <a:srgbClr val="C00000"/>
                </a:solidFill>
              </a:rPr>
              <a:t>Startup Configuration File</a:t>
            </a:r>
            <a:endParaRPr lang="en-US" dirty="0"/>
          </a:p>
          <a:p>
            <a:pPr algn="just"/>
            <a:r>
              <a:rPr lang="en-US" dirty="0"/>
              <a:t>The startup configuration file is the saved configuration file.</a:t>
            </a:r>
          </a:p>
          <a:p>
            <a:pPr algn="just"/>
            <a:r>
              <a:rPr lang="en-US" dirty="0"/>
              <a:t>This file is stored in nonvolatile random access memory (NVRAM). </a:t>
            </a:r>
          </a:p>
          <a:p>
            <a:pPr algn="just">
              <a:buFont typeface="Wingdings" pitchFamily="2" charset="2"/>
              <a:buChar char="q"/>
            </a:pPr>
            <a:r>
              <a:rPr lang="en-US" b="1" dirty="0">
                <a:solidFill>
                  <a:srgbClr val="C00000"/>
                </a:solidFill>
              </a:rPr>
              <a:t>CLI Command Modes</a:t>
            </a:r>
          </a:p>
          <a:p>
            <a:pPr algn="just">
              <a:buFont typeface="Wingdings" pitchFamily="2" charset="2"/>
              <a:buChar char="§"/>
            </a:pPr>
            <a:r>
              <a:rPr lang="en-US" dirty="0"/>
              <a:t>The command-line interface: </a:t>
            </a:r>
            <a:r>
              <a:rPr lang="en-US" b="1" dirty="0">
                <a:solidFill>
                  <a:srgbClr val="00B050"/>
                </a:solidFill>
              </a:rPr>
              <a:t>user EXEC access </a:t>
            </a:r>
            <a:r>
              <a:rPr lang="en-US" dirty="0">
                <a:solidFill>
                  <a:srgbClr val="C00000"/>
                </a:solidFill>
              </a:rPr>
              <a:t>, </a:t>
            </a:r>
            <a:r>
              <a:rPr lang="en-US" b="1" dirty="0">
                <a:solidFill>
                  <a:srgbClr val="FFFF00"/>
                </a:solidFill>
              </a:rPr>
              <a:t>privileged EXEC access </a:t>
            </a:r>
            <a:r>
              <a:rPr lang="en-US" dirty="0"/>
              <a:t>and</a:t>
            </a:r>
            <a:r>
              <a:rPr lang="en-US" dirty="0">
                <a:solidFill>
                  <a:srgbClr val="C00000"/>
                </a:solidFill>
              </a:rPr>
              <a:t> </a:t>
            </a:r>
            <a:r>
              <a:rPr lang="en-US" b="1" dirty="0">
                <a:solidFill>
                  <a:srgbClr val="FF0000"/>
                </a:solidFill>
              </a:rPr>
              <a:t>Global mode. </a:t>
            </a:r>
          </a:p>
          <a:p>
            <a:pPr algn="just">
              <a:buFont typeface="Wingdings" pitchFamily="2" charset="2"/>
              <a:buChar char="§"/>
            </a:pPr>
            <a:r>
              <a:rPr lang="en-US" dirty="0"/>
              <a:t>When a router is powered on, the access level defaults to </a:t>
            </a:r>
            <a:r>
              <a:rPr lang="en-US" b="1" dirty="0">
                <a:solidFill>
                  <a:srgbClr val="00B050"/>
                </a:solidFill>
              </a:rPr>
              <a:t>user access</a:t>
            </a:r>
            <a:r>
              <a:rPr lang="en-US" dirty="0"/>
              <a:t>. </a:t>
            </a:r>
          </a:p>
          <a:p>
            <a:pPr algn="just">
              <a:buFont typeface="Wingdings" pitchFamily="2" charset="2"/>
              <a:buChar char="§"/>
            </a:pPr>
            <a:r>
              <a:rPr lang="en-US" dirty="0"/>
              <a:t> User mode is indicated by a command-line prompt: </a:t>
            </a:r>
            <a:r>
              <a:rPr lang="en-US" b="1" dirty="0">
                <a:solidFill>
                  <a:srgbClr val="00B050"/>
                </a:solidFill>
              </a:rPr>
              <a:t>Router&gt;</a:t>
            </a:r>
          </a:p>
          <a:p>
            <a:pPr algn="just">
              <a:buNone/>
            </a:pPr>
            <a:endParaRPr lang="en-US" dirty="0">
              <a:solidFill>
                <a:srgbClr val="C00000"/>
              </a:solidFill>
            </a:endParaRPr>
          </a:p>
        </p:txBody>
      </p:sp>
    </p:spTree>
  </p:cSld>
  <p:clrMapOvr>
    <a:masterClrMapping/>
  </p:clrMapOvr>
  <p:transition>
    <p:cover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Cont…</a:t>
            </a:r>
          </a:p>
        </p:txBody>
      </p:sp>
      <p:sp>
        <p:nvSpPr>
          <p:cNvPr id="3" name="Content Placeholder 2"/>
          <p:cNvSpPr>
            <a:spLocks noGrp="1"/>
          </p:cNvSpPr>
          <p:nvPr>
            <p:ph idx="1"/>
          </p:nvPr>
        </p:nvSpPr>
        <p:spPr>
          <a:xfrm>
            <a:off x="457200" y="914400"/>
            <a:ext cx="8229600" cy="5562600"/>
          </a:xfrm>
        </p:spPr>
        <p:txBody>
          <a:bodyPr>
            <a:normAutofit/>
          </a:bodyPr>
          <a:lstStyle/>
          <a:p>
            <a:pPr algn="just">
              <a:buFont typeface="Wingdings" pitchFamily="2" charset="2"/>
              <a:buChar char="§"/>
            </a:pPr>
            <a:r>
              <a:rPr lang="en-US" dirty="0"/>
              <a:t>To enter commands that can </a:t>
            </a:r>
            <a:r>
              <a:rPr lang="en-US" b="1" dirty="0">
                <a:solidFill>
                  <a:srgbClr val="FFFF00"/>
                </a:solidFill>
              </a:rPr>
              <a:t>alter </a:t>
            </a:r>
            <a:r>
              <a:rPr lang="en-US" dirty="0"/>
              <a:t>the operation of the device requires </a:t>
            </a:r>
            <a:r>
              <a:rPr lang="en-US" b="1" dirty="0">
                <a:solidFill>
                  <a:srgbClr val="FFFF00"/>
                </a:solidFill>
              </a:rPr>
              <a:t>privileged level access</a:t>
            </a:r>
            <a:r>
              <a:rPr lang="en-US" dirty="0"/>
              <a:t>.</a:t>
            </a:r>
          </a:p>
          <a:p>
            <a:pPr algn="just">
              <a:buFont typeface="Wingdings" pitchFamily="2" charset="2"/>
              <a:buChar char="§"/>
            </a:pPr>
            <a:r>
              <a:rPr lang="en-US" dirty="0"/>
              <a:t> Enable the privileged EXEC mode by entering </a:t>
            </a:r>
            <a:r>
              <a:rPr lang="en-US" b="1" dirty="0">
                <a:solidFill>
                  <a:srgbClr val="FFFF00"/>
                </a:solidFill>
              </a:rPr>
              <a:t>enable</a:t>
            </a:r>
            <a:r>
              <a:rPr lang="en-US" dirty="0"/>
              <a:t> at the command prompt and pressing </a:t>
            </a:r>
            <a:r>
              <a:rPr lang="en-US" b="1" dirty="0">
                <a:solidFill>
                  <a:srgbClr val="FFFF00"/>
                </a:solidFill>
              </a:rPr>
              <a:t>Enter</a:t>
            </a:r>
            <a:r>
              <a:rPr lang="en-US" dirty="0"/>
              <a:t>. </a:t>
            </a:r>
          </a:p>
          <a:p>
            <a:pPr algn="just">
              <a:buFont typeface="Wingdings" pitchFamily="2" charset="2"/>
              <a:buChar char="§"/>
            </a:pPr>
            <a:r>
              <a:rPr lang="en-US" dirty="0"/>
              <a:t>The prompt for the privileged mode is </a:t>
            </a:r>
            <a:r>
              <a:rPr lang="en-US" b="1" dirty="0">
                <a:solidFill>
                  <a:srgbClr val="FFFF00"/>
                </a:solidFill>
              </a:rPr>
              <a:t>Router#</a:t>
            </a:r>
            <a:r>
              <a:rPr lang="en-US" dirty="0"/>
              <a:t>. </a:t>
            </a:r>
          </a:p>
          <a:p>
            <a:pPr algn="just">
              <a:buFont typeface="Wingdings" pitchFamily="2" charset="2"/>
              <a:buChar char="§"/>
            </a:pPr>
            <a:r>
              <a:rPr lang="en-US" dirty="0"/>
              <a:t>To disable the privileged mode and return the device to user mode, enter </a:t>
            </a:r>
            <a:r>
              <a:rPr lang="en-US" b="1" dirty="0">
                <a:solidFill>
                  <a:srgbClr val="FFFF00"/>
                </a:solidFill>
              </a:rPr>
              <a:t>disable</a:t>
            </a:r>
            <a:r>
              <a:rPr lang="en-US" dirty="0"/>
              <a:t> or </a:t>
            </a:r>
            <a:r>
              <a:rPr lang="en-US" b="1" dirty="0">
                <a:solidFill>
                  <a:srgbClr val="FFFF00"/>
                </a:solidFill>
              </a:rPr>
              <a:t>exit </a:t>
            </a:r>
            <a:r>
              <a:rPr lang="en-US" dirty="0"/>
              <a:t>at the command prompt.</a:t>
            </a:r>
          </a:p>
          <a:p>
            <a:pPr algn="just">
              <a:buFont typeface="Wingdings" pitchFamily="2" charset="2"/>
              <a:buChar char="§"/>
            </a:pPr>
            <a:r>
              <a:rPr lang="en-US" dirty="0"/>
              <a:t>Both the user EXEC mode and the privileged EXEC mode can be </a:t>
            </a:r>
            <a:r>
              <a:rPr lang="en-US" b="1" dirty="0">
                <a:solidFill>
                  <a:srgbClr val="FFFF00"/>
                </a:solidFill>
              </a:rPr>
              <a:t>protected with a password.</a:t>
            </a:r>
          </a:p>
        </p:txBody>
      </p:sp>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Cont…</a:t>
            </a:r>
          </a:p>
        </p:txBody>
      </p:sp>
      <p:pic>
        <p:nvPicPr>
          <p:cNvPr id="4" name="Picture 4" descr="5"/>
          <p:cNvPicPr>
            <a:picLocks noGrp="1" noChangeAspect="1" noChangeArrowheads="1"/>
          </p:cNvPicPr>
          <p:nvPr>
            <p:ph idx="1"/>
          </p:nvPr>
        </p:nvPicPr>
        <p:blipFill>
          <a:blip r:embed="rId2"/>
          <a:srcRect/>
          <a:stretch>
            <a:fillRect/>
          </a:stretch>
        </p:blipFill>
        <p:spPr bwMode="auto">
          <a:xfrm>
            <a:off x="228600" y="1066800"/>
            <a:ext cx="8458199" cy="5257800"/>
          </a:xfrm>
          <a:prstGeom prst="rect">
            <a:avLst/>
          </a:prstGeom>
          <a:noFill/>
        </p:spPr>
      </p:pic>
    </p:spTree>
  </p:cSld>
  <p:clrMapOvr>
    <a:masterClrMapping/>
  </p:clrMapOvr>
  <p:transition>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a:t>Cont…</a:t>
            </a:r>
          </a:p>
        </p:txBody>
      </p:sp>
      <p:sp>
        <p:nvSpPr>
          <p:cNvPr id="3" name="Content Placeholder 2"/>
          <p:cNvSpPr>
            <a:spLocks noGrp="1"/>
          </p:cNvSpPr>
          <p:nvPr>
            <p:ph idx="1"/>
          </p:nvPr>
        </p:nvSpPr>
        <p:spPr>
          <a:xfrm>
            <a:off x="457200" y="1066800"/>
            <a:ext cx="8229600" cy="5334000"/>
          </a:xfrm>
        </p:spPr>
        <p:txBody>
          <a:bodyPr/>
          <a:lstStyle/>
          <a:p>
            <a:pPr algn="just">
              <a:buFont typeface="Wingdings" pitchFamily="2" charset="2"/>
              <a:buChar char="§"/>
            </a:pPr>
            <a:r>
              <a:rPr lang="en-US" dirty="0"/>
              <a:t>The privileged mode grants access to the various configuration modes used to set up the device.</a:t>
            </a:r>
          </a:p>
          <a:p>
            <a:pPr algn="just">
              <a:buNone/>
            </a:pPr>
            <a:endParaRPr lang="en-US" dirty="0"/>
          </a:p>
          <a:p>
            <a:pPr algn="just">
              <a:buFont typeface="Wingdings" pitchFamily="2" charset="2"/>
              <a:buChar char="§"/>
            </a:pPr>
            <a:r>
              <a:rPr lang="en-US" dirty="0"/>
              <a:t>In most cases, commands will be configured to the running configuration file from the terminal. </a:t>
            </a:r>
          </a:p>
          <a:p>
            <a:pPr algn="just">
              <a:buNone/>
            </a:pPr>
            <a:endParaRPr lang="en-US" dirty="0"/>
          </a:p>
          <a:p>
            <a:pPr algn="just">
              <a:buFont typeface="Wingdings" pitchFamily="2" charset="2"/>
              <a:buChar char="§"/>
            </a:pPr>
            <a:r>
              <a:rPr lang="en-US" dirty="0"/>
              <a:t>To access these commands, the user must enter </a:t>
            </a:r>
            <a:r>
              <a:rPr lang="en-US" b="1" dirty="0">
                <a:solidFill>
                  <a:srgbClr val="FF0000"/>
                </a:solidFill>
              </a:rPr>
              <a:t>global configuration mode. </a:t>
            </a:r>
          </a:p>
          <a:p>
            <a:pPr algn="just">
              <a:buFont typeface="Wingdings" pitchFamily="2" charset="2"/>
              <a:buChar char="§"/>
            </a:pPr>
            <a:r>
              <a:rPr lang="en-US" dirty="0"/>
              <a:t>To enter global configuration, type the command: </a:t>
            </a:r>
            <a:r>
              <a:rPr lang="en-US" b="1" dirty="0">
                <a:solidFill>
                  <a:srgbClr val="FF0000"/>
                </a:solidFill>
              </a:rPr>
              <a:t>configure terminal </a:t>
            </a:r>
            <a:r>
              <a:rPr lang="en-US" dirty="0"/>
              <a:t>or </a:t>
            </a:r>
            <a:r>
              <a:rPr lang="en-US" b="1" dirty="0" err="1">
                <a:solidFill>
                  <a:srgbClr val="FF0000"/>
                </a:solidFill>
              </a:rPr>
              <a:t>config</a:t>
            </a:r>
            <a:r>
              <a:rPr lang="en-US" b="1" dirty="0">
                <a:solidFill>
                  <a:srgbClr val="FF0000"/>
                </a:solidFill>
              </a:rPr>
              <a:t> t</a:t>
            </a:r>
            <a:r>
              <a:rPr lang="en-US" dirty="0"/>
              <a:t>.</a:t>
            </a:r>
          </a:p>
        </p:txBody>
      </p:sp>
    </p:spTree>
  </p:cSld>
  <p:clrMapOvr>
    <a:masterClrMapping/>
  </p:clrMapOvr>
  <p:transition>
    <p:wheel spokes="8"/>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Cont…</a:t>
            </a:r>
          </a:p>
        </p:txBody>
      </p:sp>
      <p:sp>
        <p:nvSpPr>
          <p:cNvPr id="3" name="Content Placeholder 2"/>
          <p:cNvSpPr>
            <a:spLocks noGrp="1"/>
          </p:cNvSpPr>
          <p:nvPr>
            <p:ph idx="1"/>
          </p:nvPr>
        </p:nvSpPr>
        <p:spPr>
          <a:xfrm>
            <a:off x="457200" y="990600"/>
            <a:ext cx="8229600" cy="5486400"/>
          </a:xfrm>
        </p:spPr>
        <p:txBody>
          <a:bodyPr/>
          <a:lstStyle/>
          <a:p>
            <a:pPr>
              <a:buFont typeface="Wingdings" pitchFamily="2" charset="2"/>
              <a:buChar char="§"/>
            </a:pPr>
            <a:r>
              <a:rPr lang="en-US" dirty="0"/>
              <a:t>Global configuration mode is indicated by the command line prompt </a:t>
            </a:r>
            <a:r>
              <a:rPr lang="en-US" b="1" dirty="0">
                <a:solidFill>
                  <a:srgbClr val="FF0000"/>
                </a:solidFill>
              </a:rPr>
              <a:t>Router(</a:t>
            </a:r>
            <a:r>
              <a:rPr lang="en-US" b="1" dirty="0" err="1">
                <a:solidFill>
                  <a:srgbClr val="FF0000"/>
                </a:solidFill>
              </a:rPr>
              <a:t>config</a:t>
            </a:r>
            <a:r>
              <a:rPr lang="en-US" b="1" dirty="0">
                <a:solidFill>
                  <a:srgbClr val="FF0000"/>
                </a:solidFill>
              </a:rPr>
              <a:t>)#</a:t>
            </a:r>
            <a:r>
              <a:rPr lang="en-US" dirty="0"/>
              <a:t>. </a:t>
            </a:r>
          </a:p>
          <a:p>
            <a:pPr>
              <a:buFont typeface="Wingdings" pitchFamily="2" charset="2"/>
              <a:buChar char="§"/>
            </a:pPr>
            <a:endParaRPr lang="en-US" dirty="0"/>
          </a:p>
          <a:p>
            <a:pPr>
              <a:buFont typeface="Wingdings" pitchFamily="2" charset="2"/>
              <a:buChar char="§"/>
            </a:pPr>
            <a:r>
              <a:rPr lang="en-US" dirty="0"/>
              <a:t>Any commands entered in this mode will take effect </a:t>
            </a:r>
            <a:r>
              <a:rPr lang="en-US" dirty="0">
                <a:solidFill>
                  <a:srgbClr val="C00000"/>
                </a:solidFill>
              </a:rPr>
              <a:t>immediately</a:t>
            </a:r>
            <a:r>
              <a:rPr lang="en-US" dirty="0"/>
              <a:t> and can </a:t>
            </a:r>
            <a:r>
              <a:rPr lang="en-US" dirty="0">
                <a:solidFill>
                  <a:srgbClr val="C00000"/>
                </a:solidFill>
              </a:rPr>
              <a:t>alter the operation of the device.</a:t>
            </a:r>
          </a:p>
          <a:p>
            <a:pPr>
              <a:buNone/>
            </a:pPr>
            <a:r>
              <a:rPr lang="en-US" dirty="0">
                <a:solidFill>
                  <a:srgbClr val="C00000"/>
                </a:solidFill>
              </a:rPr>
              <a:t> </a:t>
            </a:r>
            <a:r>
              <a:rPr lang="en-US" dirty="0">
                <a:solidFill>
                  <a:srgbClr val="C00000"/>
                </a:solidFill>
                <a:hlinkClick r:id="rId2" action="ppaction://hlinkfile"/>
              </a:rPr>
              <a:t>globale.docx</a:t>
            </a:r>
            <a:endParaRPr lang="en-US" dirty="0">
              <a:solidFill>
                <a:srgbClr val="C00000"/>
              </a:solidFill>
            </a:endParaRPr>
          </a:p>
          <a:p>
            <a:pPr>
              <a:buNone/>
            </a:pPr>
            <a:endParaRPr lang="en-US" dirty="0">
              <a:solidFill>
                <a:srgbClr val="C00000"/>
              </a:solidFill>
            </a:endParaRPr>
          </a:p>
          <a:p>
            <a:pPr>
              <a:buNone/>
            </a:pPr>
            <a:endParaRPr lang="en-US" dirty="0">
              <a:solidFill>
                <a:srgbClr val="C00000"/>
              </a:solidFill>
            </a:endParaRPr>
          </a:p>
        </p:txBody>
      </p:sp>
    </p:spTree>
  </p:cSld>
  <p:clrMapOvr>
    <a:masterClrMapping/>
  </p:clrMapOvr>
  <p:transition>
    <p:checke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Cont…</a:t>
            </a:r>
          </a:p>
        </p:txBody>
      </p:sp>
      <p:sp>
        <p:nvSpPr>
          <p:cNvPr id="3" name="Content Placeholder 2"/>
          <p:cNvSpPr>
            <a:spLocks noGrp="1"/>
          </p:cNvSpPr>
          <p:nvPr>
            <p:ph idx="1"/>
          </p:nvPr>
        </p:nvSpPr>
        <p:spPr>
          <a:xfrm>
            <a:off x="457200" y="914400"/>
            <a:ext cx="8229600" cy="5211763"/>
          </a:xfrm>
        </p:spPr>
        <p:txBody>
          <a:bodyPr>
            <a:normAutofit/>
          </a:bodyPr>
          <a:lstStyle/>
          <a:p>
            <a:pPr algn="just"/>
            <a:r>
              <a:rPr lang="en-US" dirty="0"/>
              <a:t>Users will sometimes </a:t>
            </a:r>
            <a:r>
              <a:rPr lang="en-US" dirty="0">
                <a:solidFill>
                  <a:srgbClr val="C00000"/>
                </a:solidFill>
              </a:rPr>
              <a:t>make a mistake </a:t>
            </a:r>
            <a:r>
              <a:rPr lang="en-US" dirty="0"/>
              <a:t>when typing a command. </a:t>
            </a:r>
          </a:p>
          <a:p>
            <a:pPr algn="just"/>
            <a:r>
              <a:rPr lang="en-US" dirty="0"/>
              <a:t>CLI provides output indicating an unrecognized or incomplete command. </a:t>
            </a:r>
          </a:p>
          <a:p>
            <a:pPr algn="just"/>
            <a:r>
              <a:rPr lang="en-US" dirty="0"/>
              <a:t>The </a:t>
            </a:r>
            <a:r>
              <a:rPr lang="en-US" dirty="0">
                <a:solidFill>
                  <a:srgbClr val="C00000"/>
                </a:solidFill>
              </a:rPr>
              <a:t>% symbol indicates error marker messages</a:t>
            </a:r>
            <a:r>
              <a:rPr lang="en-US" dirty="0"/>
              <a:t>. </a:t>
            </a:r>
          </a:p>
          <a:p>
            <a:pPr algn="just"/>
            <a:r>
              <a:rPr lang="en-US" dirty="0"/>
              <a:t>For example, if the command interface is entered with no other parameters, the output shows that it is an incomplete command </a:t>
            </a:r>
            <a:r>
              <a:rPr lang="en-US" dirty="0">
                <a:solidFill>
                  <a:srgbClr val="C00000"/>
                </a:solidFill>
              </a:rPr>
              <a:t>(% Incomplete command.). </a:t>
            </a:r>
          </a:p>
          <a:p>
            <a:pPr algn="just"/>
            <a:r>
              <a:rPr lang="en-US" dirty="0">
                <a:solidFill>
                  <a:srgbClr val="C00000"/>
                </a:solidFill>
              </a:rPr>
              <a:t>Use the ? </a:t>
            </a:r>
            <a:r>
              <a:rPr lang="en-US" dirty="0"/>
              <a:t>to see additional parameters. </a:t>
            </a:r>
          </a:p>
          <a:p>
            <a:pPr algn="just"/>
            <a:r>
              <a:rPr lang="en-US" dirty="0"/>
              <a:t>If an incorrect command is entered, the error message would read: </a:t>
            </a:r>
            <a:r>
              <a:rPr lang="en-US" dirty="0">
                <a:solidFill>
                  <a:srgbClr val="C00000"/>
                </a:solidFill>
              </a:rPr>
              <a:t>%Invalid input detected</a:t>
            </a:r>
            <a:r>
              <a:rPr lang="en-US" dirty="0"/>
              <a:t>.</a:t>
            </a:r>
          </a:p>
        </p:txBody>
      </p:sp>
    </p:spTree>
  </p:cSld>
  <p:clrMapOvr>
    <a:masterClrMapping/>
  </p:clrMapOvr>
  <p:transition>
    <p:plu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Cont…</a:t>
            </a:r>
          </a:p>
        </p:txBody>
      </p:sp>
      <p:sp>
        <p:nvSpPr>
          <p:cNvPr id="3" name="Content Placeholder 2"/>
          <p:cNvSpPr>
            <a:spLocks noGrp="1"/>
          </p:cNvSpPr>
          <p:nvPr>
            <p:ph idx="1"/>
          </p:nvPr>
        </p:nvSpPr>
        <p:spPr>
          <a:xfrm>
            <a:off x="457200" y="914400"/>
            <a:ext cx="8229600" cy="5562600"/>
          </a:xfrm>
        </p:spPr>
        <p:txBody>
          <a:bodyPr>
            <a:normAutofit/>
          </a:bodyPr>
          <a:lstStyle/>
          <a:p>
            <a:pPr algn="just">
              <a:buFont typeface="Wingdings" pitchFamily="2" charset="2"/>
              <a:buChar char="§"/>
            </a:pPr>
            <a:r>
              <a:rPr lang="en-US" dirty="0"/>
              <a:t>Fortunately, the CLI provides error isolation in the form of an </a:t>
            </a:r>
            <a:r>
              <a:rPr lang="en-US" dirty="0">
                <a:solidFill>
                  <a:srgbClr val="FF0000"/>
                </a:solidFill>
              </a:rPr>
              <a:t>error indicator</a:t>
            </a:r>
            <a:r>
              <a:rPr lang="en-US" dirty="0"/>
              <a:t>, a caret symbol </a:t>
            </a:r>
            <a:r>
              <a:rPr lang="en-US" dirty="0">
                <a:solidFill>
                  <a:srgbClr val="C00000"/>
                </a:solidFill>
              </a:rPr>
              <a:t>(^)</a:t>
            </a:r>
            <a:r>
              <a:rPr lang="en-US" dirty="0"/>
              <a:t>. </a:t>
            </a:r>
          </a:p>
          <a:p>
            <a:pPr algn="just">
              <a:buNone/>
            </a:pPr>
            <a:endParaRPr lang="en-US" dirty="0"/>
          </a:p>
          <a:p>
            <a:pPr algn="just">
              <a:buFont typeface="Wingdings" pitchFamily="2" charset="2"/>
              <a:buChar char="§"/>
            </a:pPr>
            <a:r>
              <a:rPr lang="en-US" dirty="0"/>
              <a:t>The ^ symbol appears at the point in the command string where there is an incorrect or unrecognized character.</a:t>
            </a:r>
          </a:p>
          <a:p>
            <a:pPr algn="just">
              <a:buFont typeface="Wingdings" pitchFamily="2" charset="2"/>
              <a:buChar char="§"/>
            </a:pPr>
            <a:endParaRPr lang="en-US" dirty="0"/>
          </a:p>
          <a:p>
            <a:pPr algn="just">
              <a:buFont typeface="Wingdings" pitchFamily="2" charset="2"/>
              <a:buChar char="§"/>
            </a:pPr>
            <a:r>
              <a:rPr lang="en-US" dirty="0"/>
              <a:t> This enables the user to return to the point where the error was made and use the help function to determine the correct command to use.</a:t>
            </a:r>
          </a:p>
          <a:p>
            <a:pPr algn="just">
              <a:buFont typeface="Wingdings" pitchFamily="2" charset="2"/>
              <a:buChar char="§"/>
            </a:pPr>
            <a:r>
              <a:rPr lang="en-US" dirty="0">
                <a:hlinkClick r:id="rId2" action="ppaction://hlinkfile"/>
              </a:rPr>
              <a:t>error.docx</a:t>
            </a:r>
            <a:endParaRPr lang="en-US" dirty="0"/>
          </a:p>
        </p:txBody>
      </p:sp>
    </p:spTree>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fontScale="90000"/>
          </a:bodyPr>
          <a:lstStyle/>
          <a:p>
            <a:br>
              <a:rPr lang="en-US" dirty="0"/>
            </a:br>
            <a:r>
              <a:rPr lang="en-US" sz="4000" dirty="0">
                <a:solidFill>
                  <a:srgbClr val="FF0000"/>
                </a:solidFill>
              </a:rPr>
              <a:t>Integrated Services Routers</a:t>
            </a:r>
            <a:endParaRPr lang="en-US" dirty="0">
              <a:solidFill>
                <a:srgbClr val="FF0000"/>
              </a:solidFill>
            </a:endParaRPr>
          </a:p>
        </p:txBody>
      </p:sp>
      <p:sp>
        <p:nvSpPr>
          <p:cNvPr id="3" name="Content Placeholder 2"/>
          <p:cNvSpPr>
            <a:spLocks noGrp="1"/>
          </p:cNvSpPr>
          <p:nvPr>
            <p:ph idx="1"/>
          </p:nvPr>
        </p:nvSpPr>
        <p:spPr>
          <a:xfrm>
            <a:off x="457200" y="1295400"/>
            <a:ext cx="8229600" cy="5029200"/>
          </a:xfrm>
        </p:spPr>
        <p:txBody>
          <a:bodyPr>
            <a:normAutofit/>
          </a:bodyPr>
          <a:lstStyle/>
          <a:p>
            <a:pPr algn="just"/>
            <a:r>
              <a:rPr lang="en-US" dirty="0"/>
              <a:t>The </a:t>
            </a:r>
            <a:r>
              <a:rPr lang="en-US" dirty="0">
                <a:solidFill>
                  <a:srgbClr val="FF0000"/>
                </a:solidFill>
              </a:rPr>
              <a:t>Cisco Integrated Services Router (ISR) </a:t>
            </a:r>
            <a:r>
              <a:rPr lang="en-US" dirty="0"/>
              <a:t>is one of the most popular series of networking devices designed to support growing business needs. </a:t>
            </a:r>
          </a:p>
          <a:p>
            <a:pPr algn="just"/>
            <a:endParaRPr lang="en-US" dirty="0"/>
          </a:p>
          <a:p>
            <a:pPr algn="just"/>
            <a:r>
              <a:rPr lang="en-US" dirty="0"/>
              <a:t>The ISR combines features such as </a:t>
            </a:r>
            <a:r>
              <a:rPr lang="en-US" dirty="0">
                <a:solidFill>
                  <a:srgbClr val="FF0000"/>
                </a:solidFill>
              </a:rPr>
              <a:t>routing</a:t>
            </a:r>
            <a:r>
              <a:rPr lang="en-US" dirty="0"/>
              <a:t> and </a:t>
            </a:r>
            <a:r>
              <a:rPr lang="en-US" dirty="0">
                <a:solidFill>
                  <a:srgbClr val="FF0000"/>
                </a:solidFill>
              </a:rPr>
              <a:t>switching</a:t>
            </a:r>
            <a:r>
              <a:rPr lang="en-US" dirty="0"/>
              <a:t> functions, security, voice, LAN and WAN connectivity into a single device. </a:t>
            </a:r>
          </a:p>
          <a:p>
            <a:pPr algn="just"/>
            <a:r>
              <a:rPr lang="en-US" dirty="0"/>
              <a:t>This makes the ISR ideal for small to medium-sized businesses and for ISP managed customers.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C00000"/>
                </a:solidFill>
              </a:rPr>
              <a:t>     Basic configuration </a:t>
            </a:r>
          </a:p>
        </p:txBody>
      </p:sp>
      <p:sp>
        <p:nvSpPr>
          <p:cNvPr id="3" name="Content Placeholder 2"/>
          <p:cNvSpPr>
            <a:spLocks noGrp="1"/>
          </p:cNvSpPr>
          <p:nvPr>
            <p:ph idx="1"/>
          </p:nvPr>
        </p:nvSpPr>
        <p:spPr>
          <a:xfrm>
            <a:off x="457200" y="1066800"/>
            <a:ext cx="8229600" cy="5059363"/>
          </a:xfrm>
        </p:spPr>
        <p:txBody>
          <a:bodyPr>
            <a:normAutofit/>
          </a:bodyPr>
          <a:lstStyle/>
          <a:p>
            <a:pPr algn="just">
              <a:buFont typeface="Wingdings" pitchFamily="2" charset="2"/>
              <a:buChar char="q"/>
            </a:pPr>
            <a:r>
              <a:rPr lang="en-US" b="1" dirty="0">
                <a:solidFill>
                  <a:srgbClr val="C00000"/>
                </a:solidFill>
              </a:rPr>
              <a:t>Show command </a:t>
            </a:r>
          </a:p>
          <a:p>
            <a:pPr algn="just"/>
            <a:r>
              <a:rPr lang="en-US" dirty="0"/>
              <a:t>Show command used to display configuration information.</a:t>
            </a:r>
          </a:p>
          <a:p>
            <a:pPr algn="just"/>
            <a:r>
              <a:rPr lang="en-US" dirty="0"/>
              <a:t>This command implement in privilege mode.</a:t>
            </a:r>
          </a:p>
          <a:p>
            <a:pPr marL="1544638" indent="-225425" algn="just"/>
            <a:r>
              <a:rPr lang="en-US" dirty="0"/>
              <a:t>show running-</a:t>
            </a:r>
            <a:r>
              <a:rPr lang="en-US" dirty="0" err="1"/>
              <a:t>config</a:t>
            </a:r>
            <a:endParaRPr lang="en-US" dirty="0"/>
          </a:p>
          <a:p>
            <a:pPr marL="1544638" indent="-225425" algn="just"/>
            <a:r>
              <a:rPr lang="en-US" dirty="0"/>
              <a:t>Show startup-</a:t>
            </a:r>
            <a:r>
              <a:rPr lang="en-US" dirty="0" err="1"/>
              <a:t>config</a:t>
            </a:r>
            <a:r>
              <a:rPr lang="en-US" dirty="0"/>
              <a:t> </a:t>
            </a:r>
          </a:p>
          <a:p>
            <a:pPr marL="1544638" indent="-225425" algn="just"/>
            <a:r>
              <a:rPr lang="en-US" dirty="0"/>
              <a:t>show interfaces</a:t>
            </a:r>
          </a:p>
          <a:p>
            <a:pPr marL="1544638" indent="-225425" algn="just"/>
            <a:r>
              <a:rPr lang="en-US" dirty="0"/>
              <a:t>show </a:t>
            </a:r>
            <a:r>
              <a:rPr lang="en-US" dirty="0" err="1"/>
              <a:t>ip</a:t>
            </a:r>
            <a:r>
              <a:rPr lang="en-US" dirty="0"/>
              <a:t> route</a:t>
            </a:r>
          </a:p>
          <a:p>
            <a:pPr marL="1544638" indent="-225425" algn="just"/>
            <a:r>
              <a:rPr lang="en-US" dirty="0"/>
              <a:t>show version </a:t>
            </a:r>
          </a:p>
          <a:p>
            <a:pPr marL="1544638" indent="-225425" algn="just"/>
            <a:r>
              <a:rPr lang="en-US" dirty="0"/>
              <a:t>Show flash</a:t>
            </a:r>
          </a:p>
        </p:txBody>
      </p:sp>
    </p:spTree>
  </p:cSld>
  <p:clrMapOvr>
    <a:masterClrMapping/>
  </p:clrMapOvr>
  <p:transition>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Cont…</a:t>
            </a:r>
          </a:p>
        </p:txBody>
      </p:sp>
      <p:sp>
        <p:nvSpPr>
          <p:cNvPr id="3" name="Content Placeholder 2"/>
          <p:cNvSpPr>
            <a:spLocks noGrp="1"/>
          </p:cNvSpPr>
          <p:nvPr>
            <p:ph idx="1"/>
          </p:nvPr>
        </p:nvSpPr>
        <p:spPr>
          <a:xfrm>
            <a:off x="457200" y="1066800"/>
            <a:ext cx="8229600" cy="5410200"/>
          </a:xfrm>
        </p:spPr>
        <p:txBody>
          <a:bodyPr/>
          <a:lstStyle/>
          <a:p>
            <a:pPr algn="just"/>
            <a:r>
              <a:rPr lang="en-US" dirty="0"/>
              <a:t>To copy the changes made to the </a:t>
            </a:r>
            <a:r>
              <a:rPr lang="en-US" dirty="0">
                <a:solidFill>
                  <a:srgbClr val="FFFF00"/>
                </a:solidFill>
              </a:rPr>
              <a:t>running configuration</a:t>
            </a:r>
            <a:r>
              <a:rPr lang="en-US" dirty="0"/>
              <a:t> back to the stored </a:t>
            </a:r>
            <a:r>
              <a:rPr lang="en-US" dirty="0">
                <a:solidFill>
                  <a:srgbClr val="FFFF00"/>
                </a:solidFill>
              </a:rPr>
              <a:t>startup configuration file</a:t>
            </a:r>
            <a:r>
              <a:rPr lang="en-US" dirty="0"/>
              <a:t>, use the command:</a:t>
            </a:r>
          </a:p>
          <a:p>
            <a:pPr algn="just">
              <a:buNone/>
            </a:pPr>
            <a:r>
              <a:rPr lang="en-US" dirty="0"/>
              <a:t>       </a:t>
            </a:r>
            <a:r>
              <a:rPr lang="en-US" b="1" dirty="0" err="1">
                <a:solidFill>
                  <a:srgbClr val="C00000"/>
                </a:solidFill>
              </a:rPr>
              <a:t>Router#copy</a:t>
            </a:r>
            <a:r>
              <a:rPr lang="en-US" b="1" dirty="0">
                <a:solidFill>
                  <a:srgbClr val="C00000"/>
                </a:solidFill>
              </a:rPr>
              <a:t>  run start</a:t>
            </a:r>
          </a:p>
          <a:p>
            <a:pPr algn="just">
              <a:buNone/>
            </a:pPr>
            <a:endParaRPr lang="en-US" b="1" dirty="0">
              <a:solidFill>
                <a:srgbClr val="C00000"/>
              </a:solidFill>
            </a:endParaRPr>
          </a:p>
          <a:p>
            <a:pPr algn="just">
              <a:buFont typeface="Wingdings" pitchFamily="2" charset="2"/>
              <a:buChar char="§"/>
            </a:pPr>
            <a:r>
              <a:rPr lang="en-US" dirty="0"/>
              <a:t>A device should be given a unique name to change router name you have to enter into global configuration mode with the following command: </a:t>
            </a:r>
          </a:p>
          <a:p>
            <a:pPr algn="just">
              <a:buNone/>
            </a:pPr>
            <a:r>
              <a:rPr lang="en-US" b="1" dirty="0">
                <a:solidFill>
                  <a:srgbClr val="C00000"/>
                </a:solidFill>
              </a:rPr>
              <a:t>Router(</a:t>
            </a:r>
            <a:r>
              <a:rPr lang="en-US" b="1" dirty="0" err="1">
                <a:solidFill>
                  <a:srgbClr val="C00000"/>
                </a:solidFill>
              </a:rPr>
              <a:t>config</a:t>
            </a:r>
            <a:r>
              <a:rPr lang="en-US" b="1" dirty="0">
                <a:solidFill>
                  <a:srgbClr val="C00000"/>
                </a:solidFill>
              </a:rPr>
              <a:t>)#hostname [name] </a:t>
            </a:r>
          </a:p>
        </p:txBody>
      </p:sp>
    </p:spTree>
  </p:cSld>
  <p:clrMapOvr>
    <a:masterClrMapping/>
  </p:clrMapOvr>
  <p:transition>
    <p:wheel spokes="3"/>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Cont…</a:t>
            </a:r>
          </a:p>
        </p:txBody>
      </p:sp>
      <p:sp>
        <p:nvSpPr>
          <p:cNvPr id="3" name="Content Placeholder 2"/>
          <p:cNvSpPr>
            <a:spLocks noGrp="1"/>
          </p:cNvSpPr>
          <p:nvPr>
            <p:ph idx="1"/>
          </p:nvPr>
        </p:nvSpPr>
        <p:spPr>
          <a:xfrm>
            <a:off x="457200" y="914400"/>
            <a:ext cx="8229600" cy="5562600"/>
          </a:xfrm>
        </p:spPr>
        <p:txBody>
          <a:bodyPr>
            <a:normAutofit/>
          </a:bodyPr>
          <a:lstStyle/>
          <a:p>
            <a:pPr algn="just">
              <a:buFont typeface="Wingdings" pitchFamily="2" charset="2"/>
              <a:buChar char="§"/>
            </a:pPr>
            <a:r>
              <a:rPr lang="en-US" dirty="0"/>
              <a:t>The </a:t>
            </a:r>
            <a:r>
              <a:rPr lang="en-US" dirty="0">
                <a:solidFill>
                  <a:srgbClr val="C00000"/>
                </a:solidFill>
              </a:rPr>
              <a:t>enable password </a:t>
            </a:r>
            <a:r>
              <a:rPr lang="en-US" dirty="0"/>
              <a:t>and </a:t>
            </a:r>
            <a:r>
              <a:rPr lang="en-US" dirty="0">
                <a:solidFill>
                  <a:srgbClr val="C00000"/>
                </a:solidFill>
              </a:rPr>
              <a:t>enable secret </a:t>
            </a:r>
            <a:r>
              <a:rPr lang="en-US" dirty="0"/>
              <a:t>commands are used to restrict access to the privileged EXEC mode.</a:t>
            </a:r>
          </a:p>
          <a:p>
            <a:pPr algn="just">
              <a:buFont typeface="Wingdings" pitchFamily="2" charset="2"/>
              <a:buChar char="§"/>
            </a:pPr>
            <a:r>
              <a:rPr lang="en-US" dirty="0"/>
              <a:t>The following commands are used to set the passwords:</a:t>
            </a:r>
          </a:p>
          <a:p>
            <a:pPr algn="just">
              <a:buNone/>
            </a:pPr>
            <a:r>
              <a:rPr lang="en-US" b="1" dirty="0">
                <a:solidFill>
                  <a:srgbClr val="C00000"/>
                </a:solidFill>
              </a:rPr>
              <a:t>Router(</a:t>
            </a:r>
            <a:r>
              <a:rPr lang="en-US" b="1" dirty="0" err="1">
                <a:solidFill>
                  <a:srgbClr val="C00000"/>
                </a:solidFill>
              </a:rPr>
              <a:t>config</a:t>
            </a:r>
            <a:r>
              <a:rPr lang="en-US" b="1" dirty="0">
                <a:solidFill>
                  <a:srgbClr val="C00000"/>
                </a:solidFill>
              </a:rPr>
              <a:t>)#enable password [password ]</a:t>
            </a:r>
          </a:p>
          <a:p>
            <a:pPr algn="just">
              <a:buNone/>
            </a:pPr>
            <a:r>
              <a:rPr lang="en-US" b="1" dirty="0">
                <a:solidFill>
                  <a:srgbClr val="C00000"/>
                </a:solidFill>
              </a:rPr>
              <a:t>Router(</a:t>
            </a:r>
            <a:r>
              <a:rPr lang="en-US" b="1" dirty="0" err="1">
                <a:solidFill>
                  <a:srgbClr val="C00000"/>
                </a:solidFill>
              </a:rPr>
              <a:t>config</a:t>
            </a:r>
            <a:r>
              <a:rPr lang="en-US" b="1" dirty="0">
                <a:solidFill>
                  <a:srgbClr val="C00000"/>
                </a:solidFill>
              </a:rPr>
              <a:t>)#enable secret [password ]</a:t>
            </a:r>
          </a:p>
          <a:p>
            <a:pPr algn="just">
              <a:buFont typeface="Wingdings" pitchFamily="2" charset="2"/>
              <a:buChar char="§"/>
            </a:pPr>
            <a:r>
              <a:rPr lang="en-US" dirty="0"/>
              <a:t>The enable password command is </a:t>
            </a:r>
            <a:r>
              <a:rPr lang="en-US" b="1" dirty="0">
                <a:solidFill>
                  <a:srgbClr val="FFFF00"/>
                </a:solidFill>
              </a:rPr>
              <a:t>not encrypted </a:t>
            </a:r>
            <a:r>
              <a:rPr lang="en-US" dirty="0"/>
              <a:t>by default.</a:t>
            </a:r>
          </a:p>
          <a:p>
            <a:pPr algn="just">
              <a:buFont typeface="Wingdings" pitchFamily="2" charset="2"/>
              <a:buChar char="§"/>
            </a:pPr>
            <a:r>
              <a:rPr lang="en-US" dirty="0"/>
              <a:t> If the </a:t>
            </a:r>
            <a:r>
              <a:rPr lang="en-US" dirty="0">
                <a:solidFill>
                  <a:srgbClr val="FFFF00"/>
                </a:solidFill>
              </a:rPr>
              <a:t>enable password is set</a:t>
            </a:r>
            <a:r>
              <a:rPr lang="en-US" dirty="0"/>
              <a:t>, followed by the </a:t>
            </a:r>
            <a:r>
              <a:rPr lang="en-US" b="1" dirty="0">
                <a:solidFill>
                  <a:srgbClr val="00B050"/>
                </a:solidFill>
              </a:rPr>
              <a:t>enable secret</a:t>
            </a:r>
            <a:r>
              <a:rPr lang="en-US" dirty="0"/>
              <a:t>, the </a:t>
            </a:r>
            <a:r>
              <a:rPr lang="en-US" dirty="0">
                <a:solidFill>
                  <a:srgbClr val="C00000"/>
                </a:solidFill>
              </a:rPr>
              <a:t>enable secret will override </a:t>
            </a:r>
            <a:r>
              <a:rPr lang="en-US" dirty="0"/>
              <a:t>the enable password. </a:t>
            </a:r>
          </a:p>
        </p:txBody>
      </p:sp>
    </p:spTree>
  </p:cSld>
  <p:clrMapOvr>
    <a:masterClrMapping/>
  </p:clrMapOvr>
  <p:transition>
    <p:strips dir="l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Cont…</a:t>
            </a:r>
          </a:p>
        </p:txBody>
      </p:sp>
      <p:sp>
        <p:nvSpPr>
          <p:cNvPr id="3" name="Content Placeholder 2"/>
          <p:cNvSpPr>
            <a:spLocks noGrp="1"/>
          </p:cNvSpPr>
          <p:nvPr>
            <p:ph idx="1"/>
          </p:nvPr>
        </p:nvSpPr>
        <p:spPr>
          <a:xfrm>
            <a:off x="457200" y="990600"/>
            <a:ext cx="8229600" cy="5562600"/>
          </a:xfrm>
        </p:spPr>
        <p:txBody>
          <a:bodyPr>
            <a:normAutofit/>
          </a:bodyPr>
          <a:lstStyle/>
          <a:p>
            <a:pPr algn="just">
              <a:buFont typeface="Wingdings" pitchFamily="2" charset="2"/>
              <a:buChar char="§"/>
            </a:pPr>
            <a:r>
              <a:rPr lang="en-US" dirty="0"/>
              <a:t>There are multiple ways to access a device to perform configuration tasks.</a:t>
            </a:r>
          </a:p>
          <a:p>
            <a:pPr algn="just">
              <a:buFont typeface="Wingdings" pitchFamily="2" charset="2"/>
              <a:buChar char="§"/>
            </a:pPr>
            <a:r>
              <a:rPr lang="en-US" dirty="0"/>
              <a:t> One of these ways is to use a </a:t>
            </a:r>
            <a:r>
              <a:rPr lang="en-US" dirty="0">
                <a:solidFill>
                  <a:srgbClr val="C00000"/>
                </a:solidFill>
              </a:rPr>
              <a:t>PC</a:t>
            </a:r>
            <a:r>
              <a:rPr lang="en-US" dirty="0"/>
              <a:t> attached to the </a:t>
            </a:r>
            <a:r>
              <a:rPr lang="en-US" dirty="0">
                <a:solidFill>
                  <a:srgbClr val="C00000"/>
                </a:solidFill>
              </a:rPr>
              <a:t>console port </a:t>
            </a:r>
            <a:r>
              <a:rPr lang="en-US" dirty="0"/>
              <a:t>on the device. </a:t>
            </a:r>
          </a:p>
          <a:p>
            <a:pPr algn="just">
              <a:buFont typeface="Wingdings" pitchFamily="2" charset="2"/>
              <a:buChar char="§"/>
            </a:pPr>
            <a:r>
              <a:rPr lang="en-US" dirty="0"/>
              <a:t>To set the password for console connection access, first enter the global configuration mode. </a:t>
            </a:r>
          </a:p>
          <a:p>
            <a:pPr algn="just">
              <a:buFont typeface="Wingdings" pitchFamily="2" charset="2"/>
              <a:buChar char="§"/>
            </a:pPr>
            <a:r>
              <a:rPr lang="en-US" dirty="0"/>
              <a:t>Once there, use the following command:</a:t>
            </a:r>
          </a:p>
          <a:p>
            <a:pPr algn="just">
              <a:buNone/>
            </a:pPr>
            <a:r>
              <a:rPr lang="en-US" b="1" dirty="0">
                <a:solidFill>
                  <a:srgbClr val="C00000"/>
                </a:solidFill>
              </a:rPr>
              <a:t>Router(</a:t>
            </a:r>
            <a:r>
              <a:rPr lang="en-US" b="1" dirty="0" err="1">
                <a:solidFill>
                  <a:srgbClr val="C00000"/>
                </a:solidFill>
              </a:rPr>
              <a:t>config</a:t>
            </a:r>
            <a:r>
              <a:rPr lang="en-US" b="1" dirty="0">
                <a:solidFill>
                  <a:srgbClr val="C00000"/>
                </a:solidFill>
              </a:rPr>
              <a:t>)#line console 0</a:t>
            </a:r>
          </a:p>
          <a:p>
            <a:pPr algn="just">
              <a:buNone/>
            </a:pPr>
            <a:r>
              <a:rPr lang="en-US" b="1" dirty="0">
                <a:solidFill>
                  <a:srgbClr val="C00000"/>
                </a:solidFill>
              </a:rPr>
              <a:t>Router(</a:t>
            </a:r>
            <a:r>
              <a:rPr lang="en-US" b="1" dirty="0" err="1">
                <a:solidFill>
                  <a:srgbClr val="C00000"/>
                </a:solidFill>
              </a:rPr>
              <a:t>config</a:t>
            </a:r>
            <a:r>
              <a:rPr lang="en-US" b="1" dirty="0">
                <a:solidFill>
                  <a:srgbClr val="C00000"/>
                </a:solidFill>
              </a:rPr>
              <a:t>-line)#password [password]</a:t>
            </a:r>
          </a:p>
          <a:p>
            <a:pPr algn="just">
              <a:buNone/>
            </a:pPr>
            <a:r>
              <a:rPr lang="en-US" b="1" dirty="0">
                <a:solidFill>
                  <a:srgbClr val="C00000"/>
                </a:solidFill>
              </a:rPr>
              <a:t>Router(</a:t>
            </a:r>
            <a:r>
              <a:rPr lang="en-US" b="1" dirty="0" err="1">
                <a:solidFill>
                  <a:srgbClr val="C00000"/>
                </a:solidFill>
              </a:rPr>
              <a:t>config</a:t>
            </a:r>
            <a:r>
              <a:rPr lang="en-US" b="1" dirty="0">
                <a:solidFill>
                  <a:srgbClr val="C00000"/>
                </a:solidFill>
              </a:rPr>
              <a:t>-line)#login</a:t>
            </a:r>
          </a:p>
          <a:p>
            <a:pPr algn="just">
              <a:buFont typeface="Wingdings" pitchFamily="2" charset="2"/>
              <a:buChar char="§"/>
            </a:pPr>
            <a:r>
              <a:rPr lang="en-US" dirty="0"/>
              <a:t>This will prevent unauthorized users from accessing user mode from the </a:t>
            </a:r>
            <a:r>
              <a:rPr lang="en-US" dirty="0">
                <a:solidFill>
                  <a:srgbClr val="C00000"/>
                </a:solidFill>
              </a:rPr>
              <a:t>console port</a:t>
            </a:r>
            <a:r>
              <a:rPr lang="en-US" dirty="0"/>
              <a:t>. </a:t>
            </a:r>
          </a:p>
        </p:txBody>
      </p:sp>
    </p:spTree>
  </p:cSld>
  <p:clrMapOvr>
    <a:masterClrMapping/>
  </p:clrMapOvr>
  <p:transition>
    <p:wheel spokes="8"/>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Cont…</a:t>
            </a:r>
          </a:p>
        </p:txBody>
      </p:sp>
      <p:sp>
        <p:nvSpPr>
          <p:cNvPr id="3" name="Content Placeholder 2"/>
          <p:cNvSpPr>
            <a:spLocks noGrp="1"/>
          </p:cNvSpPr>
          <p:nvPr>
            <p:ph idx="1"/>
          </p:nvPr>
        </p:nvSpPr>
        <p:spPr>
          <a:xfrm>
            <a:off x="457200" y="990600"/>
            <a:ext cx="8229600" cy="5562600"/>
          </a:xfrm>
        </p:spPr>
        <p:txBody>
          <a:bodyPr>
            <a:normAutofit/>
          </a:bodyPr>
          <a:lstStyle/>
          <a:p>
            <a:pPr algn="just"/>
            <a:r>
              <a:rPr lang="en-US" dirty="0"/>
              <a:t>When the device is accessed through the network, it is considered a virtual terminal connection. </a:t>
            </a:r>
          </a:p>
          <a:p>
            <a:pPr algn="just"/>
            <a:r>
              <a:rPr lang="en-US" dirty="0"/>
              <a:t>The password must be configured on the virtual port. </a:t>
            </a:r>
          </a:p>
          <a:p>
            <a:pPr algn="just">
              <a:buNone/>
            </a:pPr>
            <a:r>
              <a:rPr lang="en-US" b="1" dirty="0">
                <a:solidFill>
                  <a:srgbClr val="C00000"/>
                </a:solidFill>
              </a:rPr>
              <a:t>Router(</a:t>
            </a:r>
            <a:r>
              <a:rPr lang="en-US" b="1" dirty="0" err="1">
                <a:solidFill>
                  <a:srgbClr val="C00000"/>
                </a:solidFill>
              </a:rPr>
              <a:t>config</a:t>
            </a:r>
            <a:r>
              <a:rPr lang="en-US" b="1" dirty="0">
                <a:solidFill>
                  <a:srgbClr val="C00000"/>
                </a:solidFill>
              </a:rPr>
              <a:t>)#line </a:t>
            </a:r>
            <a:r>
              <a:rPr lang="en-US" b="1" dirty="0" err="1">
                <a:solidFill>
                  <a:srgbClr val="C00000"/>
                </a:solidFill>
              </a:rPr>
              <a:t>vty</a:t>
            </a:r>
            <a:r>
              <a:rPr lang="en-US" b="1" dirty="0">
                <a:solidFill>
                  <a:srgbClr val="C00000"/>
                </a:solidFill>
              </a:rPr>
              <a:t> 0 4</a:t>
            </a:r>
          </a:p>
          <a:p>
            <a:pPr algn="just">
              <a:buNone/>
            </a:pPr>
            <a:r>
              <a:rPr lang="en-US" b="1" dirty="0">
                <a:solidFill>
                  <a:srgbClr val="C00000"/>
                </a:solidFill>
              </a:rPr>
              <a:t>Router(</a:t>
            </a:r>
            <a:r>
              <a:rPr lang="en-US" b="1" dirty="0" err="1">
                <a:solidFill>
                  <a:srgbClr val="C00000"/>
                </a:solidFill>
              </a:rPr>
              <a:t>config</a:t>
            </a:r>
            <a:r>
              <a:rPr lang="en-US" b="1" dirty="0">
                <a:solidFill>
                  <a:srgbClr val="C00000"/>
                </a:solidFill>
              </a:rPr>
              <a:t>-line)#password [password]</a:t>
            </a:r>
          </a:p>
          <a:p>
            <a:pPr algn="just">
              <a:buNone/>
            </a:pPr>
            <a:r>
              <a:rPr lang="en-US" b="1" dirty="0">
                <a:solidFill>
                  <a:srgbClr val="C00000"/>
                </a:solidFill>
              </a:rPr>
              <a:t>Router(</a:t>
            </a:r>
            <a:r>
              <a:rPr lang="en-US" b="1" dirty="0" err="1">
                <a:solidFill>
                  <a:srgbClr val="C00000"/>
                </a:solidFill>
              </a:rPr>
              <a:t>config</a:t>
            </a:r>
            <a:r>
              <a:rPr lang="en-US" b="1" dirty="0">
                <a:solidFill>
                  <a:srgbClr val="C00000"/>
                </a:solidFill>
              </a:rPr>
              <a:t>-line)#login</a:t>
            </a:r>
          </a:p>
          <a:p>
            <a:pPr algn="just">
              <a:buFont typeface="Wingdings" pitchFamily="2" charset="2"/>
              <a:buChar char="§"/>
            </a:pPr>
            <a:r>
              <a:rPr lang="en-US" dirty="0"/>
              <a:t>It used to protect router to be accesses by unitized user from remote.</a:t>
            </a:r>
          </a:p>
        </p:txBody>
      </p:sp>
    </p:spTree>
  </p:cSld>
  <p:clrMapOvr>
    <a:masterClrMapping/>
  </p:clrMapOvr>
  <p:transition>
    <p:spli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a:t>Cont…</a:t>
            </a:r>
          </a:p>
        </p:txBody>
      </p:sp>
      <p:sp>
        <p:nvSpPr>
          <p:cNvPr id="3" name="Content Placeholder 2"/>
          <p:cNvSpPr>
            <a:spLocks noGrp="1"/>
          </p:cNvSpPr>
          <p:nvPr>
            <p:ph idx="1"/>
          </p:nvPr>
        </p:nvSpPr>
        <p:spPr>
          <a:xfrm>
            <a:off x="304800" y="838200"/>
            <a:ext cx="8382000" cy="5562600"/>
          </a:xfrm>
        </p:spPr>
        <p:txBody>
          <a:bodyPr>
            <a:normAutofit/>
          </a:bodyPr>
          <a:lstStyle/>
          <a:p>
            <a:pPr algn="just"/>
            <a:r>
              <a:rPr lang="en-US" dirty="0"/>
              <a:t>The console password are visible to users and to secure it should be encrypted.</a:t>
            </a:r>
          </a:p>
          <a:p>
            <a:pPr algn="just"/>
            <a:r>
              <a:rPr lang="en-US" dirty="0"/>
              <a:t>The command </a:t>
            </a:r>
            <a:r>
              <a:rPr lang="en-US" dirty="0">
                <a:solidFill>
                  <a:srgbClr val="C00000"/>
                </a:solidFill>
              </a:rPr>
              <a:t>service password encryption </a:t>
            </a:r>
            <a:r>
              <a:rPr lang="en-US" dirty="0"/>
              <a:t>will ensure that passwords are encrypted.</a:t>
            </a:r>
          </a:p>
          <a:p>
            <a:pPr algn="just">
              <a:buNone/>
            </a:pPr>
            <a:r>
              <a:rPr lang="en-US" b="1" dirty="0">
                <a:solidFill>
                  <a:srgbClr val="C00000"/>
                </a:solidFill>
              </a:rPr>
              <a:t>    Router(</a:t>
            </a:r>
            <a:r>
              <a:rPr lang="en-US" b="1" dirty="0" err="1">
                <a:solidFill>
                  <a:srgbClr val="C00000"/>
                </a:solidFill>
              </a:rPr>
              <a:t>config</a:t>
            </a:r>
            <a:r>
              <a:rPr lang="en-US" b="1" dirty="0">
                <a:solidFill>
                  <a:srgbClr val="C00000"/>
                </a:solidFill>
              </a:rPr>
              <a:t>)# service password-encryption</a:t>
            </a:r>
          </a:p>
          <a:p>
            <a:pPr algn="just">
              <a:buFont typeface="Wingdings" pitchFamily="2" charset="2"/>
              <a:buChar char="§"/>
            </a:pPr>
            <a:r>
              <a:rPr lang="en-US" dirty="0"/>
              <a:t>In order for a router to direct traffic from one network to another, the </a:t>
            </a:r>
            <a:r>
              <a:rPr lang="en-US" b="1" dirty="0">
                <a:solidFill>
                  <a:srgbClr val="00B050"/>
                </a:solidFill>
              </a:rPr>
              <a:t>interfaces on the router are configured </a:t>
            </a:r>
            <a:r>
              <a:rPr lang="en-US" dirty="0"/>
              <a:t>to participate in each of the networks. </a:t>
            </a:r>
          </a:p>
          <a:p>
            <a:pPr algn="just">
              <a:buFont typeface="Wingdings" pitchFamily="2" charset="2"/>
              <a:buChar char="§"/>
            </a:pPr>
            <a:r>
              <a:rPr lang="en-US" dirty="0"/>
              <a:t>A router interface connects to a network and has an </a:t>
            </a:r>
            <a:r>
              <a:rPr lang="en-US" dirty="0">
                <a:solidFill>
                  <a:srgbClr val="C00000"/>
                </a:solidFill>
              </a:rPr>
              <a:t>IP address </a:t>
            </a:r>
            <a:r>
              <a:rPr lang="en-US" dirty="0"/>
              <a:t>and </a:t>
            </a:r>
            <a:r>
              <a:rPr lang="en-US" dirty="0">
                <a:solidFill>
                  <a:srgbClr val="C00000"/>
                </a:solidFill>
              </a:rPr>
              <a:t>subnet mask </a:t>
            </a:r>
            <a:r>
              <a:rPr lang="en-US" dirty="0"/>
              <a:t>assigned to it.</a:t>
            </a:r>
          </a:p>
          <a:p>
            <a:pPr algn="just">
              <a:buNone/>
            </a:pPr>
            <a:endParaRPr lang="en-US" dirty="0"/>
          </a:p>
        </p:txBody>
      </p:sp>
    </p:spTree>
  </p:cSld>
  <p:clrMapOvr>
    <a:masterClrMapping/>
  </p:clrMapOvr>
  <p:transition>
    <p:cover dir="l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Interface Configuration </a:t>
            </a:r>
          </a:p>
        </p:txBody>
      </p:sp>
      <p:sp>
        <p:nvSpPr>
          <p:cNvPr id="3" name="Content Placeholder 2"/>
          <p:cNvSpPr>
            <a:spLocks noGrp="1"/>
          </p:cNvSpPr>
          <p:nvPr>
            <p:ph idx="1"/>
          </p:nvPr>
        </p:nvSpPr>
        <p:spPr>
          <a:xfrm>
            <a:off x="457200" y="914400"/>
            <a:ext cx="8229600" cy="5410200"/>
          </a:xfrm>
        </p:spPr>
        <p:txBody>
          <a:bodyPr>
            <a:normAutofit/>
          </a:bodyPr>
          <a:lstStyle/>
          <a:p>
            <a:pPr algn="just">
              <a:buFont typeface="Wingdings" pitchFamily="2" charset="2"/>
              <a:buChar char="§"/>
            </a:pPr>
            <a:r>
              <a:rPr lang="en-US" dirty="0"/>
              <a:t>There are many different types of interfaces available. </a:t>
            </a:r>
          </a:p>
          <a:p>
            <a:pPr marL="1423988" indent="-225425" algn="just">
              <a:buFont typeface="Wingdings" pitchFamily="2" charset="2"/>
              <a:buChar char="Ø"/>
            </a:pPr>
            <a:r>
              <a:rPr lang="en-US" dirty="0"/>
              <a:t>Serial and </a:t>
            </a:r>
          </a:p>
          <a:p>
            <a:pPr marL="1423988" indent="-225425" algn="just">
              <a:buFont typeface="Wingdings" pitchFamily="2" charset="2"/>
              <a:buChar char="Ø"/>
            </a:pPr>
            <a:r>
              <a:rPr lang="en-US" dirty="0"/>
              <a:t>Ethernet interfaces are the most common. </a:t>
            </a:r>
          </a:p>
          <a:p>
            <a:pPr algn="just">
              <a:buFont typeface="Wingdings" pitchFamily="2" charset="2"/>
              <a:buChar char="§"/>
            </a:pPr>
            <a:r>
              <a:rPr lang="en-US" dirty="0"/>
              <a:t>Local network connections use </a:t>
            </a:r>
            <a:r>
              <a:rPr lang="en-US" dirty="0">
                <a:solidFill>
                  <a:srgbClr val="C00000"/>
                </a:solidFill>
              </a:rPr>
              <a:t>Ethernet interfaces</a:t>
            </a:r>
            <a:r>
              <a:rPr lang="en-US" dirty="0"/>
              <a:t>.</a:t>
            </a:r>
          </a:p>
          <a:p>
            <a:pPr algn="just">
              <a:buFont typeface="Wingdings" pitchFamily="2" charset="2"/>
              <a:buChar char="§"/>
            </a:pPr>
            <a:r>
              <a:rPr lang="en-US" dirty="0"/>
              <a:t>WAN connections require the use of a </a:t>
            </a:r>
            <a:r>
              <a:rPr lang="en-US" dirty="0">
                <a:solidFill>
                  <a:srgbClr val="00B050"/>
                </a:solidFill>
              </a:rPr>
              <a:t>serial connection. </a:t>
            </a:r>
          </a:p>
          <a:p>
            <a:pPr algn="just">
              <a:buFont typeface="Wingdings" pitchFamily="2" charset="2"/>
              <a:buChar char="§"/>
            </a:pPr>
            <a:r>
              <a:rPr lang="en-US" dirty="0"/>
              <a:t>Unlike Ethernet interfaces, </a:t>
            </a:r>
            <a:r>
              <a:rPr lang="en-US" dirty="0">
                <a:solidFill>
                  <a:srgbClr val="C00000"/>
                </a:solidFill>
              </a:rPr>
              <a:t>serial interfaces </a:t>
            </a:r>
            <a:r>
              <a:rPr lang="en-US" dirty="0"/>
              <a:t>require a </a:t>
            </a:r>
            <a:r>
              <a:rPr lang="en-US" dirty="0">
                <a:solidFill>
                  <a:srgbClr val="C00000"/>
                </a:solidFill>
              </a:rPr>
              <a:t>clock signal </a:t>
            </a:r>
            <a:r>
              <a:rPr lang="en-US" dirty="0"/>
              <a:t>to </a:t>
            </a:r>
            <a:r>
              <a:rPr lang="en-US" b="1" dirty="0">
                <a:solidFill>
                  <a:srgbClr val="FFFF00"/>
                </a:solidFill>
              </a:rPr>
              <a:t>control</a:t>
            </a:r>
            <a:r>
              <a:rPr lang="en-US" dirty="0"/>
              <a:t> the timing of the communications, this is known as a </a:t>
            </a:r>
            <a:r>
              <a:rPr lang="en-US" dirty="0">
                <a:solidFill>
                  <a:srgbClr val="C00000"/>
                </a:solidFill>
              </a:rPr>
              <a:t>clock rate</a:t>
            </a:r>
            <a:r>
              <a:rPr lang="en-US" dirty="0"/>
              <a:t>.</a:t>
            </a:r>
          </a:p>
        </p:txBody>
      </p:sp>
    </p:spTree>
  </p:cSld>
  <p:clrMapOvr>
    <a:masterClrMapping/>
  </p:clrMapOvr>
  <p:transition>
    <p:cover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Cont…</a:t>
            </a:r>
          </a:p>
        </p:txBody>
      </p:sp>
      <p:sp>
        <p:nvSpPr>
          <p:cNvPr id="3" name="Content Placeholder 2"/>
          <p:cNvSpPr>
            <a:spLocks noGrp="1"/>
          </p:cNvSpPr>
          <p:nvPr>
            <p:ph idx="1"/>
          </p:nvPr>
        </p:nvSpPr>
        <p:spPr>
          <a:xfrm>
            <a:off x="457200" y="914400"/>
            <a:ext cx="8229600" cy="5562600"/>
          </a:xfrm>
        </p:spPr>
        <p:txBody>
          <a:bodyPr>
            <a:normAutofit/>
          </a:bodyPr>
          <a:lstStyle/>
          <a:p>
            <a:r>
              <a:rPr lang="en-US" dirty="0"/>
              <a:t>In most environments, </a:t>
            </a:r>
            <a:r>
              <a:rPr lang="en-US" dirty="0">
                <a:solidFill>
                  <a:srgbClr val="C00000"/>
                </a:solidFill>
              </a:rPr>
              <a:t>Data Communications Equipment (DCE)</a:t>
            </a:r>
            <a:r>
              <a:rPr lang="en-US" dirty="0"/>
              <a:t> devices such as a modem, provides the </a:t>
            </a:r>
            <a:r>
              <a:rPr lang="en-US" b="1" dirty="0">
                <a:solidFill>
                  <a:srgbClr val="92D050"/>
                </a:solidFill>
              </a:rPr>
              <a:t>clock rate</a:t>
            </a:r>
            <a:r>
              <a:rPr lang="en-US" dirty="0"/>
              <a:t>. </a:t>
            </a:r>
          </a:p>
          <a:p>
            <a:r>
              <a:rPr lang="en-US" dirty="0"/>
              <a:t>By default, Cisco routers are </a:t>
            </a:r>
            <a:r>
              <a:rPr lang="en-US" b="1" dirty="0">
                <a:solidFill>
                  <a:srgbClr val="92D050"/>
                </a:solidFill>
              </a:rPr>
              <a:t>DTE </a:t>
            </a:r>
            <a:r>
              <a:rPr lang="en-US" dirty="0"/>
              <a:t>devices, or </a:t>
            </a:r>
            <a:r>
              <a:rPr lang="en-US" dirty="0">
                <a:solidFill>
                  <a:srgbClr val="C00000"/>
                </a:solidFill>
              </a:rPr>
              <a:t>Data Terminal equipment</a:t>
            </a:r>
            <a:r>
              <a:rPr lang="en-US" dirty="0"/>
              <a:t>, This means that they accept the clock rate from the </a:t>
            </a:r>
            <a:r>
              <a:rPr lang="en-US" b="1" dirty="0">
                <a:solidFill>
                  <a:srgbClr val="92D050"/>
                </a:solidFill>
              </a:rPr>
              <a:t>DCE device</a:t>
            </a:r>
            <a:r>
              <a:rPr lang="en-US" dirty="0"/>
              <a:t>.</a:t>
            </a:r>
          </a:p>
          <a:p>
            <a:r>
              <a:rPr lang="en-US" dirty="0"/>
              <a:t>If the router is connected as the DCE device, a </a:t>
            </a:r>
            <a:r>
              <a:rPr lang="en-US" dirty="0">
                <a:solidFill>
                  <a:srgbClr val="C00000"/>
                </a:solidFill>
              </a:rPr>
              <a:t>clock rate </a:t>
            </a:r>
            <a:r>
              <a:rPr lang="en-US" dirty="0"/>
              <a:t>must be </a:t>
            </a:r>
            <a:r>
              <a:rPr lang="en-US" b="1" dirty="0">
                <a:solidFill>
                  <a:srgbClr val="FF0000"/>
                </a:solidFill>
              </a:rPr>
              <a:t>set on the router interface </a:t>
            </a:r>
            <a:r>
              <a:rPr lang="en-US" dirty="0"/>
              <a:t>to control the timing of the DCE/DTE connection.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Cont…</a:t>
            </a:r>
          </a:p>
        </p:txBody>
      </p:sp>
      <p:sp>
        <p:nvSpPr>
          <p:cNvPr id="3" name="Content Placeholder 2"/>
          <p:cNvSpPr>
            <a:spLocks noGrp="1"/>
          </p:cNvSpPr>
          <p:nvPr>
            <p:ph idx="1"/>
          </p:nvPr>
        </p:nvSpPr>
        <p:spPr>
          <a:xfrm>
            <a:off x="457200" y="838200"/>
            <a:ext cx="8229600" cy="5562600"/>
          </a:xfrm>
        </p:spPr>
        <p:txBody>
          <a:bodyPr>
            <a:normAutofit/>
          </a:bodyPr>
          <a:lstStyle/>
          <a:p>
            <a:pPr algn="just"/>
            <a:r>
              <a:rPr lang="en-US" dirty="0"/>
              <a:t>To configure any interface on the router, it is necessary to be in the </a:t>
            </a:r>
            <a:r>
              <a:rPr lang="en-US" dirty="0">
                <a:solidFill>
                  <a:srgbClr val="C00000"/>
                </a:solidFill>
              </a:rPr>
              <a:t>global configuration mode.</a:t>
            </a:r>
          </a:p>
          <a:p>
            <a:pPr algn="just">
              <a:buNone/>
            </a:pPr>
            <a:endParaRPr lang="en-US" dirty="0">
              <a:solidFill>
                <a:srgbClr val="C00000"/>
              </a:solidFill>
            </a:endParaRPr>
          </a:p>
          <a:p>
            <a:pPr algn="just">
              <a:buNone/>
            </a:pPr>
            <a:r>
              <a:rPr lang="en-US" dirty="0"/>
              <a:t>The steps to configure an interface include:</a:t>
            </a:r>
          </a:p>
          <a:p>
            <a:pPr algn="just">
              <a:buNone/>
            </a:pPr>
            <a:r>
              <a:rPr lang="en-US" dirty="0"/>
              <a:t>1. </a:t>
            </a:r>
            <a:r>
              <a:rPr lang="en-US" sz="3000" dirty="0"/>
              <a:t>Specify the </a:t>
            </a:r>
            <a:r>
              <a:rPr lang="en-US" sz="3000" dirty="0">
                <a:solidFill>
                  <a:srgbClr val="FF0000"/>
                </a:solidFill>
              </a:rPr>
              <a:t>type of interface </a:t>
            </a:r>
            <a:r>
              <a:rPr lang="en-US" sz="3000" dirty="0"/>
              <a:t>and the </a:t>
            </a:r>
            <a:r>
              <a:rPr lang="en-US" sz="3000" dirty="0">
                <a:solidFill>
                  <a:srgbClr val="00B050"/>
                </a:solidFill>
              </a:rPr>
              <a:t>interface port number</a:t>
            </a:r>
          </a:p>
          <a:p>
            <a:pPr algn="just">
              <a:buNone/>
            </a:pPr>
            <a:r>
              <a:rPr lang="en-US" sz="3000" dirty="0"/>
              <a:t>2. Configure the </a:t>
            </a:r>
            <a:r>
              <a:rPr lang="en-US" sz="3000" dirty="0">
                <a:solidFill>
                  <a:srgbClr val="FF0000"/>
                </a:solidFill>
              </a:rPr>
              <a:t>interface IP address </a:t>
            </a:r>
            <a:r>
              <a:rPr lang="en-US" sz="3000" dirty="0"/>
              <a:t>and </a:t>
            </a:r>
            <a:r>
              <a:rPr lang="en-US" sz="3000" dirty="0">
                <a:solidFill>
                  <a:srgbClr val="92D050"/>
                </a:solidFill>
              </a:rPr>
              <a:t>subnet mask</a:t>
            </a:r>
          </a:p>
          <a:p>
            <a:pPr algn="just">
              <a:buNone/>
            </a:pPr>
            <a:r>
              <a:rPr lang="en-US" sz="3000" dirty="0"/>
              <a:t>3. Set the </a:t>
            </a:r>
            <a:r>
              <a:rPr lang="en-US" sz="3000" dirty="0">
                <a:solidFill>
                  <a:srgbClr val="92D050"/>
                </a:solidFill>
              </a:rPr>
              <a:t>clock rate</a:t>
            </a:r>
            <a:r>
              <a:rPr lang="en-US" sz="3000" dirty="0"/>
              <a:t>, if configuring a serial interface as a DCE</a:t>
            </a:r>
          </a:p>
          <a:p>
            <a:pPr algn="just">
              <a:buNone/>
            </a:pPr>
            <a:r>
              <a:rPr lang="en-US" sz="3000" dirty="0"/>
              <a:t>4. Enable the interface</a:t>
            </a:r>
          </a:p>
        </p:txBody>
      </p:sp>
    </p:spTree>
  </p:cSld>
  <p:clrMapOvr>
    <a:masterClrMapping/>
  </p:clrMapOvr>
  <p:transition>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Cont…</a:t>
            </a:r>
          </a:p>
        </p:txBody>
      </p:sp>
      <p:sp>
        <p:nvSpPr>
          <p:cNvPr id="3" name="Content Placeholder 2"/>
          <p:cNvSpPr>
            <a:spLocks noGrp="1"/>
          </p:cNvSpPr>
          <p:nvPr>
            <p:ph idx="1"/>
          </p:nvPr>
        </p:nvSpPr>
        <p:spPr>
          <a:xfrm>
            <a:off x="457200" y="1066800"/>
            <a:ext cx="8229600" cy="5059363"/>
          </a:xfrm>
        </p:spPr>
        <p:txBody>
          <a:bodyPr>
            <a:normAutofit/>
          </a:bodyPr>
          <a:lstStyle/>
          <a:p>
            <a:pPr>
              <a:buNone/>
            </a:pPr>
            <a:endParaRPr lang="en-US" sz="2400" b="1" dirty="0">
              <a:solidFill>
                <a:srgbClr val="C00000"/>
              </a:solidFill>
            </a:endParaRPr>
          </a:p>
          <a:p>
            <a:pPr>
              <a:buNone/>
            </a:pPr>
            <a:r>
              <a:rPr lang="en-US" sz="2400" b="1" dirty="0">
                <a:solidFill>
                  <a:srgbClr val="C00000"/>
                </a:solidFill>
              </a:rPr>
              <a:t>Router(</a:t>
            </a:r>
            <a:r>
              <a:rPr lang="en-US" sz="2400" b="1" dirty="0" err="1">
                <a:solidFill>
                  <a:srgbClr val="C00000"/>
                </a:solidFill>
              </a:rPr>
              <a:t>config</a:t>
            </a:r>
            <a:r>
              <a:rPr lang="en-US" sz="2400" b="1" dirty="0">
                <a:solidFill>
                  <a:srgbClr val="C00000"/>
                </a:solidFill>
              </a:rPr>
              <a:t>)# </a:t>
            </a:r>
            <a:r>
              <a:rPr lang="en-US" sz="2400" b="1" dirty="0" err="1">
                <a:solidFill>
                  <a:srgbClr val="C00000"/>
                </a:solidFill>
              </a:rPr>
              <a:t>intrface</a:t>
            </a:r>
            <a:r>
              <a:rPr lang="en-US" sz="2400" b="1" dirty="0">
                <a:solidFill>
                  <a:srgbClr val="C00000"/>
                </a:solidFill>
              </a:rPr>
              <a:t> se0/0/0</a:t>
            </a:r>
          </a:p>
          <a:p>
            <a:pPr>
              <a:buNone/>
            </a:pPr>
            <a:r>
              <a:rPr lang="en-US" sz="2400" b="1" dirty="0">
                <a:solidFill>
                  <a:srgbClr val="C00000"/>
                </a:solidFill>
              </a:rPr>
              <a:t>Router(</a:t>
            </a:r>
            <a:r>
              <a:rPr lang="en-US" sz="2400" b="1" dirty="0" err="1">
                <a:solidFill>
                  <a:srgbClr val="C00000"/>
                </a:solidFill>
              </a:rPr>
              <a:t>config</a:t>
            </a:r>
            <a:r>
              <a:rPr lang="en-US" sz="2400" b="1" dirty="0">
                <a:solidFill>
                  <a:srgbClr val="C00000"/>
                </a:solidFill>
              </a:rPr>
              <a:t>)# </a:t>
            </a:r>
            <a:r>
              <a:rPr lang="en-US" sz="2400" b="1" dirty="0" err="1">
                <a:solidFill>
                  <a:srgbClr val="C00000"/>
                </a:solidFill>
              </a:rPr>
              <a:t>ip</a:t>
            </a:r>
            <a:r>
              <a:rPr lang="en-US" sz="2400" b="1" dirty="0">
                <a:solidFill>
                  <a:srgbClr val="C00000"/>
                </a:solidFill>
              </a:rPr>
              <a:t> address 192.168.10.1 255.255.255.0</a:t>
            </a:r>
          </a:p>
          <a:p>
            <a:pPr>
              <a:buNone/>
            </a:pPr>
            <a:r>
              <a:rPr lang="en-US" sz="2400" b="1" dirty="0">
                <a:solidFill>
                  <a:srgbClr val="C00000"/>
                </a:solidFill>
              </a:rPr>
              <a:t>Router(</a:t>
            </a:r>
            <a:r>
              <a:rPr lang="en-US" sz="2400" b="1" dirty="0" err="1">
                <a:solidFill>
                  <a:srgbClr val="C00000"/>
                </a:solidFill>
              </a:rPr>
              <a:t>config</a:t>
            </a:r>
            <a:r>
              <a:rPr lang="en-US" sz="2400" b="1" dirty="0">
                <a:solidFill>
                  <a:srgbClr val="C00000"/>
                </a:solidFill>
              </a:rPr>
              <a:t>)# Clock rate 56000</a:t>
            </a:r>
          </a:p>
          <a:p>
            <a:pPr>
              <a:buNone/>
            </a:pPr>
            <a:r>
              <a:rPr lang="en-US" sz="2400" b="1" dirty="0">
                <a:solidFill>
                  <a:srgbClr val="C00000"/>
                </a:solidFill>
              </a:rPr>
              <a:t>Router(</a:t>
            </a:r>
            <a:r>
              <a:rPr lang="en-US" sz="2400" b="1" dirty="0" err="1">
                <a:solidFill>
                  <a:srgbClr val="C00000"/>
                </a:solidFill>
              </a:rPr>
              <a:t>config</a:t>
            </a:r>
            <a:r>
              <a:rPr lang="en-US" sz="2400" b="1" dirty="0">
                <a:solidFill>
                  <a:srgbClr val="C00000"/>
                </a:solidFill>
              </a:rPr>
              <a:t>)# No shutdown </a:t>
            </a:r>
          </a:p>
        </p:txBody>
      </p:sp>
    </p:spTree>
  </p:cSld>
  <p:clrMapOvr>
    <a:masterClrMapping/>
  </p:clrMapOvr>
  <p:transition>
    <p:plu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362712"/>
          </a:xfrm>
        </p:spPr>
        <p:txBody>
          <a:bodyPr>
            <a:normAutofit fontScale="90000"/>
          </a:bodyPr>
          <a:lstStyle/>
          <a:p>
            <a:r>
              <a:rPr lang="en-US" dirty="0"/>
              <a:t>Cont…</a:t>
            </a:r>
          </a:p>
        </p:txBody>
      </p:sp>
      <p:pic>
        <p:nvPicPr>
          <p:cNvPr id="4" name="Content Placeholder 3" descr="800 se.png"/>
          <p:cNvPicPr>
            <a:picLocks noGrp="1" noChangeAspect="1"/>
          </p:cNvPicPr>
          <p:nvPr>
            <p:ph idx="1"/>
          </p:nvPr>
        </p:nvPicPr>
        <p:blipFill>
          <a:blip r:embed="rId2"/>
          <a:stretch>
            <a:fillRect/>
          </a:stretch>
        </p:blipFill>
        <p:spPr>
          <a:xfrm>
            <a:off x="0" y="457200"/>
            <a:ext cx="3610383" cy="2667000"/>
          </a:xfrm>
        </p:spPr>
      </p:pic>
      <p:pic>
        <p:nvPicPr>
          <p:cNvPr id="5" name="Picture 4" descr="800.png"/>
          <p:cNvPicPr>
            <a:picLocks noChangeAspect="1"/>
          </p:cNvPicPr>
          <p:nvPr/>
        </p:nvPicPr>
        <p:blipFill>
          <a:blip r:embed="rId3"/>
          <a:stretch>
            <a:fillRect/>
          </a:stretch>
        </p:blipFill>
        <p:spPr>
          <a:xfrm>
            <a:off x="4114800" y="609600"/>
            <a:ext cx="4648200" cy="2667000"/>
          </a:xfrm>
          <a:prstGeom prst="rect">
            <a:avLst/>
          </a:prstGeom>
        </p:spPr>
      </p:pic>
      <p:pic>
        <p:nvPicPr>
          <p:cNvPr id="6" name="Picture 5" descr="1800.png"/>
          <p:cNvPicPr>
            <a:picLocks noChangeAspect="1"/>
          </p:cNvPicPr>
          <p:nvPr/>
        </p:nvPicPr>
        <p:blipFill>
          <a:blip r:embed="rId4"/>
          <a:stretch>
            <a:fillRect/>
          </a:stretch>
        </p:blipFill>
        <p:spPr>
          <a:xfrm>
            <a:off x="228600" y="3505200"/>
            <a:ext cx="3352800" cy="3048000"/>
          </a:xfrm>
          <a:prstGeom prst="rect">
            <a:avLst/>
          </a:prstGeom>
        </p:spPr>
      </p:pic>
      <p:pic>
        <p:nvPicPr>
          <p:cNvPr id="7" name="Picture 6" descr="1800 2.png"/>
          <p:cNvPicPr>
            <a:picLocks noChangeAspect="1"/>
          </p:cNvPicPr>
          <p:nvPr/>
        </p:nvPicPr>
        <p:blipFill>
          <a:blip r:embed="rId5"/>
          <a:stretch>
            <a:fillRect/>
          </a:stretch>
        </p:blipFill>
        <p:spPr>
          <a:xfrm>
            <a:off x="4038600" y="3581400"/>
            <a:ext cx="4724400" cy="27432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85800"/>
          </a:xfrm>
        </p:spPr>
        <p:txBody>
          <a:bodyPr>
            <a:normAutofit/>
          </a:bodyPr>
          <a:lstStyle/>
          <a:p>
            <a:r>
              <a:rPr lang="en-US" sz="3600" b="1" dirty="0"/>
              <a:t>Stand Alone Switches</a:t>
            </a:r>
            <a:endParaRPr lang="en-US" sz="3600" dirty="0"/>
          </a:p>
        </p:txBody>
      </p:sp>
      <p:sp>
        <p:nvSpPr>
          <p:cNvPr id="3" name="Content Placeholder 2"/>
          <p:cNvSpPr>
            <a:spLocks noGrp="1"/>
          </p:cNvSpPr>
          <p:nvPr>
            <p:ph idx="1"/>
          </p:nvPr>
        </p:nvSpPr>
        <p:spPr>
          <a:xfrm>
            <a:off x="457200" y="1066800"/>
            <a:ext cx="8382000" cy="5486400"/>
          </a:xfrm>
        </p:spPr>
        <p:txBody>
          <a:bodyPr>
            <a:noAutofit/>
          </a:bodyPr>
          <a:lstStyle/>
          <a:p>
            <a:pPr algn="just"/>
            <a:r>
              <a:rPr lang="en-US" sz="2000" dirty="0"/>
              <a:t>As customer networks grow, it is often necessary to add larger, more capable </a:t>
            </a:r>
            <a:r>
              <a:rPr lang="en-US" sz="2000" b="1" dirty="0">
                <a:solidFill>
                  <a:srgbClr val="FF0000"/>
                </a:solidFill>
              </a:rPr>
              <a:t>switches to support additional users.</a:t>
            </a:r>
            <a:endParaRPr lang="en-US" sz="2000" dirty="0"/>
          </a:p>
          <a:p>
            <a:pPr algn="just"/>
            <a:r>
              <a:rPr lang="en-US" sz="2000" dirty="0"/>
              <a:t>A switch is a device that is able to </a:t>
            </a:r>
            <a:r>
              <a:rPr lang="en-US" sz="2000" dirty="0">
                <a:solidFill>
                  <a:srgbClr val="00B050"/>
                </a:solidFill>
              </a:rPr>
              <a:t>direct a stream of messages coming in one port</a:t>
            </a:r>
            <a:r>
              <a:rPr lang="en-US" sz="2000" dirty="0"/>
              <a:t>, out of another port based on the </a:t>
            </a:r>
            <a:r>
              <a:rPr lang="en-US" sz="2000" dirty="0">
                <a:solidFill>
                  <a:srgbClr val="FF0000"/>
                </a:solidFill>
              </a:rPr>
              <a:t>destination MAC address within the frame. </a:t>
            </a:r>
          </a:p>
          <a:p>
            <a:pPr algn="just"/>
            <a:r>
              <a:rPr lang="en-US" sz="2000" dirty="0"/>
              <a:t>A switch cannot route traffic between </a:t>
            </a:r>
            <a:r>
              <a:rPr lang="en-US" sz="2000" dirty="0">
                <a:solidFill>
                  <a:srgbClr val="FF0000"/>
                </a:solidFill>
              </a:rPr>
              <a:t>two different local networks</a:t>
            </a:r>
            <a:r>
              <a:rPr lang="en-US" sz="2000" dirty="0"/>
              <a:t>.</a:t>
            </a:r>
          </a:p>
          <a:p>
            <a:pPr algn="just"/>
            <a:r>
              <a:rPr lang="en-US" sz="2000" dirty="0"/>
              <a:t> In the context of the OSI model, a switch performs the Layer 2, known as the data-link layer function.</a:t>
            </a:r>
          </a:p>
          <a:p>
            <a:pPr algn="just"/>
            <a:r>
              <a:rPr lang="en-US" sz="2000" dirty="0"/>
              <a:t>There are several models of Ethernet switches available depending on user requirements. </a:t>
            </a:r>
          </a:p>
          <a:p>
            <a:pPr algn="just"/>
            <a:r>
              <a:rPr lang="en-US" sz="2000" dirty="0"/>
              <a:t>The Cisco Catalyst 2960 Series Ethernet switch is designed for medium-sized, and branch office networks.</a:t>
            </a:r>
          </a:p>
          <a:p>
            <a:pPr algn="just"/>
            <a:r>
              <a:rPr lang="en-US" sz="2000" dirty="0"/>
              <a:t>They are designed to provide 10/100 Fast Ethernet and 10/100/1000 Gigabit Ethernet connectivity to desktop computers. </a:t>
            </a:r>
          </a:p>
          <a:p>
            <a:pPr algn="just"/>
            <a:r>
              <a:rPr lang="en-US" sz="2000" dirty="0"/>
              <a:t>The 2960 series Ethernet switches use Cisco IOS software and can be configured using the </a:t>
            </a:r>
            <a:r>
              <a:rPr lang="en-US" sz="2000" dirty="0">
                <a:solidFill>
                  <a:srgbClr val="FF0000"/>
                </a:solidFill>
              </a:rPr>
              <a:t>GUI-based Cisco Network Assistant </a:t>
            </a:r>
            <a:r>
              <a:rPr lang="en-US" sz="2000" dirty="0">
                <a:solidFill>
                  <a:srgbClr val="00B050"/>
                </a:solidFill>
              </a:rPr>
              <a:t>or through the CLI</a:t>
            </a:r>
            <a:r>
              <a:rPr lang="en-US" sz="2000" dirty="0"/>
              <a:t>. </a:t>
            </a:r>
          </a:p>
          <a:p>
            <a:pPr algn="just"/>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Grp="1" noChangeArrowheads="1"/>
          </p:cNvSpPr>
          <p:nvPr>
            <p:ph type="title"/>
          </p:nvPr>
        </p:nvSpPr>
        <p:spPr>
          <a:xfrm>
            <a:off x="304800" y="228600"/>
            <a:ext cx="8229600" cy="591312"/>
          </a:xfrm>
        </p:spPr>
        <p:txBody>
          <a:bodyPr/>
          <a:lstStyle/>
          <a:p>
            <a:r>
              <a:rPr lang="en-US" sz="2800" dirty="0"/>
              <a:t>Initial Cisco 2960 Switch Configuration</a:t>
            </a:r>
          </a:p>
        </p:txBody>
      </p:sp>
      <p:sp>
        <p:nvSpPr>
          <p:cNvPr id="1135619" name="Rectangle 3"/>
          <p:cNvSpPr>
            <a:spLocks noGrp="1" noChangeArrowheads="1"/>
          </p:cNvSpPr>
          <p:nvPr>
            <p:ph type="body" idx="1"/>
          </p:nvPr>
        </p:nvSpPr>
        <p:spPr>
          <a:xfrm>
            <a:off x="304800" y="914400"/>
            <a:ext cx="7940675" cy="5076825"/>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None/>
            </a:pPr>
            <a:endParaRPr lang="en-US" dirty="0"/>
          </a:p>
          <a:p>
            <a:r>
              <a:rPr lang="en-US" dirty="0"/>
              <a:t>Perform basic physical set up of a stand-alone LAN switch</a:t>
            </a:r>
          </a:p>
        </p:txBody>
      </p:sp>
      <p:pic>
        <p:nvPicPr>
          <p:cNvPr id="1135620" name="Picture 4" descr="5"/>
          <p:cNvPicPr>
            <a:picLocks noChangeAspect="1" noChangeArrowheads="1"/>
          </p:cNvPicPr>
          <p:nvPr/>
        </p:nvPicPr>
        <p:blipFill>
          <a:blip r:embed="rId3"/>
          <a:srcRect/>
          <a:stretch>
            <a:fillRect/>
          </a:stretch>
        </p:blipFill>
        <p:spPr bwMode="auto">
          <a:xfrm>
            <a:off x="533400" y="1066800"/>
            <a:ext cx="7319963" cy="34290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609600"/>
          </a:xfrm>
        </p:spPr>
        <p:txBody>
          <a:bodyPr>
            <a:normAutofit fontScale="90000"/>
          </a:bodyPr>
          <a:lstStyle/>
          <a:p>
            <a:r>
              <a:rPr lang="en-US" dirty="0"/>
              <a:t>Cont…</a:t>
            </a:r>
          </a:p>
        </p:txBody>
      </p:sp>
      <p:sp>
        <p:nvSpPr>
          <p:cNvPr id="3" name="Content Placeholder 2"/>
          <p:cNvSpPr>
            <a:spLocks noGrp="1"/>
          </p:cNvSpPr>
          <p:nvPr>
            <p:ph idx="1"/>
          </p:nvPr>
        </p:nvSpPr>
        <p:spPr>
          <a:xfrm>
            <a:off x="304800" y="1066800"/>
            <a:ext cx="8534400" cy="5410200"/>
          </a:xfrm>
        </p:spPr>
        <p:txBody>
          <a:bodyPr>
            <a:normAutofit/>
          </a:bodyPr>
          <a:lstStyle/>
          <a:p>
            <a:pPr algn="just"/>
            <a:r>
              <a:rPr lang="en-US" dirty="0"/>
              <a:t>Each switch port can operate in either </a:t>
            </a:r>
            <a:r>
              <a:rPr lang="en-US" dirty="0">
                <a:solidFill>
                  <a:srgbClr val="00B050"/>
                </a:solidFill>
              </a:rPr>
              <a:t>half-duplex</a:t>
            </a:r>
            <a:r>
              <a:rPr lang="en-US" dirty="0"/>
              <a:t> or </a:t>
            </a:r>
            <a:r>
              <a:rPr lang="en-US" dirty="0">
                <a:solidFill>
                  <a:srgbClr val="FF0000"/>
                </a:solidFill>
              </a:rPr>
              <a:t>full-duplex mode</a:t>
            </a:r>
            <a:r>
              <a:rPr lang="en-US" dirty="0"/>
              <a:t>. </a:t>
            </a:r>
          </a:p>
          <a:p>
            <a:pPr algn="just"/>
            <a:r>
              <a:rPr lang="en-US" dirty="0"/>
              <a:t>When a port is in half-duplex mode, at any given time, it can either send or receive data but not both. </a:t>
            </a:r>
          </a:p>
          <a:p>
            <a:pPr algn="just"/>
            <a:r>
              <a:rPr lang="en-US" dirty="0"/>
              <a:t>When a port is in full-duplex mode, it can simultaneously send and receive data. </a:t>
            </a:r>
          </a:p>
          <a:p>
            <a:pPr algn="just"/>
            <a:r>
              <a:rPr lang="en-US" dirty="0"/>
              <a:t>Both the port and the connected device must be </a:t>
            </a:r>
            <a:r>
              <a:rPr lang="en-US" dirty="0">
                <a:solidFill>
                  <a:srgbClr val="FF0000"/>
                </a:solidFill>
              </a:rPr>
              <a:t>set to the same duplex mode. </a:t>
            </a:r>
          </a:p>
          <a:p>
            <a:pPr algn="just"/>
            <a:r>
              <a:rPr lang="en-US" dirty="0"/>
              <a:t>If they are not the same, this creates </a:t>
            </a:r>
            <a:r>
              <a:rPr lang="en-US" dirty="0">
                <a:solidFill>
                  <a:srgbClr val="92D050"/>
                </a:solidFill>
              </a:rPr>
              <a:t>a duplex mismatch </a:t>
            </a:r>
            <a:r>
              <a:rPr lang="en-US" dirty="0"/>
              <a:t>and can lead to excessive collisions and degrade communication.</a:t>
            </a:r>
          </a:p>
          <a:p>
            <a:pPr>
              <a:buNone/>
            </a:pP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591312"/>
          </a:xfrm>
        </p:spPr>
        <p:txBody>
          <a:bodyPr>
            <a:normAutofit fontScale="90000"/>
          </a:bodyPr>
          <a:lstStyle/>
          <a:p>
            <a:r>
              <a:rPr lang="en-US" dirty="0"/>
              <a:t>Cont…</a:t>
            </a:r>
          </a:p>
        </p:txBody>
      </p:sp>
      <p:sp>
        <p:nvSpPr>
          <p:cNvPr id="3" name="Content Placeholder 2"/>
          <p:cNvSpPr>
            <a:spLocks noGrp="1"/>
          </p:cNvSpPr>
          <p:nvPr>
            <p:ph idx="1"/>
          </p:nvPr>
        </p:nvSpPr>
        <p:spPr>
          <a:xfrm>
            <a:off x="228600" y="838200"/>
            <a:ext cx="8458200" cy="5791200"/>
          </a:xfrm>
        </p:spPr>
        <p:txBody>
          <a:bodyPr>
            <a:noAutofit/>
          </a:bodyPr>
          <a:lstStyle/>
          <a:p>
            <a:pPr algn="just"/>
            <a:r>
              <a:rPr lang="en-US" sz="2400" dirty="0"/>
              <a:t>Switch ports can have the speed and duplex set manually or can use </a:t>
            </a:r>
            <a:r>
              <a:rPr lang="en-US" sz="2400" b="1" dirty="0">
                <a:solidFill>
                  <a:srgbClr val="92D050"/>
                </a:solidFill>
              </a:rPr>
              <a:t>auto negotiation</a:t>
            </a:r>
            <a:r>
              <a:rPr lang="en-US" sz="2400" dirty="0"/>
              <a:t>. </a:t>
            </a:r>
          </a:p>
          <a:p>
            <a:pPr algn="just"/>
            <a:r>
              <a:rPr lang="en-US" sz="2400" dirty="0"/>
              <a:t>Auto negotiation occurs when the port can auto-detect the </a:t>
            </a:r>
            <a:r>
              <a:rPr lang="en-US" sz="2400" dirty="0">
                <a:solidFill>
                  <a:srgbClr val="92D050"/>
                </a:solidFill>
              </a:rPr>
              <a:t>speed </a:t>
            </a:r>
            <a:r>
              <a:rPr lang="en-US" sz="2400" dirty="0"/>
              <a:t>and</a:t>
            </a:r>
            <a:r>
              <a:rPr lang="en-US" sz="2400" dirty="0">
                <a:solidFill>
                  <a:srgbClr val="92D050"/>
                </a:solidFill>
              </a:rPr>
              <a:t> duplex </a:t>
            </a:r>
            <a:r>
              <a:rPr lang="en-US" sz="2400" dirty="0"/>
              <a:t>of the device that is connected to the port. </a:t>
            </a:r>
          </a:p>
          <a:p>
            <a:pPr algn="just"/>
            <a:r>
              <a:rPr lang="en-US" sz="2400" dirty="0"/>
              <a:t>Auto negotiation is enabled by default on many Cisco switches. </a:t>
            </a:r>
          </a:p>
          <a:p>
            <a:pPr algn="just"/>
            <a:r>
              <a:rPr lang="en-US" sz="2400" dirty="0"/>
              <a:t>For auto negotiation to be successful, both connected devices must support it. </a:t>
            </a:r>
          </a:p>
          <a:p>
            <a:pPr algn="just"/>
            <a:r>
              <a:rPr lang="en-US" sz="2400" dirty="0"/>
              <a:t>If the switch is in auto negotiation mode and the connected device does not support it, the switch will:</a:t>
            </a:r>
          </a:p>
          <a:p>
            <a:pPr marL="1544638" lvl="0" indent="-165100" algn="just">
              <a:buFont typeface="Wingdings" pitchFamily="2" charset="2"/>
              <a:buChar char="Ø"/>
            </a:pPr>
            <a:r>
              <a:rPr lang="en-US" sz="2400" dirty="0"/>
              <a:t>Use the speed of the other device (10, 100, 1000)</a:t>
            </a:r>
          </a:p>
          <a:p>
            <a:pPr marL="1544638" lvl="0" indent="-165100" algn="just">
              <a:buFont typeface="Wingdings" pitchFamily="2" charset="2"/>
              <a:buChar char="Ø"/>
            </a:pPr>
            <a:r>
              <a:rPr lang="en-US" sz="2400" dirty="0"/>
              <a:t>Default to half-duplex mode </a:t>
            </a:r>
          </a:p>
          <a:p>
            <a:pPr algn="just"/>
            <a:r>
              <a:rPr lang="en-US" sz="2400" dirty="0"/>
              <a:t>This can create issues if the non-auto-negotiating device is set to full duplex mode, because the switch defaults to half-duplex. </a:t>
            </a:r>
          </a:p>
          <a:p>
            <a:pPr algn="just"/>
            <a:r>
              <a:rPr lang="en-US" sz="2400"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457200" y="533400"/>
            <a:ext cx="8305800" cy="685800"/>
          </a:xfrm>
        </p:spPr>
        <p:txBody>
          <a:bodyPr>
            <a:noAutofit/>
          </a:bodyPr>
          <a:lstStyle/>
          <a:p>
            <a:r>
              <a:rPr lang="en-US" sz="2800" dirty="0"/>
              <a:t>Initial Boot up Output from the Catalyst 1900 Switch</a:t>
            </a:r>
          </a:p>
        </p:txBody>
      </p:sp>
      <p:pic>
        <p:nvPicPr>
          <p:cNvPr id="323599" name="Picture 15"/>
          <p:cNvPicPr>
            <a:picLocks noChangeAspect="1" noChangeArrowheads="1"/>
          </p:cNvPicPr>
          <p:nvPr/>
        </p:nvPicPr>
        <p:blipFill>
          <a:blip r:embed="rId3"/>
          <a:srcRect/>
          <a:stretch>
            <a:fillRect/>
          </a:stretch>
        </p:blipFill>
        <p:spPr bwMode="auto">
          <a:xfrm>
            <a:off x="381000" y="1447800"/>
            <a:ext cx="8286750" cy="4914900"/>
          </a:xfrm>
          <a:prstGeom prst="rect">
            <a:avLst/>
          </a:prstGeom>
          <a:noFill/>
          <a:ln w="38100">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1026"/>
          <p:cNvSpPr>
            <a:spLocks noChangeArrowheads="1"/>
          </p:cNvSpPr>
          <p:nvPr/>
        </p:nvSpPr>
        <p:spPr bwMode="auto">
          <a:xfrm>
            <a:off x="925513" y="1893888"/>
            <a:ext cx="7083425" cy="3930650"/>
          </a:xfrm>
          <a:prstGeom prst="rect">
            <a:avLst/>
          </a:prstGeom>
          <a:solidFill>
            <a:srgbClr val="FFCC99"/>
          </a:solidFill>
          <a:ln w="12700">
            <a:solidFill>
              <a:srgbClr val="000000"/>
            </a:solidFill>
            <a:miter lim="800000"/>
            <a:headEnd/>
            <a:tailEnd/>
          </a:ln>
          <a:effectLst>
            <a:outerShdw dist="53882" dir="2700000" algn="ctr" rotWithShape="0">
              <a:srgbClr val="000000"/>
            </a:outerShdw>
          </a:effectLst>
        </p:spPr>
        <p:txBody>
          <a:bodyPr lIns="116532" tIns="58267" rIns="116532" bIns="58267">
            <a:spAutoFit/>
          </a:bodyPr>
          <a:lstStyle/>
          <a:p>
            <a:endParaRPr lang="en-US"/>
          </a:p>
        </p:txBody>
      </p:sp>
      <p:sp>
        <p:nvSpPr>
          <p:cNvPr id="514051" name="Rectangle 1027"/>
          <p:cNvSpPr>
            <a:spLocks noGrp="1" noChangeArrowheads="1"/>
          </p:cNvSpPr>
          <p:nvPr>
            <p:ph type="title"/>
          </p:nvPr>
        </p:nvSpPr>
        <p:spPr>
          <a:xfrm>
            <a:off x="228600" y="152400"/>
            <a:ext cx="8305800" cy="838200"/>
          </a:xfrm>
        </p:spPr>
        <p:txBody>
          <a:bodyPr>
            <a:noAutofit/>
          </a:bodyPr>
          <a:lstStyle/>
          <a:p>
            <a:r>
              <a:rPr lang="en-US" sz="2800" dirty="0"/>
              <a:t>Initial Boot up Output  from the Catalyst 2950 Switch</a:t>
            </a:r>
          </a:p>
        </p:txBody>
      </p:sp>
      <p:sp>
        <p:nvSpPr>
          <p:cNvPr id="514052" name="Text Box 1028"/>
          <p:cNvSpPr txBox="1">
            <a:spLocks noChangeArrowheads="1"/>
          </p:cNvSpPr>
          <p:nvPr/>
        </p:nvSpPr>
        <p:spPr bwMode="auto">
          <a:xfrm>
            <a:off x="914400" y="1905000"/>
            <a:ext cx="6634163" cy="3520835"/>
          </a:xfrm>
          <a:prstGeom prst="rect">
            <a:avLst/>
          </a:prstGeom>
          <a:noFill/>
          <a:ln w="38100">
            <a:noFill/>
            <a:miter lim="800000"/>
            <a:headEnd/>
            <a:tailEnd/>
          </a:ln>
          <a:effectLst/>
        </p:spPr>
        <p:txBody>
          <a:bodyPr wrap="square" lIns="73025" tIns="36512" rIns="73025" bIns="36512">
            <a:spAutoFit/>
          </a:bodyPr>
          <a:lstStyle/>
          <a:p>
            <a:r>
              <a:rPr lang="en-US" sz="1400" dirty="0">
                <a:latin typeface="Courier New" pitchFamily="49" charset="0"/>
              </a:rPr>
              <a:t> --- System Configuration Dialog ---</a:t>
            </a:r>
          </a:p>
          <a:p>
            <a:r>
              <a:rPr lang="en-US" sz="1400" dirty="0">
                <a:latin typeface="Courier New" pitchFamily="49" charset="0"/>
              </a:rPr>
              <a:t> </a:t>
            </a:r>
          </a:p>
          <a:p>
            <a:r>
              <a:rPr lang="en-US" sz="1400" dirty="0">
                <a:latin typeface="Courier New" pitchFamily="49" charset="0"/>
              </a:rPr>
              <a:t>At any point you may enter a question mark '?' for help.</a:t>
            </a:r>
          </a:p>
          <a:p>
            <a:r>
              <a:rPr lang="en-US" sz="1400" dirty="0">
                <a:latin typeface="Courier New" pitchFamily="49" charset="0"/>
              </a:rPr>
              <a:t>Use ctrl-c to abort configuration dialog at any prompt.</a:t>
            </a:r>
          </a:p>
          <a:p>
            <a:r>
              <a:rPr lang="en-US" sz="1400" dirty="0">
                <a:latin typeface="Courier New" pitchFamily="49" charset="0"/>
              </a:rPr>
              <a:t>Default settings are in square brackets '[ ]'.</a:t>
            </a:r>
          </a:p>
          <a:p>
            <a:r>
              <a:rPr lang="en-US" sz="1400" dirty="0">
                <a:latin typeface="Courier New" pitchFamily="49" charset="0"/>
              </a:rPr>
              <a:t>Continue with configuration dialog? [yes/no]: yes</a:t>
            </a:r>
          </a:p>
          <a:p>
            <a:r>
              <a:rPr lang="en-US" sz="1400" dirty="0">
                <a:latin typeface="Courier New" pitchFamily="49" charset="0"/>
              </a:rPr>
              <a:t>Enter IP address: </a:t>
            </a:r>
            <a:r>
              <a:rPr lang="en-US" sz="1400" dirty="0" err="1">
                <a:latin typeface="Courier New" pitchFamily="49" charset="0"/>
              </a:rPr>
              <a:t>ip_address</a:t>
            </a:r>
            <a:endParaRPr lang="en-US" sz="1400" dirty="0">
              <a:latin typeface="Courier New" pitchFamily="49" charset="0"/>
            </a:endParaRPr>
          </a:p>
          <a:p>
            <a:r>
              <a:rPr lang="en-US" sz="1400" dirty="0">
                <a:latin typeface="Courier New" pitchFamily="49" charset="0"/>
              </a:rPr>
              <a:t>Enter IP </a:t>
            </a:r>
            <a:r>
              <a:rPr lang="en-US" sz="1400" dirty="0" err="1">
                <a:latin typeface="Courier New" pitchFamily="49" charset="0"/>
              </a:rPr>
              <a:t>netmask</a:t>
            </a:r>
            <a:r>
              <a:rPr lang="en-US" sz="1400" dirty="0">
                <a:latin typeface="Courier New" pitchFamily="49" charset="0"/>
              </a:rPr>
              <a:t>: </a:t>
            </a:r>
            <a:r>
              <a:rPr lang="en-US" sz="1400" dirty="0" err="1">
                <a:latin typeface="Courier New" pitchFamily="49" charset="0"/>
              </a:rPr>
              <a:t>ip_netmask</a:t>
            </a:r>
            <a:endParaRPr lang="en-US" sz="1400" dirty="0">
              <a:latin typeface="Courier New" pitchFamily="49" charset="0"/>
            </a:endParaRPr>
          </a:p>
          <a:p>
            <a:r>
              <a:rPr lang="en-US" sz="1400" dirty="0">
                <a:latin typeface="Courier New" pitchFamily="49" charset="0"/>
              </a:rPr>
              <a:t>Would you like to enter a default gateway address? [yes]: yes</a:t>
            </a:r>
          </a:p>
          <a:p>
            <a:r>
              <a:rPr lang="en-US" sz="1400" dirty="0">
                <a:latin typeface="Courier New" pitchFamily="49" charset="0"/>
              </a:rPr>
              <a:t>IP address of the default gateway: </a:t>
            </a:r>
            <a:r>
              <a:rPr lang="en-US" sz="1400" dirty="0" err="1">
                <a:latin typeface="Courier New" pitchFamily="49" charset="0"/>
              </a:rPr>
              <a:t>ip_address</a:t>
            </a:r>
            <a:endParaRPr lang="en-US" sz="1400" dirty="0">
              <a:latin typeface="Courier New" pitchFamily="49" charset="0"/>
            </a:endParaRPr>
          </a:p>
          <a:p>
            <a:r>
              <a:rPr lang="en-US" sz="1400" dirty="0">
                <a:latin typeface="Courier New" pitchFamily="49" charset="0"/>
              </a:rPr>
              <a:t>Enter a host name: </a:t>
            </a:r>
            <a:r>
              <a:rPr lang="en-US" sz="1400" dirty="0" err="1">
                <a:latin typeface="Courier New" pitchFamily="49" charset="0"/>
              </a:rPr>
              <a:t>host_name</a:t>
            </a:r>
            <a:endParaRPr lang="en-US" sz="1400" dirty="0">
              <a:latin typeface="Courier New" pitchFamily="49" charset="0"/>
            </a:endParaRPr>
          </a:p>
          <a:p>
            <a:r>
              <a:rPr lang="en-US" sz="1400" dirty="0">
                <a:latin typeface="Courier New" pitchFamily="49" charset="0"/>
              </a:rPr>
              <a:t>Enter enable secret: </a:t>
            </a:r>
            <a:r>
              <a:rPr lang="en-US" sz="1400" dirty="0" err="1">
                <a:latin typeface="Courier New" pitchFamily="49" charset="0"/>
              </a:rPr>
              <a:t>secret_password</a:t>
            </a:r>
            <a:endParaRPr lang="en-US" sz="1400" dirty="0">
              <a:latin typeface="Courier New" pitchFamily="49" charset="0"/>
            </a:endParaRPr>
          </a:p>
          <a:p>
            <a:r>
              <a:rPr lang="en-US" sz="1400" dirty="0">
                <a:latin typeface="Courier New" pitchFamily="49" charset="0"/>
              </a:rPr>
              <a:t>Would you like to configure a Telnet password? [yes] yes</a:t>
            </a:r>
          </a:p>
          <a:p>
            <a:r>
              <a:rPr lang="en-US" sz="1400" dirty="0">
                <a:latin typeface="Courier New" pitchFamily="49" charset="0"/>
              </a:rPr>
              <a:t>Enter Telnet password: </a:t>
            </a:r>
            <a:r>
              <a:rPr lang="en-US" sz="1400" dirty="0" err="1">
                <a:latin typeface="Courier New" pitchFamily="49" charset="0"/>
              </a:rPr>
              <a:t>telnet_password</a:t>
            </a:r>
            <a:endParaRPr lang="en-US" sz="1400" dirty="0">
              <a:latin typeface="Courier New" pitchFamily="49" charset="0"/>
            </a:endParaRPr>
          </a:p>
          <a:p>
            <a:r>
              <a:rPr lang="en-US" sz="1400" dirty="0">
                <a:latin typeface="Courier New" pitchFamily="49" charset="0"/>
              </a:rPr>
              <a:t>Would you like to enable as a cluster command switch? no</a:t>
            </a:r>
          </a:p>
          <a:p>
            <a:r>
              <a:rPr lang="en-US" sz="1400" dirty="0">
                <a:latin typeface="Courier New" pitchFamily="49" charset="0"/>
              </a:rPr>
              <a:t>Enter cluster name: </a:t>
            </a:r>
            <a:r>
              <a:rPr lang="en-US" sz="1400" dirty="0" err="1">
                <a:latin typeface="Courier New" pitchFamily="49" charset="0"/>
              </a:rPr>
              <a:t>cls_name</a:t>
            </a:r>
            <a:endParaRPr lang="en-US" sz="1400" dirty="0">
              <a:latin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6" name="Rectangle 16"/>
          <p:cNvSpPr>
            <a:spLocks noGrp="1" noChangeArrowheads="1"/>
          </p:cNvSpPr>
          <p:nvPr>
            <p:ph type="title"/>
          </p:nvPr>
        </p:nvSpPr>
        <p:spPr/>
        <p:txBody>
          <a:bodyPr>
            <a:normAutofit fontScale="90000"/>
          </a:bodyPr>
          <a:lstStyle/>
          <a:p>
            <a:r>
              <a:rPr lang="en-US"/>
              <a:t>Logging In to the Switch and </a:t>
            </a:r>
            <a:br>
              <a:rPr lang="en-US"/>
            </a:br>
            <a:r>
              <a:rPr lang="en-US"/>
              <a:t>Entering the Enable Password</a:t>
            </a:r>
          </a:p>
        </p:txBody>
      </p:sp>
      <p:pic>
        <p:nvPicPr>
          <p:cNvPr id="327697" name="Picture 17"/>
          <p:cNvPicPr>
            <a:picLocks noChangeAspect="1" noChangeArrowheads="1"/>
          </p:cNvPicPr>
          <p:nvPr/>
        </p:nvPicPr>
        <p:blipFill>
          <a:blip r:embed="rId3"/>
          <a:srcRect/>
          <a:stretch>
            <a:fillRect/>
          </a:stretch>
        </p:blipFill>
        <p:spPr bwMode="auto">
          <a:xfrm>
            <a:off x="1438275" y="2074863"/>
            <a:ext cx="6267450" cy="3571875"/>
          </a:xfrm>
          <a:prstGeom prst="rect">
            <a:avLst/>
          </a:prstGeom>
          <a:noFill/>
          <a:ln w="38100">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4" name="Rectangle 3078"/>
          <p:cNvSpPr>
            <a:spLocks noChangeArrowheads="1"/>
          </p:cNvSpPr>
          <p:nvPr/>
        </p:nvSpPr>
        <p:spPr bwMode="auto">
          <a:xfrm>
            <a:off x="758825" y="1997075"/>
            <a:ext cx="3570288" cy="1887538"/>
          </a:xfrm>
          <a:prstGeom prst="rect">
            <a:avLst/>
          </a:prstGeom>
          <a:solidFill>
            <a:schemeClr val="bg1"/>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329737" name="Rectangle 3081"/>
          <p:cNvSpPr>
            <a:spLocks noChangeArrowheads="1"/>
          </p:cNvSpPr>
          <p:nvPr/>
        </p:nvSpPr>
        <p:spPr bwMode="auto">
          <a:xfrm>
            <a:off x="4476750" y="1997075"/>
            <a:ext cx="3914775" cy="1884363"/>
          </a:xfrm>
          <a:prstGeom prst="rect">
            <a:avLst/>
          </a:prstGeom>
          <a:solidFill>
            <a:schemeClr val="bg1"/>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329730" name="Rectangle 3074"/>
          <p:cNvSpPr>
            <a:spLocks noChangeArrowheads="1"/>
          </p:cNvSpPr>
          <p:nvPr/>
        </p:nvSpPr>
        <p:spPr bwMode="auto">
          <a:xfrm>
            <a:off x="725488" y="220663"/>
            <a:ext cx="7624762" cy="1143000"/>
          </a:xfrm>
          <a:prstGeom prst="rect">
            <a:avLst/>
          </a:prstGeom>
          <a:noFill/>
          <a:ln w="9525">
            <a:noFill/>
            <a:miter lim="800000"/>
            <a:headEnd/>
            <a:tailEnd/>
          </a:ln>
          <a:effectLst/>
        </p:spPr>
        <p:txBody>
          <a:bodyPr lIns="82073" tIns="41036" rIns="82073" bIns="41036" anchor="ctr"/>
          <a:lstStyle/>
          <a:p>
            <a:pPr defTabSz="915988"/>
            <a:endParaRPr lang="en-US" sz="4100" b="0">
              <a:latin typeface="Times" pitchFamily="18" charset="0"/>
            </a:endParaRPr>
          </a:p>
        </p:txBody>
      </p:sp>
      <p:sp>
        <p:nvSpPr>
          <p:cNvPr id="329731" name="Rectangle 3075"/>
          <p:cNvSpPr>
            <a:spLocks noChangeArrowheads="1"/>
          </p:cNvSpPr>
          <p:nvPr/>
        </p:nvSpPr>
        <p:spPr bwMode="auto">
          <a:xfrm>
            <a:off x="758825" y="1997075"/>
            <a:ext cx="3570288" cy="398463"/>
          </a:xfrm>
          <a:prstGeom prst="rect">
            <a:avLst/>
          </a:prstGeom>
          <a:solidFill>
            <a:srgbClr val="FFE59B"/>
          </a:solidFill>
          <a:ln w="12700">
            <a:noFill/>
            <a:miter lim="800000"/>
            <a:headEnd/>
            <a:tailEnd/>
          </a:ln>
          <a:effectLst/>
        </p:spPr>
        <p:txBody>
          <a:bodyPr wrap="none" anchor="ctr"/>
          <a:lstStyle/>
          <a:p>
            <a:endParaRPr lang="en-US"/>
          </a:p>
        </p:txBody>
      </p:sp>
      <p:sp>
        <p:nvSpPr>
          <p:cNvPr id="329732" name="Rectangle 3076"/>
          <p:cNvSpPr>
            <a:spLocks noChangeArrowheads="1"/>
          </p:cNvSpPr>
          <p:nvPr/>
        </p:nvSpPr>
        <p:spPr bwMode="auto">
          <a:xfrm>
            <a:off x="4476750" y="1997075"/>
            <a:ext cx="3914775" cy="398463"/>
          </a:xfrm>
          <a:prstGeom prst="rect">
            <a:avLst/>
          </a:prstGeom>
          <a:solidFill>
            <a:srgbClr val="FFE59B"/>
          </a:solidFill>
          <a:ln w="12700">
            <a:solidFill>
              <a:schemeClr val="tx1"/>
            </a:solidFill>
            <a:miter lim="800000"/>
            <a:headEnd/>
            <a:tailEnd/>
          </a:ln>
          <a:effectLst/>
        </p:spPr>
        <p:txBody>
          <a:bodyPr wrap="none" anchor="ctr"/>
          <a:lstStyle/>
          <a:p>
            <a:endParaRPr lang="en-US"/>
          </a:p>
        </p:txBody>
      </p:sp>
      <p:sp>
        <p:nvSpPr>
          <p:cNvPr id="329733" name="Rectangle 3077"/>
          <p:cNvSpPr>
            <a:spLocks noChangeArrowheads="1"/>
          </p:cNvSpPr>
          <p:nvPr/>
        </p:nvSpPr>
        <p:spPr bwMode="auto">
          <a:xfrm>
            <a:off x="758825" y="1997075"/>
            <a:ext cx="3570288" cy="398463"/>
          </a:xfrm>
          <a:prstGeom prst="rect">
            <a:avLst/>
          </a:prstGeom>
          <a:solidFill>
            <a:srgbClr val="FFE59B"/>
          </a:solidFill>
          <a:ln w="12700">
            <a:solidFill>
              <a:schemeClr val="tx1"/>
            </a:solidFill>
            <a:miter lim="800000"/>
            <a:headEnd/>
            <a:tailEnd/>
          </a:ln>
          <a:effectLst/>
        </p:spPr>
        <p:txBody>
          <a:bodyPr wrap="none" anchor="ctr"/>
          <a:lstStyle/>
          <a:p>
            <a:endParaRPr lang="en-US"/>
          </a:p>
        </p:txBody>
      </p:sp>
      <p:sp>
        <p:nvSpPr>
          <p:cNvPr id="329735" name="Text Box 3079"/>
          <p:cNvSpPr txBox="1">
            <a:spLocks noChangeArrowheads="1"/>
          </p:cNvSpPr>
          <p:nvPr/>
        </p:nvSpPr>
        <p:spPr bwMode="auto">
          <a:xfrm>
            <a:off x="944563" y="1989138"/>
            <a:ext cx="3255962" cy="436562"/>
          </a:xfrm>
          <a:prstGeom prst="rect">
            <a:avLst/>
          </a:prstGeom>
          <a:noFill/>
          <a:ln w="12700">
            <a:noFill/>
            <a:miter lim="800000"/>
            <a:headEnd/>
            <a:tailEnd/>
          </a:ln>
          <a:effectLst/>
        </p:spPr>
        <p:txBody>
          <a:bodyPr wrap="none" lIns="102769" tIns="51385" rIns="102769" bIns="51385" anchor="ctr">
            <a:spAutoFit/>
          </a:bodyPr>
          <a:lstStyle/>
          <a:p>
            <a:pPr algn="ctr" defTabSz="1027113"/>
            <a:r>
              <a:rPr lang="en-US" sz="2200"/>
              <a:t>Context-Sensitive Help</a:t>
            </a:r>
            <a:endParaRPr lang="en-US" sz="2200" b="0">
              <a:latin typeface="Times" pitchFamily="18" charset="0"/>
            </a:endParaRPr>
          </a:p>
        </p:txBody>
      </p:sp>
      <p:sp>
        <p:nvSpPr>
          <p:cNvPr id="329736" name="Text Box 3080"/>
          <p:cNvSpPr txBox="1">
            <a:spLocks noChangeArrowheads="1"/>
          </p:cNvSpPr>
          <p:nvPr/>
        </p:nvSpPr>
        <p:spPr bwMode="auto">
          <a:xfrm>
            <a:off x="4724400" y="1989138"/>
            <a:ext cx="3486150" cy="436562"/>
          </a:xfrm>
          <a:prstGeom prst="rect">
            <a:avLst/>
          </a:prstGeom>
          <a:noFill/>
          <a:ln w="12700">
            <a:noFill/>
            <a:miter lim="800000"/>
            <a:headEnd/>
            <a:tailEnd/>
          </a:ln>
          <a:effectLst/>
        </p:spPr>
        <p:txBody>
          <a:bodyPr wrap="none" lIns="102769" tIns="51385" rIns="102769" bIns="51385" anchor="ctr">
            <a:spAutoFit/>
          </a:bodyPr>
          <a:lstStyle/>
          <a:p>
            <a:pPr algn="ctr" defTabSz="1027113"/>
            <a:r>
              <a:rPr lang="en-US" sz="2200"/>
              <a:t>Console Error Messages</a:t>
            </a:r>
            <a:endParaRPr lang="en-US" sz="2200" b="0">
              <a:latin typeface="Times" pitchFamily="18" charset="0"/>
            </a:endParaRPr>
          </a:p>
        </p:txBody>
      </p:sp>
      <p:sp>
        <p:nvSpPr>
          <p:cNvPr id="329738" name="Rectangle 3082"/>
          <p:cNvSpPr>
            <a:spLocks noChangeArrowheads="1"/>
          </p:cNvSpPr>
          <p:nvPr/>
        </p:nvSpPr>
        <p:spPr bwMode="auto">
          <a:xfrm rot="-5400000">
            <a:off x="3711576" y="2973387"/>
            <a:ext cx="1720850" cy="4117975"/>
          </a:xfrm>
          <a:prstGeom prst="rect">
            <a:avLst/>
          </a:prstGeom>
          <a:solidFill>
            <a:schemeClr val="bg1"/>
          </a:solidFill>
          <a:ln w="12700">
            <a:solidFill>
              <a:schemeClr val="tx1"/>
            </a:solidFill>
            <a:miter lim="800000"/>
            <a:headEnd/>
            <a:tailEnd/>
          </a:ln>
          <a:effectLst>
            <a:outerShdw dist="53882" dir="2700000" algn="ctr" rotWithShape="0">
              <a:schemeClr val="tx1"/>
            </a:outerShdw>
          </a:effectLst>
        </p:spPr>
        <p:txBody>
          <a:bodyPr vert="eaVert" wrap="none" lIns="102769" tIns="51385" rIns="102769" bIns="51385" anchor="ctr"/>
          <a:lstStyle/>
          <a:p>
            <a:pPr algn="ctr" defTabSz="1027113"/>
            <a:endParaRPr lang="en-US" sz="2000"/>
          </a:p>
        </p:txBody>
      </p:sp>
      <p:sp>
        <p:nvSpPr>
          <p:cNvPr id="329739" name="Text Box 3083"/>
          <p:cNvSpPr txBox="1">
            <a:spLocks noChangeArrowheads="1"/>
          </p:cNvSpPr>
          <p:nvPr/>
        </p:nvSpPr>
        <p:spPr bwMode="auto">
          <a:xfrm>
            <a:off x="4503738" y="2495550"/>
            <a:ext cx="4044950" cy="1257300"/>
          </a:xfrm>
          <a:prstGeom prst="rect">
            <a:avLst/>
          </a:prstGeom>
          <a:noFill/>
          <a:ln w="12700">
            <a:noFill/>
            <a:miter lim="800000"/>
            <a:headEnd/>
            <a:tailEnd/>
          </a:ln>
          <a:effectLst/>
        </p:spPr>
        <p:txBody>
          <a:bodyPr lIns="102769" tIns="51385" rIns="102769" bIns="51385" anchor="ctr">
            <a:spAutoFit/>
          </a:bodyPr>
          <a:lstStyle/>
          <a:p>
            <a:pPr defTabSz="1027113">
              <a:lnSpc>
                <a:spcPct val="90000"/>
              </a:lnSpc>
            </a:pPr>
            <a:r>
              <a:rPr lang="en-US" sz="2100"/>
              <a:t>Identifies problems with any switch commands that are incorrectly entered so that you can alter or correct them</a:t>
            </a:r>
            <a:endParaRPr lang="en-US" sz="2100" b="0">
              <a:latin typeface="Times" pitchFamily="18" charset="0"/>
            </a:endParaRPr>
          </a:p>
        </p:txBody>
      </p:sp>
      <p:sp>
        <p:nvSpPr>
          <p:cNvPr id="329740" name="Text Box 3084"/>
          <p:cNvSpPr txBox="1">
            <a:spLocks noChangeArrowheads="1"/>
          </p:cNvSpPr>
          <p:nvPr/>
        </p:nvSpPr>
        <p:spPr bwMode="auto">
          <a:xfrm>
            <a:off x="2536825" y="4603750"/>
            <a:ext cx="4041775" cy="1257300"/>
          </a:xfrm>
          <a:prstGeom prst="rect">
            <a:avLst/>
          </a:prstGeom>
          <a:noFill/>
          <a:ln w="12700">
            <a:noFill/>
            <a:miter lim="800000"/>
            <a:headEnd/>
            <a:tailEnd/>
          </a:ln>
          <a:effectLst/>
        </p:spPr>
        <p:txBody>
          <a:bodyPr lIns="102769" tIns="51385" rIns="102769" bIns="51385" anchor="ctr">
            <a:spAutoFit/>
          </a:bodyPr>
          <a:lstStyle/>
          <a:p>
            <a:pPr defTabSz="1027113">
              <a:lnSpc>
                <a:spcPct val="90000"/>
              </a:lnSpc>
            </a:pPr>
            <a:r>
              <a:rPr lang="en-US" sz="2100"/>
              <a:t>Allows recall of long or complex commands or entries for reentry, review, or correction </a:t>
            </a:r>
          </a:p>
        </p:txBody>
      </p:sp>
      <p:sp>
        <p:nvSpPr>
          <p:cNvPr id="329741" name="Rectangle 3085"/>
          <p:cNvSpPr>
            <a:spLocks noChangeArrowheads="1"/>
          </p:cNvSpPr>
          <p:nvPr/>
        </p:nvSpPr>
        <p:spPr bwMode="auto">
          <a:xfrm>
            <a:off x="2509838" y="4167188"/>
            <a:ext cx="4124325" cy="398462"/>
          </a:xfrm>
          <a:prstGeom prst="rect">
            <a:avLst/>
          </a:prstGeom>
          <a:solidFill>
            <a:srgbClr val="FFE59B"/>
          </a:solidFill>
          <a:ln w="12700">
            <a:solidFill>
              <a:schemeClr val="tx1"/>
            </a:solidFill>
            <a:miter lim="800000"/>
            <a:headEnd/>
            <a:tailEnd/>
          </a:ln>
          <a:effectLst/>
        </p:spPr>
        <p:txBody>
          <a:bodyPr wrap="none" anchor="ctr"/>
          <a:lstStyle/>
          <a:p>
            <a:endParaRPr lang="en-US"/>
          </a:p>
        </p:txBody>
      </p:sp>
      <p:sp>
        <p:nvSpPr>
          <p:cNvPr id="329742" name="Text Box 3086"/>
          <p:cNvSpPr txBox="1">
            <a:spLocks noChangeArrowheads="1"/>
          </p:cNvSpPr>
          <p:nvPr/>
        </p:nvSpPr>
        <p:spPr bwMode="auto">
          <a:xfrm>
            <a:off x="2813050" y="4162425"/>
            <a:ext cx="3516313" cy="436563"/>
          </a:xfrm>
          <a:prstGeom prst="rect">
            <a:avLst/>
          </a:prstGeom>
          <a:noFill/>
          <a:ln w="12700">
            <a:noFill/>
            <a:miter lim="800000"/>
            <a:headEnd/>
            <a:tailEnd/>
          </a:ln>
          <a:effectLst/>
        </p:spPr>
        <p:txBody>
          <a:bodyPr wrap="none" lIns="102769" tIns="51385" rIns="102769" bIns="51385" anchor="ctr">
            <a:spAutoFit/>
          </a:bodyPr>
          <a:lstStyle/>
          <a:p>
            <a:pPr algn="ctr" defTabSz="1027113"/>
            <a:r>
              <a:rPr lang="en-US" sz="2200"/>
              <a:t>Command History Buffer</a:t>
            </a:r>
            <a:endParaRPr lang="en-US" sz="2200" b="0">
              <a:latin typeface="Times" pitchFamily="18" charset="0"/>
            </a:endParaRPr>
          </a:p>
        </p:txBody>
      </p:sp>
      <p:sp>
        <p:nvSpPr>
          <p:cNvPr id="329744" name="Text Box 3088"/>
          <p:cNvSpPr txBox="1">
            <a:spLocks noChangeArrowheads="1"/>
          </p:cNvSpPr>
          <p:nvPr/>
        </p:nvSpPr>
        <p:spPr bwMode="auto">
          <a:xfrm>
            <a:off x="830263" y="2486025"/>
            <a:ext cx="3605212" cy="1257300"/>
          </a:xfrm>
          <a:prstGeom prst="rect">
            <a:avLst/>
          </a:prstGeom>
          <a:noFill/>
          <a:ln w="12700">
            <a:noFill/>
            <a:miter lim="800000"/>
            <a:headEnd/>
            <a:tailEnd/>
          </a:ln>
          <a:effectLst/>
        </p:spPr>
        <p:txBody>
          <a:bodyPr lIns="102769" tIns="51385" rIns="102769" bIns="51385" anchor="ctr">
            <a:spAutoFit/>
          </a:bodyPr>
          <a:lstStyle/>
          <a:p>
            <a:pPr defTabSz="1027113">
              <a:lnSpc>
                <a:spcPct val="90000"/>
              </a:lnSpc>
            </a:pPr>
            <a:r>
              <a:rPr lang="en-US" sz="2100"/>
              <a:t>Provides a list of commands and the arguments associated </a:t>
            </a:r>
            <a:br>
              <a:rPr lang="en-US" sz="2100"/>
            </a:br>
            <a:r>
              <a:rPr lang="en-US" sz="2100"/>
              <a:t>with a specific command</a:t>
            </a:r>
            <a:r>
              <a:rPr lang="en-US" sz="2100">
                <a:latin typeface="Times" pitchFamily="18" charset="0"/>
              </a:rPr>
              <a:t> </a:t>
            </a:r>
          </a:p>
        </p:txBody>
      </p:sp>
      <p:sp>
        <p:nvSpPr>
          <p:cNvPr id="329745" name="Rectangle 3089"/>
          <p:cNvSpPr>
            <a:spLocks noGrp="1" noChangeArrowheads="1"/>
          </p:cNvSpPr>
          <p:nvPr>
            <p:ph type="title"/>
          </p:nvPr>
        </p:nvSpPr>
        <p:spPr>
          <a:xfrm>
            <a:off x="381000" y="228600"/>
            <a:ext cx="8305800" cy="1143000"/>
          </a:xfrm>
        </p:spPr>
        <p:txBody>
          <a:bodyPr>
            <a:noAutofit/>
          </a:bodyPr>
          <a:lstStyle/>
          <a:p>
            <a:r>
              <a:rPr lang="en-US" sz="3600" dirty="0"/>
              <a:t>Switch Command-Line Help Facilities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ChangeArrowheads="1"/>
          </p:cNvSpPr>
          <p:nvPr/>
        </p:nvSpPr>
        <p:spPr bwMode="auto">
          <a:xfrm>
            <a:off x="2560638" y="1792288"/>
            <a:ext cx="6057900" cy="3581400"/>
          </a:xfrm>
          <a:prstGeom prst="rect">
            <a:avLst/>
          </a:prstGeom>
          <a:noFill/>
          <a:ln w="9525">
            <a:noFill/>
            <a:miter lim="800000"/>
            <a:headEnd/>
            <a:tailEnd/>
          </a:ln>
          <a:effectLst/>
        </p:spPr>
        <p:txBody>
          <a:bodyPr lIns="82550" tIns="41275" rIns="82550" bIns="41275"/>
          <a:lstStyle/>
          <a:p>
            <a:pPr>
              <a:buFont typeface="Arial" charset="0"/>
              <a:buNone/>
            </a:pPr>
            <a:r>
              <a:rPr lang="en-US" sz="3100"/>
              <a:t>Configuration Modes:</a:t>
            </a:r>
          </a:p>
          <a:p>
            <a:pPr marL="342900" lvl="1" indent="-228600">
              <a:lnSpc>
                <a:spcPct val="95000"/>
              </a:lnSpc>
              <a:spcBef>
                <a:spcPct val="35000"/>
              </a:spcBef>
              <a:buClr>
                <a:schemeClr val="folHlink"/>
              </a:buClr>
              <a:buFontTx/>
              <a:buChar char="•"/>
            </a:pPr>
            <a:r>
              <a:rPr lang="en-US" sz="2000"/>
              <a:t>Global configuration mode </a:t>
            </a:r>
          </a:p>
          <a:p>
            <a:pPr marL="1028700" lvl="3" indent="-228600">
              <a:lnSpc>
                <a:spcPct val="95000"/>
              </a:lnSpc>
              <a:spcBef>
                <a:spcPct val="35000"/>
              </a:spcBef>
              <a:buClr>
                <a:schemeClr val="folHlink"/>
              </a:buClr>
              <a:buFontTx/>
              <a:buChar char="–"/>
            </a:pPr>
            <a:r>
              <a:rPr lang="en-US" sz="2000">
                <a:latin typeface="Courier New" pitchFamily="49" charset="0"/>
              </a:rPr>
              <a:t>wg_sw_a#configure terminal</a:t>
            </a:r>
          </a:p>
          <a:p>
            <a:pPr marL="1028700" lvl="3" indent="-228600">
              <a:lnSpc>
                <a:spcPct val="95000"/>
              </a:lnSpc>
              <a:spcBef>
                <a:spcPct val="35000"/>
              </a:spcBef>
              <a:buClr>
                <a:schemeClr val="folHlink"/>
              </a:buClr>
              <a:buFontTx/>
              <a:buChar char="–"/>
            </a:pPr>
            <a:r>
              <a:rPr lang="en-US" sz="2000">
                <a:latin typeface="Courier New" pitchFamily="49" charset="0"/>
              </a:rPr>
              <a:t>wg_sw_a(config)#</a:t>
            </a:r>
            <a:endParaRPr lang="en-US" sz="2000"/>
          </a:p>
          <a:p>
            <a:pPr marL="342900" lvl="1" indent="-228600">
              <a:lnSpc>
                <a:spcPct val="95000"/>
              </a:lnSpc>
              <a:spcBef>
                <a:spcPct val="35000"/>
              </a:spcBef>
              <a:buClr>
                <a:schemeClr val="folHlink"/>
              </a:buClr>
              <a:buFontTx/>
              <a:buChar char="•"/>
            </a:pPr>
            <a:r>
              <a:rPr lang="en-US" sz="2000"/>
              <a:t>Interface configuration mode</a:t>
            </a:r>
          </a:p>
          <a:p>
            <a:pPr marL="1028700" lvl="3" indent="-228600">
              <a:lnSpc>
                <a:spcPct val="95000"/>
              </a:lnSpc>
              <a:spcBef>
                <a:spcPct val="35000"/>
              </a:spcBef>
              <a:buClr>
                <a:schemeClr val="folHlink"/>
              </a:buClr>
              <a:buFontTx/>
              <a:buChar char="–"/>
            </a:pPr>
            <a:r>
              <a:rPr lang="en-US" sz="2000">
                <a:latin typeface="Courier New" pitchFamily="49" charset="0"/>
              </a:rPr>
              <a:t>wg_sw_a(config)#interface e0/1</a:t>
            </a:r>
          </a:p>
          <a:p>
            <a:pPr marL="1028700" lvl="3" indent="-228600">
              <a:lnSpc>
                <a:spcPct val="95000"/>
              </a:lnSpc>
              <a:spcBef>
                <a:spcPct val="35000"/>
              </a:spcBef>
              <a:buClr>
                <a:schemeClr val="folHlink"/>
              </a:buClr>
              <a:buFontTx/>
              <a:buChar char="–"/>
            </a:pPr>
            <a:r>
              <a:rPr lang="en-US" sz="2000">
                <a:latin typeface="Courier New" pitchFamily="49" charset="0"/>
              </a:rPr>
              <a:t>wg_sw_a(config-if)#</a:t>
            </a:r>
            <a:endParaRPr lang="en-US" sz="2000"/>
          </a:p>
        </p:txBody>
      </p:sp>
      <p:sp>
        <p:nvSpPr>
          <p:cNvPr id="484356" name="Rectangle 4"/>
          <p:cNvSpPr>
            <a:spLocks noChangeArrowheads="1"/>
          </p:cNvSpPr>
          <p:nvPr/>
        </p:nvSpPr>
        <p:spPr bwMode="auto">
          <a:xfrm>
            <a:off x="381000" y="254000"/>
            <a:ext cx="7623175" cy="838200"/>
          </a:xfrm>
          <a:prstGeom prst="rect">
            <a:avLst/>
          </a:prstGeom>
          <a:noFill/>
          <a:ln w="9525">
            <a:noFill/>
            <a:miter lim="800000"/>
            <a:headEnd/>
            <a:tailEnd/>
          </a:ln>
          <a:effectLst/>
        </p:spPr>
        <p:txBody>
          <a:bodyPr lIns="82124" tIns="41061" rIns="82124" bIns="41061" anchor="b"/>
          <a:lstStyle/>
          <a:p>
            <a:pPr defTabSz="814388">
              <a:lnSpc>
                <a:spcPct val="90000"/>
              </a:lnSpc>
            </a:pPr>
            <a:r>
              <a:rPr lang="en-US" sz="3200"/>
              <a:t>Configuring the Switch</a:t>
            </a:r>
          </a:p>
        </p:txBody>
      </p:sp>
      <p:pic>
        <p:nvPicPr>
          <p:cNvPr id="484357" name="Picture 5"/>
          <p:cNvPicPr>
            <a:picLocks noChangeAspect="1" noChangeArrowheads="1"/>
          </p:cNvPicPr>
          <p:nvPr/>
        </p:nvPicPr>
        <p:blipFill>
          <a:blip r:embed="rId3"/>
          <a:srcRect/>
          <a:stretch>
            <a:fillRect/>
          </a:stretch>
        </p:blipFill>
        <p:spPr bwMode="auto">
          <a:xfrm>
            <a:off x="546100" y="2373313"/>
            <a:ext cx="1854200" cy="2565400"/>
          </a:xfrm>
          <a:prstGeom prst="rect">
            <a:avLst/>
          </a:prstGeom>
          <a:noFill/>
          <a:ln w="38100">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6409" name="Picture 9"/>
          <p:cNvPicPr>
            <a:picLocks noChangeAspect="1" noChangeArrowheads="1"/>
          </p:cNvPicPr>
          <p:nvPr/>
        </p:nvPicPr>
        <p:blipFill>
          <a:blip r:embed="rId3"/>
          <a:srcRect/>
          <a:stretch>
            <a:fillRect/>
          </a:stretch>
        </p:blipFill>
        <p:spPr bwMode="auto">
          <a:xfrm>
            <a:off x="2057400" y="2022475"/>
            <a:ext cx="5029200" cy="2813050"/>
          </a:xfrm>
          <a:prstGeom prst="rect">
            <a:avLst/>
          </a:prstGeom>
          <a:noFill/>
          <a:ln w="38100">
            <a:noFill/>
            <a:miter lim="800000"/>
            <a:headEnd/>
            <a:tailEnd/>
          </a:ln>
          <a:effectLst/>
        </p:spPr>
      </p:pic>
      <p:sp>
        <p:nvSpPr>
          <p:cNvPr id="486402" name="Rectangle 2"/>
          <p:cNvSpPr>
            <a:spLocks noGrp="1" noChangeArrowheads="1"/>
          </p:cNvSpPr>
          <p:nvPr>
            <p:ph type="body" sz="half" idx="4294967295"/>
          </p:nvPr>
        </p:nvSpPr>
        <p:spPr>
          <a:xfrm>
            <a:off x="592138" y="5364163"/>
            <a:ext cx="7886700" cy="219075"/>
          </a:xfrm>
          <a:noFill/>
          <a:ln/>
        </p:spPr>
        <p:txBody>
          <a:bodyPr lIns="82143" tIns="41072" rIns="82143" bIns="41072">
            <a:normAutofit fontScale="55000" lnSpcReduction="20000"/>
          </a:bodyPr>
          <a:lstStyle/>
          <a:p>
            <a:pPr marL="835025" lvl="1" indent="-320675">
              <a:lnSpc>
                <a:spcPct val="85000"/>
              </a:lnSpc>
            </a:pPr>
            <a:r>
              <a:rPr lang="en-US" sz="2200"/>
              <a:t>Sets the local identity for the switch</a:t>
            </a:r>
          </a:p>
        </p:txBody>
      </p:sp>
      <p:sp>
        <p:nvSpPr>
          <p:cNvPr id="486408" name="Rectangle 8"/>
          <p:cNvSpPr>
            <a:spLocks noGrp="1" noChangeArrowheads="1"/>
          </p:cNvSpPr>
          <p:nvPr>
            <p:ph type="title"/>
          </p:nvPr>
        </p:nvSpPr>
        <p:spPr/>
        <p:txBody>
          <a:bodyPr>
            <a:normAutofit fontScale="90000"/>
          </a:bodyPr>
          <a:lstStyle/>
          <a:p>
            <a:r>
              <a:rPr lang="en-US"/>
              <a:t>Configuring Switch Identification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62000"/>
          </a:xfrm>
        </p:spPr>
        <p:txBody>
          <a:bodyPr>
            <a:normAutofit fontScale="90000"/>
          </a:bodyPr>
          <a:lstStyle/>
          <a:p>
            <a:r>
              <a:rPr lang="en-US" dirty="0"/>
              <a:t>Cont…</a:t>
            </a:r>
          </a:p>
        </p:txBody>
      </p:sp>
      <p:pic>
        <p:nvPicPr>
          <p:cNvPr id="4" name="Content Placeholder 3" descr="2800.png"/>
          <p:cNvPicPr>
            <a:picLocks noGrp="1" noChangeAspect="1"/>
          </p:cNvPicPr>
          <p:nvPr>
            <p:ph idx="1"/>
          </p:nvPr>
        </p:nvPicPr>
        <p:blipFill>
          <a:blip r:embed="rId2"/>
          <a:stretch>
            <a:fillRect/>
          </a:stretch>
        </p:blipFill>
        <p:spPr>
          <a:xfrm>
            <a:off x="228600" y="914400"/>
            <a:ext cx="3048330" cy="2514600"/>
          </a:xfrm>
        </p:spPr>
      </p:pic>
      <p:pic>
        <p:nvPicPr>
          <p:cNvPr id="5" name="Picture 4" descr="2800 2.png"/>
          <p:cNvPicPr>
            <a:picLocks noChangeAspect="1"/>
          </p:cNvPicPr>
          <p:nvPr/>
        </p:nvPicPr>
        <p:blipFill>
          <a:blip r:embed="rId3"/>
          <a:stretch>
            <a:fillRect/>
          </a:stretch>
        </p:blipFill>
        <p:spPr>
          <a:xfrm>
            <a:off x="3733800" y="762000"/>
            <a:ext cx="5105400" cy="2743200"/>
          </a:xfrm>
          <a:prstGeom prst="rect">
            <a:avLst/>
          </a:prstGeom>
        </p:spPr>
      </p:pic>
      <p:pic>
        <p:nvPicPr>
          <p:cNvPr id="6" name="Picture 5" descr="3800.png"/>
          <p:cNvPicPr>
            <a:picLocks noChangeAspect="1"/>
          </p:cNvPicPr>
          <p:nvPr/>
        </p:nvPicPr>
        <p:blipFill>
          <a:blip r:embed="rId4"/>
          <a:stretch>
            <a:fillRect/>
          </a:stretch>
        </p:blipFill>
        <p:spPr>
          <a:xfrm>
            <a:off x="0" y="3886200"/>
            <a:ext cx="3352800" cy="2667000"/>
          </a:xfrm>
          <a:prstGeom prst="rect">
            <a:avLst/>
          </a:prstGeom>
        </p:spPr>
      </p:pic>
      <p:pic>
        <p:nvPicPr>
          <p:cNvPr id="7" name="Picture 6" descr="3800 2.png"/>
          <p:cNvPicPr>
            <a:picLocks noChangeAspect="1"/>
          </p:cNvPicPr>
          <p:nvPr/>
        </p:nvPicPr>
        <p:blipFill>
          <a:blip r:embed="rId5"/>
          <a:stretch>
            <a:fillRect/>
          </a:stretch>
        </p:blipFill>
        <p:spPr>
          <a:xfrm>
            <a:off x="4114800" y="3886200"/>
            <a:ext cx="4648200" cy="27432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5" name="Rectangle 7"/>
          <p:cNvSpPr>
            <a:spLocks noChangeArrowheads="1"/>
          </p:cNvSpPr>
          <p:nvPr/>
        </p:nvSpPr>
        <p:spPr bwMode="auto">
          <a:xfrm>
            <a:off x="760413" y="4289425"/>
            <a:ext cx="7945437" cy="630238"/>
          </a:xfrm>
          <a:prstGeom prst="rect">
            <a:avLst/>
          </a:prstGeom>
          <a:solidFill>
            <a:srgbClr val="FFCC99"/>
          </a:solidFill>
          <a:ln w="12700">
            <a:solidFill>
              <a:srgbClr val="000000"/>
            </a:solidFill>
            <a:miter lim="800000"/>
            <a:headEnd/>
            <a:tailEnd/>
          </a:ln>
          <a:effectLst>
            <a:outerShdw dist="53882" dir="2700000" algn="ctr" rotWithShape="0">
              <a:srgbClr val="000000"/>
            </a:outerShdw>
          </a:effectLst>
        </p:spPr>
        <p:txBody>
          <a:bodyPr lIns="116532" tIns="58267" rIns="116532" bIns="58267">
            <a:spAutoFit/>
          </a:bodyPr>
          <a:lstStyle/>
          <a:p>
            <a:endParaRPr lang="en-US"/>
          </a:p>
        </p:txBody>
      </p:sp>
      <p:sp>
        <p:nvSpPr>
          <p:cNvPr id="488450" name="Rectangle 2"/>
          <p:cNvSpPr>
            <a:spLocks noChangeArrowheads="1"/>
          </p:cNvSpPr>
          <p:nvPr/>
        </p:nvSpPr>
        <p:spPr bwMode="auto">
          <a:xfrm>
            <a:off x="1116013" y="2236788"/>
            <a:ext cx="6842125" cy="831850"/>
          </a:xfrm>
          <a:prstGeom prst="rect">
            <a:avLst/>
          </a:prstGeom>
          <a:solidFill>
            <a:schemeClr val="tx2"/>
          </a:solidFill>
          <a:ln w="12700">
            <a:solidFill>
              <a:srgbClr val="000000"/>
            </a:solidFill>
            <a:miter lim="800000"/>
            <a:headEnd/>
            <a:tailEnd/>
          </a:ln>
          <a:effectLst>
            <a:outerShdw dist="53882" dir="2700000" algn="ctr" rotWithShape="0">
              <a:srgbClr val="000000"/>
            </a:outerShdw>
          </a:effectLst>
        </p:spPr>
        <p:txBody>
          <a:bodyPr lIns="116532" tIns="58267" rIns="116532" bIns="58267">
            <a:spAutoFit/>
          </a:bodyPr>
          <a:lstStyle/>
          <a:p>
            <a:endParaRPr lang="en-US"/>
          </a:p>
        </p:txBody>
      </p:sp>
      <p:sp>
        <p:nvSpPr>
          <p:cNvPr id="488451" name="Rectangle 3"/>
          <p:cNvSpPr>
            <a:spLocks noChangeArrowheads="1"/>
          </p:cNvSpPr>
          <p:nvPr/>
        </p:nvSpPr>
        <p:spPr bwMode="auto">
          <a:xfrm>
            <a:off x="574675" y="266700"/>
            <a:ext cx="7959725" cy="1143000"/>
          </a:xfrm>
          <a:prstGeom prst="rect">
            <a:avLst/>
          </a:prstGeom>
          <a:noFill/>
          <a:ln w="9525">
            <a:noFill/>
            <a:miter lim="800000"/>
            <a:headEnd/>
            <a:tailEnd/>
          </a:ln>
          <a:effectLst>
            <a:outerShdw dist="17961" dir="2700000" algn="ctr" rotWithShape="0">
              <a:schemeClr val="bg2"/>
            </a:outerShdw>
          </a:effectLst>
        </p:spPr>
        <p:txBody>
          <a:bodyPr lIns="82124" tIns="41061" rIns="82124" bIns="41061" anchor="ctr" anchorCtr="1"/>
          <a:lstStyle/>
          <a:p>
            <a:endParaRPr lang="en-US" sz="2400" b="0"/>
          </a:p>
        </p:txBody>
      </p:sp>
      <p:sp>
        <p:nvSpPr>
          <p:cNvPr id="488452" name="Rectangle 4"/>
          <p:cNvSpPr>
            <a:spLocks noChangeArrowheads="1"/>
          </p:cNvSpPr>
          <p:nvPr/>
        </p:nvSpPr>
        <p:spPr bwMode="auto">
          <a:xfrm>
            <a:off x="1198563" y="2309813"/>
            <a:ext cx="6624637" cy="701675"/>
          </a:xfrm>
          <a:prstGeom prst="rect">
            <a:avLst/>
          </a:prstGeom>
          <a:noFill/>
          <a:ln w="38100">
            <a:noFill/>
            <a:miter lim="800000"/>
            <a:headEnd type="none" w="sm" len="sm"/>
            <a:tailEnd type="none" w="sm" len="sm"/>
          </a:ln>
          <a:effectLst/>
        </p:spPr>
        <p:txBody>
          <a:bodyPr anchor="ctr">
            <a:spAutoFit/>
          </a:bodyPr>
          <a:lstStyle/>
          <a:p>
            <a:r>
              <a:rPr lang="en-US" sz="2000">
                <a:latin typeface="Courier New" pitchFamily="49" charset="0"/>
              </a:rPr>
              <a:t>wg_sw_a(config)#</a:t>
            </a:r>
            <a:r>
              <a:rPr lang="en-US" sz="2000">
                <a:solidFill>
                  <a:schemeClr val="accent2"/>
                </a:solidFill>
                <a:latin typeface="Courier New" pitchFamily="49" charset="0"/>
              </a:rPr>
              <a:t>ip address {</a:t>
            </a:r>
            <a:r>
              <a:rPr lang="en-US" sz="2000" i="1">
                <a:solidFill>
                  <a:schemeClr val="accent2"/>
                </a:solidFill>
                <a:latin typeface="Courier New" pitchFamily="49" charset="0"/>
              </a:rPr>
              <a:t>ip</a:t>
            </a:r>
            <a:r>
              <a:rPr lang="en-US" sz="2000" i="1">
                <a:solidFill>
                  <a:schemeClr val="accent1"/>
                </a:solidFill>
                <a:latin typeface="Courier New" pitchFamily="49" charset="0"/>
              </a:rPr>
              <a:t> </a:t>
            </a:r>
            <a:r>
              <a:rPr lang="en-US" sz="2000" i="1">
                <a:solidFill>
                  <a:schemeClr val="accent2"/>
                </a:solidFill>
                <a:latin typeface="Courier New" pitchFamily="49" charset="0"/>
              </a:rPr>
              <a:t>address</a:t>
            </a:r>
            <a:r>
              <a:rPr lang="en-US" sz="2000">
                <a:solidFill>
                  <a:schemeClr val="accent2"/>
                </a:solidFill>
                <a:latin typeface="Courier New" pitchFamily="49" charset="0"/>
              </a:rPr>
              <a:t>} {</a:t>
            </a:r>
            <a:r>
              <a:rPr lang="en-US" sz="2000" i="1">
                <a:solidFill>
                  <a:schemeClr val="accent2"/>
                </a:solidFill>
                <a:latin typeface="Courier New" pitchFamily="49" charset="0"/>
              </a:rPr>
              <a:t>mask</a:t>
            </a:r>
            <a:r>
              <a:rPr lang="en-US" sz="2000">
                <a:solidFill>
                  <a:schemeClr val="accent2"/>
                </a:solidFill>
                <a:latin typeface="Courier New" pitchFamily="49" charset="0"/>
              </a:rPr>
              <a:t>}</a:t>
            </a:r>
          </a:p>
        </p:txBody>
      </p:sp>
      <p:sp>
        <p:nvSpPr>
          <p:cNvPr id="488453" name="Rectangle 5"/>
          <p:cNvSpPr>
            <a:spLocks noChangeArrowheads="1"/>
          </p:cNvSpPr>
          <p:nvPr/>
        </p:nvSpPr>
        <p:spPr bwMode="auto">
          <a:xfrm>
            <a:off x="847725" y="3690938"/>
            <a:ext cx="7804150" cy="1127125"/>
          </a:xfrm>
          <a:prstGeom prst="rect">
            <a:avLst/>
          </a:prstGeom>
          <a:noFill/>
          <a:ln w="38100">
            <a:noFill/>
            <a:miter lim="800000"/>
            <a:headEnd type="none" w="sm" len="sm"/>
            <a:tailEnd type="none" w="sm" len="sm"/>
          </a:ln>
          <a:effectLst/>
        </p:spPr>
        <p:txBody>
          <a:bodyPr wrap="none" anchor="ctr">
            <a:spAutoFit/>
          </a:bodyPr>
          <a:lstStyle/>
          <a:p>
            <a:pPr marL="228600" indent="-228600"/>
            <a:r>
              <a:rPr lang="en-US" sz="2400"/>
              <a:t>Example:</a:t>
            </a:r>
            <a:br>
              <a:rPr lang="en-US" sz="2400"/>
            </a:br>
            <a:endParaRPr lang="en-US" sz="2400"/>
          </a:p>
          <a:p>
            <a:pPr marL="228600" indent="-228600">
              <a:buClr>
                <a:schemeClr val="accent1"/>
              </a:buClr>
            </a:pPr>
            <a:r>
              <a:rPr lang="en-US" sz="2000">
                <a:latin typeface="Courier New" pitchFamily="49" charset="0"/>
              </a:rPr>
              <a:t>wg_sw_a(config)#ip address 10.5.5.11 255.255.255.0</a:t>
            </a:r>
          </a:p>
        </p:txBody>
      </p:sp>
      <p:sp>
        <p:nvSpPr>
          <p:cNvPr id="488454" name="Rectangle 6"/>
          <p:cNvSpPr>
            <a:spLocks noChangeArrowheads="1"/>
          </p:cNvSpPr>
          <p:nvPr/>
        </p:nvSpPr>
        <p:spPr bwMode="auto">
          <a:xfrm>
            <a:off x="381000" y="254000"/>
            <a:ext cx="7623175" cy="838200"/>
          </a:xfrm>
          <a:prstGeom prst="rect">
            <a:avLst/>
          </a:prstGeom>
          <a:noFill/>
          <a:ln w="9525">
            <a:noFill/>
            <a:miter lim="800000"/>
            <a:headEnd/>
            <a:tailEnd/>
          </a:ln>
          <a:effectLst/>
        </p:spPr>
        <p:txBody>
          <a:bodyPr lIns="82124" tIns="41061" rIns="82124" bIns="41061" anchor="b"/>
          <a:lstStyle/>
          <a:p>
            <a:pPr defTabSz="814388">
              <a:lnSpc>
                <a:spcPct val="90000"/>
              </a:lnSpc>
            </a:pPr>
            <a:r>
              <a:rPr lang="en-US" sz="3200"/>
              <a:t>Configuring the Switch IP Address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103" name="Rectangle 7"/>
          <p:cNvSpPr>
            <a:spLocks noChangeArrowheads="1"/>
          </p:cNvSpPr>
          <p:nvPr/>
        </p:nvSpPr>
        <p:spPr bwMode="auto">
          <a:xfrm>
            <a:off x="746125" y="4305300"/>
            <a:ext cx="7626350" cy="593725"/>
          </a:xfrm>
          <a:prstGeom prst="rect">
            <a:avLst/>
          </a:prstGeom>
          <a:solidFill>
            <a:srgbClr val="FFCC99"/>
          </a:solidFill>
          <a:ln w="12700">
            <a:solidFill>
              <a:srgbClr val="000000"/>
            </a:solidFill>
            <a:miter lim="800000"/>
            <a:headEnd/>
            <a:tailEnd/>
          </a:ln>
          <a:effectLst>
            <a:outerShdw dist="53882" dir="2700000" algn="ctr" rotWithShape="0">
              <a:srgbClr val="000000"/>
            </a:outerShdw>
          </a:effectLst>
        </p:spPr>
        <p:txBody>
          <a:bodyPr lIns="116532" tIns="58267" rIns="116532" bIns="58267">
            <a:spAutoFit/>
          </a:bodyPr>
          <a:lstStyle/>
          <a:p>
            <a:endParaRPr lang="en-US"/>
          </a:p>
        </p:txBody>
      </p:sp>
      <p:sp>
        <p:nvSpPr>
          <p:cNvPr id="516098" name="Rectangle 2"/>
          <p:cNvSpPr>
            <a:spLocks noChangeArrowheads="1"/>
          </p:cNvSpPr>
          <p:nvPr/>
        </p:nvSpPr>
        <p:spPr bwMode="auto">
          <a:xfrm>
            <a:off x="1116013" y="2236788"/>
            <a:ext cx="6842125" cy="781050"/>
          </a:xfrm>
          <a:prstGeom prst="rect">
            <a:avLst/>
          </a:prstGeom>
          <a:solidFill>
            <a:schemeClr val="tx2"/>
          </a:solidFill>
          <a:ln w="12700">
            <a:solidFill>
              <a:srgbClr val="000000"/>
            </a:solidFill>
            <a:miter lim="800000"/>
            <a:headEnd/>
            <a:tailEnd/>
          </a:ln>
          <a:effectLst>
            <a:outerShdw dist="53882" dir="2700000" algn="ctr" rotWithShape="0">
              <a:srgbClr val="000000"/>
            </a:outerShdw>
          </a:effectLst>
        </p:spPr>
        <p:txBody>
          <a:bodyPr lIns="116532" tIns="58267" rIns="116532" bIns="58267">
            <a:spAutoFit/>
          </a:bodyPr>
          <a:lstStyle/>
          <a:p>
            <a:endParaRPr lang="en-US"/>
          </a:p>
        </p:txBody>
      </p:sp>
      <p:sp>
        <p:nvSpPr>
          <p:cNvPr id="516099" name="Rectangle 3"/>
          <p:cNvSpPr>
            <a:spLocks noChangeArrowheads="1"/>
          </p:cNvSpPr>
          <p:nvPr/>
        </p:nvSpPr>
        <p:spPr bwMode="auto">
          <a:xfrm>
            <a:off x="574675" y="266700"/>
            <a:ext cx="7959725" cy="1143000"/>
          </a:xfrm>
          <a:prstGeom prst="rect">
            <a:avLst/>
          </a:prstGeom>
          <a:noFill/>
          <a:ln w="9525">
            <a:noFill/>
            <a:miter lim="800000"/>
            <a:headEnd/>
            <a:tailEnd/>
          </a:ln>
          <a:effectLst>
            <a:outerShdw dist="17961" dir="2700000" algn="ctr" rotWithShape="0">
              <a:schemeClr val="bg2"/>
            </a:outerShdw>
          </a:effectLst>
        </p:spPr>
        <p:txBody>
          <a:bodyPr lIns="82124" tIns="41061" rIns="82124" bIns="41061" anchor="ctr" anchorCtr="1"/>
          <a:lstStyle/>
          <a:p>
            <a:endParaRPr lang="en-US" sz="2400" b="0"/>
          </a:p>
        </p:txBody>
      </p:sp>
      <p:sp>
        <p:nvSpPr>
          <p:cNvPr id="516100" name="Rectangle 4"/>
          <p:cNvSpPr>
            <a:spLocks noChangeArrowheads="1"/>
          </p:cNvSpPr>
          <p:nvPr/>
        </p:nvSpPr>
        <p:spPr bwMode="auto">
          <a:xfrm>
            <a:off x="1212850" y="2266950"/>
            <a:ext cx="6624638" cy="701675"/>
          </a:xfrm>
          <a:prstGeom prst="rect">
            <a:avLst/>
          </a:prstGeom>
          <a:noFill/>
          <a:ln w="38100">
            <a:noFill/>
            <a:miter lim="800000"/>
            <a:headEnd type="none" w="sm" len="sm"/>
            <a:tailEnd type="none" w="sm" len="sm"/>
          </a:ln>
          <a:effectLst/>
        </p:spPr>
        <p:txBody>
          <a:bodyPr anchor="ctr">
            <a:spAutoFit/>
          </a:bodyPr>
          <a:lstStyle/>
          <a:p>
            <a:r>
              <a:rPr lang="en-US" sz="2000">
                <a:latin typeface="Courier New" pitchFamily="49" charset="0"/>
              </a:rPr>
              <a:t>wg_sw_a(config)#</a:t>
            </a:r>
            <a:r>
              <a:rPr lang="en-US" sz="2000">
                <a:solidFill>
                  <a:schemeClr val="accent2"/>
                </a:solidFill>
                <a:latin typeface="Courier New" pitchFamily="49" charset="0"/>
              </a:rPr>
              <a:t>ip default-gateway </a:t>
            </a:r>
            <a:br>
              <a:rPr lang="en-US" sz="2000">
                <a:solidFill>
                  <a:schemeClr val="accent2"/>
                </a:solidFill>
                <a:latin typeface="Courier New" pitchFamily="49" charset="0"/>
              </a:rPr>
            </a:br>
            <a:r>
              <a:rPr lang="en-US" sz="2000">
                <a:solidFill>
                  <a:schemeClr val="accent2"/>
                </a:solidFill>
                <a:latin typeface="Courier New" pitchFamily="49" charset="0"/>
              </a:rPr>
              <a:t>{</a:t>
            </a:r>
            <a:r>
              <a:rPr lang="en-US" sz="2000" i="1">
                <a:solidFill>
                  <a:schemeClr val="accent2"/>
                </a:solidFill>
                <a:latin typeface="Courier New" pitchFamily="49" charset="0"/>
              </a:rPr>
              <a:t>ip address</a:t>
            </a:r>
            <a:r>
              <a:rPr lang="en-US" sz="2000">
                <a:solidFill>
                  <a:schemeClr val="accent2"/>
                </a:solidFill>
                <a:latin typeface="Courier New" pitchFamily="49" charset="0"/>
              </a:rPr>
              <a:t>}</a:t>
            </a:r>
          </a:p>
        </p:txBody>
      </p:sp>
      <p:sp>
        <p:nvSpPr>
          <p:cNvPr id="516101" name="Rectangle 5"/>
          <p:cNvSpPr>
            <a:spLocks noChangeArrowheads="1"/>
          </p:cNvSpPr>
          <p:nvPr/>
        </p:nvSpPr>
        <p:spPr bwMode="auto">
          <a:xfrm>
            <a:off x="847725" y="3690938"/>
            <a:ext cx="7346950" cy="1127125"/>
          </a:xfrm>
          <a:prstGeom prst="rect">
            <a:avLst/>
          </a:prstGeom>
          <a:noFill/>
          <a:ln w="38100">
            <a:noFill/>
            <a:miter lim="800000"/>
            <a:headEnd type="none" w="sm" len="sm"/>
            <a:tailEnd type="none" w="sm" len="sm"/>
          </a:ln>
          <a:effectLst/>
        </p:spPr>
        <p:txBody>
          <a:bodyPr wrap="none" anchor="ctr">
            <a:spAutoFit/>
          </a:bodyPr>
          <a:lstStyle/>
          <a:p>
            <a:pPr marL="228600" indent="-228600"/>
            <a:r>
              <a:rPr lang="en-US" sz="2400"/>
              <a:t>Example:</a:t>
            </a:r>
            <a:br>
              <a:rPr lang="en-US" sz="2400"/>
            </a:br>
            <a:endParaRPr lang="en-US" sz="2400"/>
          </a:p>
          <a:p>
            <a:pPr marL="228600" indent="-228600">
              <a:buClr>
                <a:schemeClr val="accent1"/>
              </a:buClr>
            </a:pPr>
            <a:r>
              <a:rPr lang="en-US" sz="2000">
                <a:latin typeface="Courier New" pitchFamily="49" charset="0"/>
              </a:rPr>
              <a:t>wg_sw_a(config)#ip default-gateway 172.20.137.1</a:t>
            </a:r>
          </a:p>
        </p:txBody>
      </p:sp>
      <p:sp>
        <p:nvSpPr>
          <p:cNvPr id="516102" name="Rectangle 6"/>
          <p:cNvSpPr>
            <a:spLocks noChangeArrowheads="1"/>
          </p:cNvSpPr>
          <p:nvPr/>
        </p:nvSpPr>
        <p:spPr bwMode="auto">
          <a:xfrm>
            <a:off x="381000" y="254000"/>
            <a:ext cx="7623175" cy="838200"/>
          </a:xfrm>
          <a:prstGeom prst="rect">
            <a:avLst/>
          </a:prstGeom>
          <a:noFill/>
          <a:ln w="9525">
            <a:noFill/>
            <a:miter lim="800000"/>
            <a:headEnd/>
            <a:tailEnd/>
          </a:ln>
          <a:effectLst/>
        </p:spPr>
        <p:txBody>
          <a:bodyPr lIns="82124" tIns="41061" rIns="82124" bIns="41061" anchor="b"/>
          <a:lstStyle/>
          <a:p>
            <a:pPr defTabSz="814388">
              <a:lnSpc>
                <a:spcPct val="90000"/>
              </a:lnSpc>
            </a:pPr>
            <a:r>
              <a:rPr lang="en-US" sz="3200"/>
              <a:t>Configuring the </a:t>
            </a:r>
            <a:br>
              <a:rPr lang="en-US" sz="3200"/>
            </a:br>
            <a:r>
              <a:rPr lang="en-US" sz="3200"/>
              <a:t>Switch Default Gateway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2" name="Rectangle 42"/>
          <p:cNvSpPr>
            <a:spLocks noGrp="1" noChangeArrowheads="1"/>
          </p:cNvSpPr>
          <p:nvPr>
            <p:ph type="title"/>
          </p:nvPr>
        </p:nvSpPr>
        <p:spPr>
          <a:xfrm>
            <a:off x="0" y="0"/>
            <a:ext cx="8305800" cy="1143000"/>
          </a:xfrm>
        </p:spPr>
        <p:txBody>
          <a:bodyPr>
            <a:normAutofit/>
          </a:bodyPr>
          <a:lstStyle/>
          <a:p>
            <a:r>
              <a:rPr lang="en-US" sz="4000" dirty="0"/>
              <a:t>Showing Switch Initial Startup Status</a:t>
            </a:r>
          </a:p>
        </p:txBody>
      </p:sp>
      <p:grpSp>
        <p:nvGrpSpPr>
          <p:cNvPr id="2" name="Group 45"/>
          <p:cNvGrpSpPr>
            <a:grpSpLocks/>
          </p:cNvGrpSpPr>
          <p:nvPr/>
        </p:nvGrpSpPr>
        <p:grpSpPr bwMode="auto">
          <a:xfrm>
            <a:off x="639763" y="1555750"/>
            <a:ext cx="7427912" cy="557213"/>
            <a:chOff x="508" y="1197"/>
            <a:chExt cx="3066" cy="292"/>
          </a:xfrm>
        </p:grpSpPr>
        <p:grpSp>
          <p:nvGrpSpPr>
            <p:cNvPr id="3" name="Group 46"/>
            <p:cNvGrpSpPr>
              <a:grpSpLocks/>
            </p:cNvGrpSpPr>
            <p:nvPr/>
          </p:nvGrpSpPr>
          <p:grpSpPr bwMode="auto">
            <a:xfrm>
              <a:off x="526" y="1210"/>
              <a:ext cx="3048" cy="279"/>
              <a:chOff x="526" y="1210"/>
              <a:chExt cx="3048" cy="279"/>
            </a:xfrm>
          </p:grpSpPr>
          <p:sp>
            <p:nvSpPr>
              <p:cNvPr id="337967" name="Rectangle 47"/>
              <p:cNvSpPr>
                <a:spLocks noChangeArrowheads="1"/>
              </p:cNvSpPr>
              <p:nvPr/>
            </p:nvSpPr>
            <p:spPr bwMode="auto">
              <a:xfrm>
                <a:off x="530" y="1210"/>
                <a:ext cx="3044" cy="279"/>
              </a:xfrm>
              <a:prstGeom prst="rect">
                <a:avLst/>
              </a:prstGeom>
              <a:solidFill>
                <a:srgbClr val="000000"/>
              </a:solidFill>
              <a:ln w="9525">
                <a:noFill/>
                <a:miter lim="800000"/>
                <a:headEnd/>
                <a:tailEnd/>
              </a:ln>
              <a:effectLst/>
            </p:spPr>
            <p:txBody>
              <a:bodyPr wrap="none" lIns="24093" tIns="34133" rIns="24093" bIns="34133"/>
              <a:lstStyle/>
              <a:p>
                <a:endParaRPr lang="en-US"/>
              </a:p>
            </p:txBody>
          </p:sp>
          <p:sp>
            <p:nvSpPr>
              <p:cNvPr id="337968" name="Rectangle 48"/>
              <p:cNvSpPr>
                <a:spLocks noChangeArrowheads="1"/>
              </p:cNvSpPr>
              <p:nvPr/>
            </p:nvSpPr>
            <p:spPr bwMode="auto">
              <a:xfrm>
                <a:off x="526" y="1214"/>
                <a:ext cx="3044" cy="271"/>
              </a:xfrm>
              <a:prstGeom prst="rect">
                <a:avLst/>
              </a:prstGeom>
              <a:noFill/>
              <a:ln w="12700">
                <a:solidFill>
                  <a:srgbClr val="000000"/>
                </a:solidFill>
                <a:miter lim="800000"/>
                <a:headEnd/>
                <a:tailEnd/>
              </a:ln>
              <a:effectLst/>
            </p:spPr>
            <p:txBody>
              <a:bodyPr wrap="none" lIns="24093" tIns="34133" rIns="24093" bIns="34133"/>
              <a:lstStyle/>
              <a:p>
                <a:endParaRPr lang="en-US"/>
              </a:p>
            </p:txBody>
          </p:sp>
        </p:grpSp>
        <p:grpSp>
          <p:nvGrpSpPr>
            <p:cNvPr id="4" name="Group 49"/>
            <p:cNvGrpSpPr>
              <a:grpSpLocks/>
            </p:cNvGrpSpPr>
            <p:nvPr/>
          </p:nvGrpSpPr>
          <p:grpSpPr bwMode="auto">
            <a:xfrm>
              <a:off x="508" y="1197"/>
              <a:ext cx="3048" cy="279"/>
              <a:chOff x="508" y="1197"/>
              <a:chExt cx="3048" cy="279"/>
            </a:xfrm>
          </p:grpSpPr>
          <p:sp>
            <p:nvSpPr>
              <p:cNvPr id="337970" name="Rectangle 50"/>
              <p:cNvSpPr>
                <a:spLocks noChangeArrowheads="1"/>
              </p:cNvSpPr>
              <p:nvPr/>
            </p:nvSpPr>
            <p:spPr bwMode="auto">
              <a:xfrm>
                <a:off x="512" y="1197"/>
                <a:ext cx="3044" cy="279"/>
              </a:xfrm>
              <a:prstGeom prst="rect">
                <a:avLst/>
              </a:prstGeom>
              <a:solidFill>
                <a:srgbClr val="FFFFFF"/>
              </a:solidFill>
              <a:ln w="9525">
                <a:noFill/>
                <a:miter lim="800000"/>
                <a:headEnd/>
                <a:tailEnd/>
              </a:ln>
              <a:effectLst/>
            </p:spPr>
            <p:txBody>
              <a:bodyPr wrap="none" lIns="24093" tIns="34133" rIns="24093" bIns="34133"/>
              <a:lstStyle/>
              <a:p>
                <a:endParaRPr lang="en-US"/>
              </a:p>
            </p:txBody>
          </p:sp>
          <p:sp>
            <p:nvSpPr>
              <p:cNvPr id="337971" name="Rectangle 51"/>
              <p:cNvSpPr>
                <a:spLocks noChangeArrowheads="1"/>
              </p:cNvSpPr>
              <p:nvPr/>
            </p:nvSpPr>
            <p:spPr bwMode="auto">
              <a:xfrm>
                <a:off x="508" y="1201"/>
                <a:ext cx="3044" cy="271"/>
              </a:xfrm>
              <a:prstGeom prst="rect">
                <a:avLst/>
              </a:prstGeom>
              <a:noFill/>
              <a:ln w="12700">
                <a:solidFill>
                  <a:srgbClr val="000000"/>
                </a:solidFill>
                <a:miter lim="800000"/>
                <a:headEnd/>
                <a:tailEnd/>
              </a:ln>
              <a:effectLst/>
            </p:spPr>
            <p:txBody>
              <a:bodyPr wrap="none" lIns="24093" tIns="34133" rIns="24093" bIns="34133"/>
              <a:lstStyle/>
              <a:p>
                <a:endParaRPr lang="en-US"/>
              </a:p>
            </p:txBody>
          </p:sp>
        </p:grpSp>
      </p:grpSp>
      <p:sp>
        <p:nvSpPr>
          <p:cNvPr id="337973" name="Rectangle 53"/>
          <p:cNvSpPr>
            <a:spLocks noChangeArrowheads="1"/>
          </p:cNvSpPr>
          <p:nvPr/>
        </p:nvSpPr>
        <p:spPr bwMode="auto">
          <a:xfrm>
            <a:off x="809625" y="1649413"/>
            <a:ext cx="2343150" cy="566737"/>
          </a:xfrm>
          <a:prstGeom prst="rect">
            <a:avLst/>
          </a:prstGeom>
          <a:noFill/>
          <a:ln w="9525">
            <a:noFill/>
            <a:miter lim="800000"/>
            <a:headEnd/>
            <a:tailEnd/>
          </a:ln>
          <a:effectLst/>
        </p:spPr>
        <p:txBody>
          <a:bodyPr wrap="none" lIns="24093" tIns="34133" rIns="24093" bIns="34133"/>
          <a:lstStyle/>
          <a:p>
            <a:pPr defTabSz="1028700">
              <a:lnSpc>
                <a:spcPts val="2250"/>
              </a:lnSpc>
              <a:spcAft>
                <a:spcPts val="900"/>
              </a:spcAft>
              <a:tabLst>
                <a:tab pos="514350" algn="l"/>
                <a:tab pos="1028700" algn="l"/>
                <a:tab pos="1543050" algn="l"/>
              </a:tabLst>
            </a:pPr>
            <a:r>
              <a:rPr lang="en-US" sz="2000">
                <a:solidFill>
                  <a:srgbClr val="000000"/>
                </a:solidFill>
                <a:latin typeface="Courier New" pitchFamily="49" charset="0"/>
                <a:cs typeface="Times New Roman" pitchFamily="18" charset="0"/>
              </a:rPr>
              <a:t>wg_sw_a#show version </a:t>
            </a:r>
          </a:p>
        </p:txBody>
      </p:sp>
      <p:sp>
        <p:nvSpPr>
          <p:cNvPr id="337974" name="Rectangle 54"/>
          <p:cNvSpPr>
            <a:spLocks noChangeArrowheads="1"/>
          </p:cNvSpPr>
          <p:nvPr/>
        </p:nvSpPr>
        <p:spPr bwMode="auto">
          <a:xfrm>
            <a:off x="688975" y="2173288"/>
            <a:ext cx="7781925" cy="971550"/>
          </a:xfrm>
          <a:prstGeom prst="rect">
            <a:avLst/>
          </a:prstGeom>
          <a:noFill/>
          <a:ln w="9525">
            <a:noFill/>
            <a:miter lim="800000"/>
            <a:headEnd/>
            <a:tailEnd/>
          </a:ln>
          <a:effectLst/>
        </p:spPr>
        <p:txBody>
          <a:bodyPr lIns="103548" tIns="51774" rIns="103548" bIns="51774">
            <a:spAutoFit/>
          </a:bodyPr>
          <a:lstStyle/>
          <a:p>
            <a:pPr marL="257175" indent="-257175" defTabSz="1028700">
              <a:lnSpc>
                <a:spcPct val="95000"/>
              </a:lnSpc>
              <a:spcBef>
                <a:spcPct val="50000"/>
              </a:spcBef>
              <a:buClr>
                <a:schemeClr val="folHlink"/>
              </a:buClr>
              <a:buFont typeface="Arial" charset="0"/>
              <a:buChar char="•"/>
            </a:pPr>
            <a:r>
              <a:rPr lang="en-US" sz="2000">
                <a:solidFill>
                  <a:srgbClr val="000000"/>
                </a:solidFill>
                <a:cs typeface="Times New Roman" pitchFamily="18" charset="0"/>
              </a:rPr>
              <a:t>Displays the configuration of the system hardware, software version, names and sources of configuration files, and boot images </a:t>
            </a:r>
          </a:p>
        </p:txBody>
      </p:sp>
      <p:grpSp>
        <p:nvGrpSpPr>
          <p:cNvPr id="5" name="Group 55"/>
          <p:cNvGrpSpPr>
            <a:grpSpLocks/>
          </p:cNvGrpSpPr>
          <p:nvPr/>
        </p:nvGrpSpPr>
        <p:grpSpPr bwMode="auto">
          <a:xfrm>
            <a:off x="639763" y="3221038"/>
            <a:ext cx="7413625" cy="542925"/>
            <a:chOff x="508" y="2277"/>
            <a:chExt cx="3264" cy="304"/>
          </a:xfrm>
        </p:grpSpPr>
        <p:grpSp>
          <p:nvGrpSpPr>
            <p:cNvPr id="6" name="Group 56"/>
            <p:cNvGrpSpPr>
              <a:grpSpLocks/>
            </p:cNvGrpSpPr>
            <p:nvPr/>
          </p:nvGrpSpPr>
          <p:grpSpPr bwMode="auto">
            <a:xfrm>
              <a:off x="527" y="2291"/>
              <a:ext cx="3245" cy="290"/>
              <a:chOff x="527" y="2291"/>
              <a:chExt cx="3245" cy="290"/>
            </a:xfrm>
          </p:grpSpPr>
          <p:sp>
            <p:nvSpPr>
              <p:cNvPr id="337977" name="Rectangle 57"/>
              <p:cNvSpPr>
                <a:spLocks noChangeArrowheads="1"/>
              </p:cNvSpPr>
              <p:nvPr/>
            </p:nvSpPr>
            <p:spPr bwMode="auto">
              <a:xfrm>
                <a:off x="532" y="2291"/>
                <a:ext cx="3240" cy="290"/>
              </a:xfrm>
              <a:prstGeom prst="rect">
                <a:avLst/>
              </a:prstGeom>
              <a:solidFill>
                <a:srgbClr val="000000"/>
              </a:solidFill>
              <a:ln w="9525">
                <a:noFill/>
                <a:miter lim="800000"/>
                <a:headEnd/>
                <a:tailEnd/>
              </a:ln>
              <a:effectLst/>
            </p:spPr>
            <p:txBody>
              <a:bodyPr wrap="none" lIns="24093" tIns="34133" rIns="24093" bIns="34133"/>
              <a:lstStyle/>
              <a:p>
                <a:endParaRPr lang="en-US"/>
              </a:p>
            </p:txBody>
          </p:sp>
          <p:sp>
            <p:nvSpPr>
              <p:cNvPr id="337978" name="Rectangle 58"/>
              <p:cNvSpPr>
                <a:spLocks noChangeArrowheads="1"/>
              </p:cNvSpPr>
              <p:nvPr/>
            </p:nvSpPr>
            <p:spPr bwMode="auto">
              <a:xfrm>
                <a:off x="527" y="2295"/>
                <a:ext cx="3241" cy="282"/>
              </a:xfrm>
              <a:prstGeom prst="rect">
                <a:avLst/>
              </a:prstGeom>
              <a:noFill/>
              <a:ln w="12700">
                <a:solidFill>
                  <a:srgbClr val="000000"/>
                </a:solidFill>
                <a:miter lim="800000"/>
                <a:headEnd/>
                <a:tailEnd/>
              </a:ln>
              <a:effectLst/>
            </p:spPr>
            <p:txBody>
              <a:bodyPr wrap="none" lIns="24093" tIns="34133" rIns="24093" bIns="34133"/>
              <a:lstStyle/>
              <a:p>
                <a:endParaRPr lang="en-US"/>
              </a:p>
            </p:txBody>
          </p:sp>
        </p:grpSp>
        <p:grpSp>
          <p:nvGrpSpPr>
            <p:cNvPr id="7" name="Group 59"/>
            <p:cNvGrpSpPr>
              <a:grpSpLocks/>
            </p:cNvGrpSpPr>
            <p:nvPr/>
          </p:nvGrpSpPr>
          <p:grpSpPr bwMode="auto">
            <a:xfrm>
              <a:off x="508" y="2277"/>
              <a:ext cx="3245" cy="290"/>
              <a:chOff x="508" y="2277"/>
              <a:chExt cx="3245" cy="290"/>
            </a:xfrm>
          </p:grpSpPr>
          <p:sp>
            <p:nvSpPr>
              <p:cNvPr id="337980" name="Rectangle 60"/>
              <p:cNvSpPr>
                <a:spLocks noChangeArrowheads="1"/>
              </p:cNvSpPr>
              <p:nvPr/>
            </p:nvSpPr>
            <p:spPr bwMode="auto">
              <a:xfrm>
                <a:off x="513" y="2277"/>
                <a:ext cx="3240" cy="290"/>
              </a:xfrm>
              <a:prstGeom prst="rect">
                <a:avLst/>
              </a:prstGeom>
              <a:solidFill>
                <a:srgbClr val="FFFFFF"/>
              </a:solidFill>
              <a:ln w="9525">
                <a:noFill/>
                <a:miter lim="800000"/>
                <a:headEnd/>
                <a:tailEnd/>
              </a:ln>
              <a:effectLst/>
            </p:spPr>
            <p:txBody>
              <a:bodyPr wrap="none" lIns="24093" tIns="34133" rIns="24093" bIns="34133"/>
              <a:lstStyle/>
              <a:p>
                <a:endParaRPr lang="en-US"/>
              </a:p>
            </p:txBody>
          </p:sp>
          <p:sp>
            <p:nvSpPr>
              <p:cNvPr id="337981" name="Rectangle 61"/>
              <p:cNvSpPr>
                <a:spLocks noChangeArrowheads="1"/>
              </p:cNvSpPr>
              <p:nvPr/>
            </p:nvSpPr>
            <p:spPr bwMode="auto">
              <a:xfrm>
                <a:off x="508" y="2281"/>
                <a:ext cx="3241" cy="282"/>
              </a:xfrm>
              <a:prstGeom prst="rect">
                <a:avLst/>
              </a:prstGeom>
              <a:noFill/>
              <a:ln w="12700">
                <a:solidFill>
                  <a:srgbClr val="000000"/>
                </a:solidFill>
                <a:miter lim="800000"/>
                <a:headEnd/>
                <a:tailEnd/>
              </a:ln>
              <a:effectLst/>
            </p:spPr>
            <p:txBody>
              <a:bodyPr wrap="none" lIns="24093" tIns="34133" rIns="24093" bIns="34133"/>
              <a:lstStyle/>
              <a:p>
                <a:endParaRPr lang="en-US"/>
              </a:p>
            </p:txBody>
          </p:sp>
        </p:grpSp>
      </p:grpSp>
      <p:sp>
        <p:nvSpPr>
          <p:cNvPr id="337983" name="Rectangle 63"/>
          <p:cNvSpPr>
            <a:spLocks noChangeArrowheads="1"/>
          </p:cNvSpPr>
          <p:nvPr/>
        </p:nvSpPr>
        <p:spPr bwMode="auto">
          <a:xfrm>
            <a:off x="809625" y="3321050"/>
            <a:ext cx="3040063" cy="542925"/>
          </a:xfrm>
          <a:prstGeom prst="rect">
            <a:avLst/>
          </a:prstGeom>
          <a:noFill/>
          <a:ln w="9525">
            <a:noFill/>
            <a:miter lim="800000"/>
            <a:headEnd/>
            <a:tailEnd/>
          </a:ln>
          <a:effectLst/>
        </p:spPr>
        <p:txBody>
          <a:bodyPr wrap="none" lIns="24093" tIns="34133" rIns="24093" bIns="34133"/>
          <a:lstStyle/>
          <a:p>
            <a:pPr defTabSz="1028700">
              <a:lnSpc>
                <a:spcPts val="2250"/>
              </a:lnSpc>
              <a:spcAft>
                <a:spcPts val="900"/>
              </a:spcAft>
              <a:tabLst>
                <a:tab pos="514350" algn="l"/>
                <a:tab pos="1028700" algn="l"/>
                <a:tab pos="1543050" algn="l"/>
              </a:tabLst>
            </a:pPr>
            <a:r>
              <a:rPr lang="en-US" sz="2000">
                <a:solidFill>
                  <a:srgbClr val="000000"/>
                </a:solidFill>
                <a:latin typeface="Courier New" pitchFamily="49" charset="0"/>
                <a:cs typeface="Times New Roman" pitchFamily="18" charset="0"/>
              </a:rPr>
              <a:t>wg_sw_a#show running-configuration </a:t>
            </a:r>
          </a:p>
        </p:txBody>
      </p:sp>
      <p:sp>
        <p:nvSpPr>
          <p:cNvPr id="337984" name="Rectangle 64"/>
          <p:cNvSpPr>
            <a:spLocks noChangeArrowheads="1"/>
          </p:cNvSpPr>
          <p:nvPr/>
        </p:nvSpPr>
        <p:spPr bwMode="auto">
          <a:xfrm>
            <a:off x="688975" y="3833813"/>
            <a:ext cx="7781925" cy="393700"/>
          </a:xfrm>
          <a:prstGeom prst="rect">
            <a:avLst/>
          </a:prstGeom>
          <a:noFill/>
          <a:ln w="9525">
            <a:noFill/>
            <a:miter lim="800000"/>
            <a:headEnd/>
            <a:tailEnd/>
          </a:ln>
          <a:effectLst/>
        </p:spPr>
        <p:txBody>
          <a:bodyPr lIns="103548" tIns="51774" rIns="103548" bIns="51774">
            <a:spAutoFit/>
          </a:bodyPr>
          <a:lstStyle/>
          <a:p>
            <a:pPr marL="257175" indent="-257175" defTabSz="1028700">
              <a:lnSpc>
                <a:spcPct val="95000"/>
              </a:lnSpc>
              <a:spcBef>
                <a:spcPct val="50000"/>
              </a:spcBef>
              <a:buClr>
                <a:schemeClr val="folHlink"/>
              </a:buClr>
              <a:buFont typeface="Arial" charset="0"/>
              <a:buChar char="•"/>
            </a:pPr>
            <a:r>
              <a:rPr lang="en-US" sz="2000">
                <a:solidFill>
                  <a:srgbClr val="000000"/>
                </a:solidFill>
                <a:cs typeface="Times New Roman" pitchFamily="18" charset="0"/>
              </a:rPr>
              <a:t>Displays the switch’s current active configuration file</a:t>
            </a:r>
          </a:p>
        </p:txBody>
      </p:sp>
      <p:grpSp>
        <p:nvGrpSpPr>
          <p:cNvPr id="8" name="Group 65"/>
          <p:cNvGrpSpPr>
            <a:grpSpLocks/>
          </p:cNvGrpSpPr>
          <p:nvPr/>
        </p:nvGrpSpPr>
        <p:grpSpPr bwMode="auto">
          <a:xfrm>
            <a:off x="639763" y="4335463"/>
            <a:ext cx="7427912" cy="596900"/>
            <a:chOff x="508" y="1197"/>
            <a:chExt cx="3066" cy="292"/>
          </a:xfrm>
        </p:grpSpPr>
        <p:grpSp>
          <p:nvGrpSpPr>
            <p:cNvPr id="9" name="Group 66"/>
            <p:cNvGrpSpPr>
              <a:grpSpLocks/>
            </p:cNvGrpSpPr>
            <p:nvPr/>
          </p:nvGrpSpPr>
          <p:grpSpPr bwMode="auto">
            <a:xfrm>
              <a:off x="526" y="1210"/>
              <a:ext cx="3048" cy="279"/>
              <a:chOff x="526" y="1210"/>
              <a:chExt cx="3048" cy="279"/>
            </a:xfrm>
          </p:grpSpPr>
          <p:sp>
            <p:nvSpPr>
              <p:cNvPr id="337987" name="Rectangle 67"/>
              <p:cNvSpPr>
                <a:spLocks noChangeArrowheads="1"/>
              </p:cNvSpPr>
              <p:nvPr/>
            </p:nvSpPr>
            <p:spPr bwMode="auto">
              <a:xfrm>
                <a:off x="530" y="1210"/>
                <a:ext cx="3044" cy="279"/>
              </a:xfrm>
              <a:prstGeom prst="rect">
                <a:avLst/>
              </a:prstGeom>
              <a:solidFill>
                <a:srgbClr val="000000"/>
              </a:solidFill>
              <a:ln w="9525">
                <a:noFill/>
                <a:miter lim="800000"/>
                <a:headEnd/>
                <a:tailEnd/>
              </a:ln>
              <a:effectLst/>
            </p:spPr>
            <p:txBody>
              <a:bodyPr wrap="none" lIns="24093" tIns="34133" rIns="24093" bIns="34133"/>
              <a:lstStyle/>
              <a:p>
                <a:endParaRPr lang="en-US"/>
              </a:p>
            </p:txBody>
          </p:sp>
          <p:sp>
            <p:nvSpPr>
              <p:cNvPr id="337988" name="Rectangle 68"/>
              <p:cNvSpPr>
                <a:spLocks noChangeArrowheads="1"/>
              </p:cNvSpPr>
              <p:nvPr/>
            </p:nvSpPr>
            <p:spPr bwMode="auto">
              <a:xfrm>
                <a:off x="526" y="1214"/>
                <a:ext cx="3044" cy="271"/>
              </a:xfrm>
              <a:prstGeom prst="rect">
                <a:avLst/>
              </a:prstGeom>
              <a:noFill/>
              <a:ln w="12700">
                <a:solidFill>
                  <a:srgbClr val="000000"/>
                </a:solidFill>
                <a:miter lim="800000"/>
                <a:headEnd/>
                <a:tailEnd/>
              </a:ln>
              <a:effectLst/>
            </p:spPr>
            <p:txBody>
              <a:bodyPr wrap="none" lIns="24093" tIns="34133" rIns="24093" bIns="34133"/>
              <a:lstStyle/>
              <a:p>
                <a:endParaRPr lang="en-US"/>
              </a:p>
            </p:txBody>
          </p:sp>
        </p:grpSp>
        <p:grpSp>
          <p:nvGrpSpPr>
            <p:cNvPr id="10" name="Group 69"/>
            <p:cNvGrpSpPr>
              <a:grpSpLocks/>
            </p:cNvGrpSpPr>
            <p:nvPr/>
          </p:nvGrpSpPr>
          <p:grpSpPr bwMode="auto">
            <a:xfrm>
              <a:off x="508" y="1197"/>
              <a:ext cx="3048" cy="279"/>
              <a:chOff x="508" y="1197"/>
              <a:chExt cx="3048" cy="279"/>
            </a:xfrm>
          </p:grpSpPr>
          <p:sp>
            <p:nvSpPr>
              <p:cNvPr id="337990" name="Rectangle 70"/>
              <p:cNvSpPr>
                <a:spLocks noChangeArrowheads="1"/>
              </p:cNvSpPr>
              <p:nvPr/>
            </p:nvSpPr>
            <p:spPr bwMode="auto">
              <a:xfrm>
                <a:off x="512" y="1197"/>
                <a:ext cx="3044" cy="279"/>
              </a:xfrm>
              <a:prstGeom prst="rect">
                <a:avLst/>
              </a:prstGeom>
              <a:solidFill>
                <a:srgbClr val="FFFFFF"/>
              </a:solidFill>
              <a:ln w="9525">
                <a:noFill/>
                <a:miter lim="800000"/>
                <a:headEnd/>
                <a:tailEnd/>
              </a:ln>
              <a:effectLst/>
            </p:spPr>
            <p:txBody>
              <a:bodyPr wrap="none" lIns="24093" tIns="34133" rIns="24093" bIns="34133"/>
              <a:lstStyle/>
              <a:p>
                <a:endParaRPr lang="en-US"/>
              </a:p>
            </p:txBody>
          </p:sp>
          <p:sp>
            <p:nvSpPr>
              <p:cNvPr id="337991" name="Rectangle 71"/>
              <p:cNvSpPr>
                <a:spLocks noChangeArrowheads="1"/>
              </p:cNvSpPr>
              <p:nvPr/>
            </p:nvSpPr>
            <p:spPr bwMode="auto">
              <a:xfrm>
                <a:off x="508" y="1201"/>
                <a:ext cx="3044" cy="271"/>
              </a:xfrm>
              <a:prstGeom prst="rect">
                <a:avLst/>
              </a:prstGeom>
              <a:noFill/>
              <a:ln w="12700">
                <a:solidFill>
                  <a:srgbClr val="000000"/>
                </a:solidFill>
                <a:miter lim="800000"/>
                <a:headEnd/>
                <a:tailEnd/>
              </a:ln>
              <a:effectLst/>
            </p:spPr>
            <p:txBody>
              <a:bodyPr wrap="none" lIns="24093" tIns="34133" rIns="24093" bIns="34133"/>
              <a:lstStyle/>
              <a:p>
                <a:endParaRPr lang="en-US"/>
              </a:p>
            </p:txBody>
          </p:sp>
        </p:grpSp>
      </p:grpSp>
      <p:sp>
        <p:nvSpPr>
          <p:cNvPr id="337993" name="Rectangle 73"/>
          <p:cNvSpPr>
            <a:spLocks noChangeArrowheads="1"/>
          </p:cNvSpPr>
          <p:nvPr/>
        </p:nvSpPr>
        <p:spPr bwMode="auto">
          <a:xfrm>
            <a:off x="809625" y="4443413"/>
            <a:ext cx="2343150" cy="566737"/>
          </a:xfrm>
          <a:prstGeom prst="rect">
            <a:avLst/>
          </a:prstGeom>
          <a:noFill/>
          <a:ln w="9525">
            <a:noFill/>
            <a:miter lim="800000"/>
            <a:headEnd/>
            <a:tailEnd/>
          </a:ln>
          <a:effectLst/>
        </p:spPr>
        <p:txBody>
          <a:bodyPr wrap="none" lIns="24093" tIns="34133" rIns="24093" bIns="34133"/>
          <a:lstStyle/>
          <a:p>
            <a:pPr defTabSz="1028700">
              <a:lnSpc>
                <a:spcPts val="2250"/>
              </a:lnSpc>
              <a:spcAft>
                <a:spcPts val="900"/>
              </a:spcAft>
              <a:tabLst>
                <a:tab pos="514350" algn="l"/>
                <a:tab pos="1028700" algn="l"/>
                <a:tab pos="1543050" algn="l"/>
              </a:tabLst>
            </a:pPr>
            <a:r>
              <a:rPr lang="en-US" sz="2000">
                <a:solidFill>
                  <a:srgbClr val="000000"/>
                </a:solidFill>
                <a:latin typeface="Courier New" pitchFamily="49" charset="0"/>
                <a:cs typeface="Times New Roman" pitchFamily="18" charset="0"/>
              </a:rPr>
              <a:t>wg_sw_a#show interfaces</a:t>
            </a:r>
          </a:p>
        </p:txBody>
      </p:sp>
      <p:sp>
        <p:nvSpPr>
          <p:cNvPr id="337994" name="Rectangle 74"/>
          <p:cNvSpPr>
            <a:spLocks noChangeArrowheads="1"/>
          </p:cNvSpPr>
          <p:nvPr/>
        </p:nvSpPr>
        <p:spPr bwMode="auto">
          <a:xfrm>
            <a:off x="663575" y="4943475"/>
            <a:ext cx="7781925" cy="393700"/>
          </a:xfrm>
          <a:prstGeom prst="rect">
            <a:avLst/>
          </a:prstGeom>
          <a:noFill/>
          <a:ln w="9525">
            <a:noFill/>
            <a:miter lim="800000"/>
            <a:headEnd/>
            <a:tailEnd/>
          </a:ln>
          <a:effectLst/>
        </p:spPr>
        <p:txBody>
          <a:bodyPr lIns="103548" tIns="51774" rIns="103548" bIns="51774">
            <a:spAutoFit/>
          </a:bodyPr>
          <a:lstStyle/>
          <a:p>
            <a:pPr marL="257175" indent="-257175" defTabSz="1028700">
              <a:lnSpc>
                <a:spcPct val="95000"/>
              </a:lnSpc>
              <a:spcBef>
                <a:spcPct val="50000"/>
              </a:spcBef>
              <a:buClr>
                <a:schemeClr val="folHlink"/>
              </a:buClr>
              <a:buFont typeface="Arial" charset="0"/>
              <a:buChar char="•"/>
            </a:pPr>
            <a:r>
              <a:rPr lang="en-US" sz="2000">
                <a:solidFill>
                  <a:srgbClr val="000000"/>
                </a:solidFill>
                <a:cs typeface="Times New Roman" pitchFamily="18" charset="0"/>
              </a:rPr>
              <a:t>Displays statistics for all interfaces configured on the switch</a:t>
            </a:r>
          </a:p>
        </p:txBody>
      </p:sp>
      <p:grpSp>
        <p:nvGrpSpPr>
          <p:cNvPr id="11" name="Group 75"/>
          <p:cNvGrpSpPr>
            <a:grpSpLocks/>
          </p:cNvGrpSpPr>
          <p:nvPr/>
        </p:nvGrpSpPr>
        <p:grpSpPr bwMode="auto">
          <a:xfrm>
            <a:off x="617538" y="5484813"/>
            <a:ext cx="7427912" cy="596900"/>
            <a:chOff x="508" y="1197"/>
            <a:chExt cx="3066" cy="292"/>
          </a:xfrm>
        </p:grpSpPr>
        <p:grpSp>
          <p:nvGrpSpPr>
            <p:cNvPr id="12" name="Group 76"/>
            <p:cNvGrpSpPr>
              <a:grpSpLocks/>
            </p:cNvGrpSpPr>
            <p:nvPr/>
          </p:nvGrpSpPr>
          <p:grpSpPr bwMode="auto">
            <a:xfrm>
              <a:off x="526" y="1210"/>
              <a:ext cx="3048" cy="279"/>
              <a:chOff x="526" y="1210"/>
              <a:chExt cx="3048" cy="279"/>
            </a:xfrm>
          </p:grpSpPr>
          <p:sp>
            <p:nvSpPr>
              <p:cNvPr id="337997" name="Rectangle 77"/>
              <p:cNvSpPr>
                <a:spLocks noChangeArrowheads="1"/>
              </p:cNvSpPr>
              <p:nvPr/>
            </p:nvSpPr>
            <p:spPr bwMode="auto">
              <a:xfrm>
                <a:off x="530" y="1210"/>
                <a:ext cx="3044" cy="279"/>
              </a:xfrm>
              <a:prstGeom prst="rect">
                <a:avLst/>
              </a:prstGeom>
              <a:solidFill>
                <a:srgbClr val="000000"/>
              </a:solidFill>
              <a:ln w="9525">
                <a:noFill/>
                <a:miter lim="800000"/>
                <a:headEnd/>
                <a:tailEnd/>
              </a:ln>
              <a:effectLst/>
            </p:spPr>
            <p:txBody>
              <a:bodyPr wrap="none" lIns="24093" tIns="34133" rIns="24093" bIns="34133"/>
              <a:lstStyle/>
              <a:p>
                <a:endParaRPr lang="en-US"/>
              </a:p>
            </p:txBody>
          </p:sp>
          <p:sp>
            <p:nvSpPr>
              <p:cNvPr id="337998" name="Rectangle 78"/>
              <p:cNvSpPr>
                <a:spLocks noChangeArrowheads="1"/>
              </p:cNvSpPr>
              <p:nvPr/>
            </p:nvSpPr>
            <p:spPr bwMode="auto">
              <a:xfrm>
                <a:off x="526" y="1214"/>
                <a:ext cx="3044" cy="271"/>
              </a:xfrm>
              <a:prstGeom prst="rect">
                <a:avLst/>
              </a:prstGeom>
              <a:noFill/>
              <a:ln w="12700">
                <a:solidFill>
                  <a:srgbClr val="000000"/>
                </a:solidFill>
                <a:miter lim="800000"/>
                <a:headEnd/>
                <a:tailEnd/>
              </a:ln>
              <a:effectLst/>
            </p:spPr>
            <p:txBody>
              <a:bodyPr wrap="none" lIns="24093" tIns="34133" rIns="24093" bIns="34133"/>
              <a:lstStyle/>
              <a:p>
                <a:endParaRPr lang="en-US"/>
              </a:p>
            </p:txBody>
          </p:sp>
        </p:grpSp>
        <p:grpSp>
          <p:nvGrpSpPr>
            <p:cNvPr id="13" name="Group 79"/>
            <p:cNvGrpSpPr>
              <a:grpSpLocks/>
            </p:cNvGrpSpPr>
            <p:nvPr/>
          </p:nvGrpSpPr>
          <p:grpSpPr bwMode="auto">
            <a:xfrm>
              <a:off x="508" y="1197"/>
              <a:ext cx="3048" cy="279"/>
              <a:chOff x="508" y="1197"/>
              <a:chExt cx="3048" cy="279"/>
            </a:xfrm>
          </p:grpSpPr>
          <p:sp>
            <p:nvSpPr>
              <p:cNvPr id="338000" name="Rectangle 80"/>
              <p:cNvSpPr>
                <a:spLocks noChangeArrowheads="1"/>
              </p:cNvSpPr>
              <p:nvPr/>
            </p:nvSpPr>
            <p:spPr bwMode="auto">
              <a:xfrm>
                <a:off x="512" y="1197"/>
                <a:ext cx="3044" cy="279"/>
              </a:xfrm>
              <a:prstGeom prst="rect">
                <a:avLst/>
              </a:prstGeom>
              <a:solidFill>
                <a:srgbClr val="FFFFFF"/>
              </a:solidFill>
              <a:ln w="9525">
                <a:noFill/>
                <a:miter lim="800000"/>
                <a:headEnd/>
                <a:tailEnd/>
              </a:ln>
              <a:effectLst/>
            </p:spPr>
            <p:txBody>
              <a:bodyPr wrap="none" lIns="24093" tIns="34133" rIns="24093" bIns="34133"/>
              <a:lstStyle/>
              <a:p>
                <a:endParaRPr lang="en-US"/>
              </a:p>
            </p:txBody>
          </p:sp>
          <p:sp>
            <p:nvSpPr>
              <p:cNvPr id="338001" name="Rectangle 81"/>
              <p:cNvSpPr>
                <a:spLocks noChangeArrowheads="1"/>
              </p:cNvSpPr>
              <p:nvPr/>
            </p:nvSpPr>
            <p:spPr bwMode="auto">
              <a:xfrm>
                <a:off x="508" y="1201"/>
                <a:ext cx="3044" cy="271"/>
              </a:xfrm>
              <a:prstGeom prst="rect">
                <a:avLst/>
              </a:prstGeom>
              <a:noFill/>
              <a:ln w="12700">
                <a:solidFill>
                  <a:srgbClr val="000000"/>
                </a:solidFill>
                <a:miter lim="800000"/>
                <a:headEnd/>
                <a:tailEnd/>
              </a:ln>
              <a:effectLst/>
            </p:spPr>
            <p:txBody>
              <a:bodyPr wrap="none" lIns="24093" tIns="34133" rIns="24093" bIns="34133"/>
              <a:lstStyle/>
              <a:p>
                <a:endParaRPr lang="en-US"/>
              </a:p>
            </p:txBody>
          </p:sp>
        </p:grpSp>
      </p:grpSp>
      <p:sp>
        <p:nvSpPr>
          <p:cNvPr id="338002" name="Rectangle 82"/>
          <p:cNvSpPr>
            <a:spLocks noChangeArrowheads="1"/>
          </p:cNvSpPr>
          <p:nvPr/>
        </p:nvSpPr>
        <p:spPr bwMode="auto">
          <a:xfrm>
            <a:off x="787400" y="5592763"/>
            <a:ext cx="2343150" cy="566737"/>
          </a:xfrm>
          <a:prstGeom prst="rect">
            <a:avLst/>
          </a:prstGeom>
          <a:noFill/>
          <a:ln w="9525">
            <a:noFill/>
            <a:miter lim="800000"/>
            <a:headEnd/>
            <a:tailEnd/>
          </a:ln>
          <a:effectLst/>
        </p:spPr>
        <p:txBody>
          <a:bodyPr wrap="none" lIns="24093" tIns="34133" rIns="24093" bIns="34133"/>
          <a:lstStyle/>
          <a:p>
            <a:pPr defTabSz="1028700">
              <a:lnSpc>
                <a:spcPts val="2250"/>
              </a:lnSpc>
              <a:spcAft>
                <a:spcPts val="900"/>
              </a:spcAft>
              <a:tabLst>
                <a:tab pos="514350" algn="l"/>
                <a:tab pos="1028700" algn="l"/>
                <a:tab pos="1543050" algn="l"/>
              </a:tabLst>
            </a:pPr>
            <a:r>
              <a:rPr lang="en-US" sz="2000">
                <a:solidFill>
                  <a:srgbClr val="000000"/>
                </a:solidFill>
                <a:latin typeface="Courier New" pitchFamily="49" charset="0"/>
                <a:cs typeface="Times New Roman" pitchFamily="18" charset="0"/>
              </a:rPr>
              <a:t>wg_sw_a#show ip</a:t>
            </a:r>
          </a:p>
        </p:txBody>
      </p:sp>
      <p:sp>
        <p:nvSpPr>
          <p:cNvPr id="338003" name="Rectangle 83"/>
          <p:cNvSpPr>
            <a:spLocks noChangeArrowheads="1"/>
          </p:cNvSpPr>
          <p:nvPr/>
        </p:nvSpPr>
        <p:spPr bwMode="auto">
          <a:xfrm>
            <a:off x="641350" y="6092825"/>
            <a:ext cx="7781925" cy="393700"/>
          </a:xfrm>
          <a:prstGeom prst="rect">
            <a:avLst/>
          </a:prstGeom>
          <a:noFill/>
          <a:ln w="9525">
            <a:noFill/>
            <a:miter lim="800000"/>
            <a:headEnd/>
            <a:tailEnd/>
          </a:ln>
          <a:effectLst/>
        </p:spPr>
        <p:txBody>
          <a:bodyPr lIns="103548" tIns="51774" rIns="103548" bIns="51774">
            <a:spAutoFit/>
          </a:bodyPr>
          <a:lstStyle/>
          <a:p>
            <a:pPr marL="257175" indent="-257175" defTabSz="1028700">
              <a:lnSpc>
                <a:spcPct val="95000"/>
              </a:lnSpc>
              <a:spcBef>
                <a:spcPct val="50000"/>
              </a:spcBef>
              <a:buClr>
                <a:schemeClr val="folHlink"/>
              </a:buClr>
              <a:buFont typeface="Arial" charset="0"/>
              <a:buChar char="•"/>
            </a:pPr>
            <a:r>
              <a:rPr lang="en-US" sz="2000">
                <a:solidFill>
                  <a:srgbClr val="000000"/>
                </a:solidFill>
                <a:cs typeface="Times New Roman" pitchFamily="18" charset="0"/>
              </a:rPr>
              <a:t>Displays the IP address, subnet mask, and default gateway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ChangeArrowheads="1"/>
          </p:cNvSpPr>
          <p:nvPr/>
        </p:nvSpPr>
        <p:spPr bwMode="auto">
          <a:xfrm>
            <a:off x="347663" y="2178050"/>
            <a:ext cx="8486775" cy="3190875"/>
          </a:xfrm>
          <a:prstGeom prst="rect">
            <a:avLst/>
          </a:prstGeom>
          <a:solidFill>
            <a:srgbClr val="FFCC99"/>
          </a:solidFill>
          <a:ln w="12700">
            <a:solidFill>
              <a:srgbClr val="000000"/>
            </a:solidFill>
            <a:miter lim="800000"/>
            <a:headEnd/>
            <a:tailEnd/>
          </a:ln>
          <a:effectLst>
            <a:outerShdw dist="35921" dir="2700000" algn="ctr" rotWithShape="0">
              <a:srgbClr val="000000"/>
            </a:outerShdw>
          </a:effectLst>
        </p:spPr>
        <p:txBody>
          <a:bodyPr wrap="none" anchor="ctr"/>
          <a:lstStyle/>
          <a:p>
            <a:endParaRPr lang="en-US"/>
          </a:p>
        </p:txBody>
      </p:sp>
      <p:sp>
        <p:nvSpPr>
          <p:cNvPr id="342020" name="Rectangle 4"/>
          <p:cNvSpPr>
            <a:spLocks noGrp="1" noChangeArrowheads="1"/>
          </p:cNvSpPr>
          <p:nvPr>
            <p:ph type="title"/>
          </p:nvPr>
        </p:nvSpPr>
        <p:spPr/>
        <p:txBody>
          <a:bodyPr/>
          <a:lstStyle/>
          <a:p>
            <a:r>
              <a:rPr lang="en-US" dirty="0"/>
              <a:t>Switch show version Command</a:t>
            </a:r>
          </a:p>
        </p:txBody>
      </p:sp>
      <p:sp>
        <p:nvSpPr>
          <p:cNvPr id="342021" name="Rectangle 5"/>
          <p:cNvSpPr>
            <a:spLocks noChangeArrowheads="1"/>
          </p:cNvSpPr>
          <p:nvPr/>
        </p:nvSpPr>
        <p:spPr bwMode="auto">
          <a:xfrm>
            <a:off x="428625" y="2816225"/>
            <a:ext cx="6140450" cy="261938"/>
          </a:xfrm>
          <a:prstGeom prst="rect">
            <a:avLst/>
          </a:prstGeom>
          <a:solidFill>
            <a:srgbClr val="FFFF9B"/>
          </a:solidFill>
          <a:ln w="38100">
            <a:noFill/>
            <a:miter lim="800000"/>
            <a:headEnd/>
            <a:tailEnd/>
          </a:ln>
          <a:effectLst/>
        </p:spPr>
        <p:txBody>
          <a:bodyPr wrap="none" lIns="73025" tIns="36512" rIns="73025" bIns="36512" anchor="ctr"/>
          <a:lstStyle/>
          <a:p>
            <a:endParaRPr lang="en-US"/>
          </a:p>
        </p:txBody>
      </p:sp>
      <p:sp>
        <p:nvSpPr>
          <p:cNvPr id="342022" name="Rectangle 6"/>
          <p:cNvSpPr>
            <a:spLocks noChangeArrowheads="1"/>
          </p:cNvSpPr>
          <p:nvPr/>
        </p:nvSpPr>
        <p:spPr bwMode="auto">
          <a:xfrm>
            <a:off x="428625" y="3055938"/>
            <a:ext cx="2032000" cy="276225"/>
          </a:xfrm>
          <a:prstGeom prst="rect">
            <a:avLst/>
          </a:prstGeom>
          <a:solidFill>
            <a:srgbClr val="FFFF9B"/>
          </a:solidFill>
          <a:ln w="38100">
            <a:noFill/>
            <a:miter lim="800000"/>
            <a:headEnd/>
            <a:tailEnd/>
          </a:ln>
          <a:effectLst/>
        </p:spPr>
        <p:txBody>
          <a:bodyPr wrap="none" lIns="73025" tIns="36512" rIns="73025" bIns="36512" anchor="ctr"/>
          <a:lstStyle/>
          <a:p>
            <a:endParaRPr lang="en-US"/>
          </a:p>
        </p:txBody>
      </p:sp>
      <p:sp>
        <p:nvSpPr>
          <p:cNvPr id="342023" name="Rectangle 7"/>
          <p:cNvSpPr>
            <a:spLocks noChangeArrowheads="1"/>
          </p:cNvSpPr>
          <p:nvPr/>
        </p:nvSpPr>
        <p:spPr bwMode="auto">
          <a:xfrm>
            <a:off x="428625" y="3527425"/>
            <a:ext cx="6981825" cy="247650"/>
          </a:xfrm>
          <a:prstGeom prst="rect">
            <a:avLst/>
          </a:prstGeom>
          <a:solidFill>
            <a:srgbClr val="FFFF9B"/>
          </a:solidFill>
          <a:ln w="38100">
            <a:noFill/>
            <a:miter lim="800000"/>
            <a:headEnd/>
            <a:tailEnd/>
          </a:ln>
          <a:effectLst/>
        </p:spPr>
        <p:txBody>
          <a:bodyPr wrap="none" lIns="73025" tIns="36512" rIns="73025" bIns="36512" anchor="ctr"/>
          <a:lstStyle/>
          <a:p>
            <a:endParaRPr lang="en-US"/>
          </a:p>
        </p:txBody>
      </p:sp>
      <p:sp>
        <p:nvSpPr>
          <p:cNvPr id="342019" name="Rectangle 3"/>
          <p:cNvSpPr>
            <a:spLocks noChangeArrowheads="1"/>
          </p:cNvSpPr>
          <p:nvPr/>
        </p:nvSpPr>
        <p:spPr bwMode="auto">
          <a:xfrm>
            <a:off x="503238" y="2376488"/>
            <a:ext cx="7683500" cy="3232150"/>
          </a:xfrm>
          <a:prstGeom prst="rect">
            <a:avLst/>
          </a:prstGeom>
          <a:noFill/>
          <a:ln w="9525">
            <a:noFill/>
            <a:miter lim="800000"/>
            <a:headEnd/>
            <a:tailEnd/>
          </a:ln>
          <a:effectLst/>
        </p:spPr>
        <p:txBody>
          <a:bodyPr wrap="none" lIns="21427" tIns="30357" rIns="21427" bIns="30357"/>
          <a:lstStyle/>
          <a:p>
            <a:pPr defTabSz="1027113">
              <a:lnSpc>
                <a:spcPct val="95000"/>
              </a:lnSpc>
              <a:tabLst>
                <a:tab pos="514350" algn="l"/>
                <a:tab pos="1027113" algn="l"/>
                <a:tab pos="1543050" algn="l"/>
              </a:tabLst>
            </a:pPr>
            <a:r>
              <a:rPr lang="en-US" sz="1500">
                <a:latin typeface="Courier New" pitchFamily="49" charset="0"/>
              </a:rPr>
              <a:t>wg_sw_a#</a:t>
            </a:r>
            <a:r>
              <a:rPr lang="en-US" sz="1500">
                <a:solidFill>
                  <a:schemeClr val="accent2"/>
                </a:solidFill>
                <a:latin typeface="Courier New" pitchFamily="49" charset="0"/>
              </a:rPr>
              <a:t>show version</a:t>
            </a:r>
          </a:p>
          <a:p>
            <a:pPr defTabSz="1027113">
              <a:tabLst>
                <a:tab pos="514350" algn="l"/>
                <a:tab pos="1027113" algn="l"/>
                <a:tab pos="1543050" algn="l"/>
              </a:tabLst>
            </a:pPr>
            <a:endParaRPr lang="en-US" sz="1500">
              <a:latin typeface="Courier New" pitchFamily="49" charset="0"/>
            </a:endParaRPr>
          </a:p>
          <a:p>
            <a:pPr defTabSz="1027113">
              <a:tabLst>
                <a:tab pos="514350" algn="l"/>
                <a:tab pos="1027113" algn="l"/>
                <a:tab pos="1543050" algn="l"/>
              </a:tabLst>
            </a:pPr>
            <a:r>
              <a:rPr lang="en-US" sz="1500">
                <a:latin typeface="Courier New" pitchFamily="49" charset="0"/>
              </a:rPr>
              <a:t>Cisco Catalyst 1900/2820 Enterprise Edition Software</a:t>
            </a:r>
          </a:p>
          <a:p>
            <a:pPr defTabSz="1027113">
              <a:tabLst>
                <a:tab pos="514350" algn="l"/>
                <a:tab pos="1027113" algn="l"/>
                <a:tab pos="1543050" algn="l"/>
              </a:tabLst>
            </a:pPr>
            <a:r>
              <a:rPr lang="en-US" sz="1500">
                <a:latin typeface="Courier New" pitchFamily="49" charset="0"/>
              </a:rPr>
              <a:t>Version V8.01.01     written from 171.068.229.225</a:t>
            </a:r>
          </a:p>
          <a:p>
            <a:pPr defTabSz="1027113">
              <a:tabLst>
                <a:tab pos="514350" algn="l"/>
                <a:tab pos="1027113" algn="l"/>
                <a:tab pos="1543050" algn="l"/>
              </a:tabLst>
            </a:pPr>
            <a:r>
              <a:rPr lang="en-US" sz="1500">
                <a:latin typeface="Courier New" pitchFamily="49" charset="0"/>
              </a:rPr>
              <a:t>Copyright (c) Cisco Systems, Inc.  1993-2001</a:t>
            </a:r>
          </a:p>
          <a:p>
            <a:pPr defTabSz="1027113">
              <a:tabLst>
                <a:tab pos="514350" algn="l"/>
                <a:tab pos="1027113" algn="l"/>
                <a:tab pos="1543050" algn="l"/>
              </a:tabLst>
            </a:pPr>
            <a:r>
              <a:rPr lang="en-US" sz="1500">
                <a:latin typeface="Courier New" pitchFamily="49" charset="0"/>
              </a:rPr>
              <a:t>wg_sw_c uptime is 15day(s) 21hour(s) 53minute(s) 11second(s) </a:t>
            </a:r>
          </a:p>
          <a:p>
            <a:pPr defTabSz="1027113">
              <a:tabLst>
                <a:tab pos="514350" algn="l"/>
                <a:tab pos="1027113" algn="l"/>
                <a:tab pos="1543050" algn="l"/>
              </a:tabLst>
            </a:pPr>
            <a:r>
              <a:rPr lang="en-US" sz="1500">
                <a:latin typeface="Courier New" pitchFamily="49" charset="0"/>
              </a:rPr>
              <a:t>cisco Catalyst 1900 (486sxl) processor with 2048K/1024K bytes of memory</a:t>
            </a:r>
          </a:p>
          <a:p>
            <a:pPr defTabSz="1027113">
              <a:tabLst>
                <a:tab pos="514350" algn="l"/>
                <a:tab pos="1027113" algn="l"/>
                <a:tab pos="1543050" algn="l"/>
              </a:tabLst>
            </a:pPr>
            <a:r>
              <a:rPr lang="en-US" sz="1500">
                <a:latin typeface="Courier New" pitchFamily="49" charset="0"/>
              </a:rPr>
              <a:t>Hardware board revision is 5</a:t>
            </a:r>
          </a:p>
          <a:p>
            <a:pPr defTabSz="1027113">
              <a:tabLst>
                <a:tab pos="514350" algn="l"/>
                <a:tab pos="1027113" algn="l"/>
                <a:tab pos="1543050" algn="l"/>
              </a:tabLst>
            </a:pPr>
            <a:r>
              <a:rPr lang="en-US" sz="1500">
                <a:latin typeface="Courier New" pitchFamily="49" charset="0"/>
              </a:rPr>
              <a:t>Upgrade Status: No upgrade currently in progress. </a:t>
            </a:r>
          </a:p>
          <a:p>
            <a:pPr defTabSz="1027113">
              <a:tabLst>
                <a:tab pos="514350" algn="l"/>
                <a:tab pos="1027113" algn="l"/>
                <a:tab pos="1543050" algn="l"/>
              </a:tabLst>
            </a:pPr>
            <a:r>
              <a:rPr lang="en-US" sz="1500">
                <a:latin typeface="Courier New" pitchFamily="49" charset="0"/>
              </a:rPr>
              <a:t>Config File Status: No configuration upload/download is in progress </a:t>
            </a:r>
          </a:p>
          <a:p>
            <a:pPr defTabSz="1027113">
              <a:tabLst>
                <a:tab pos="514350" algn="l"/>
                <a:tab pos="1027113" algn="l"/>
                <a:tab pos="1543050" algn="l"/>
              </a:tabLst>
            </a:pPr>
            <a:r>
              <a:rPr lang="en-US" sz="1500">
                <a:latin typeface="Courier New" pitchFamily="49" charset="0"/>
              </a:rPr>
              <a:t>27 Fixed Ethernet/IEEE 802.3 interface(s)</a:t>
            </a:r>
          </a:p>
          <a:p>
            <a:pPr defTabSz="1027113">
              <a:tabLst>
                <a:tab pos="514350" algn="l"/>
                <a:tab pos="1027113" algn="l"/>
                <a:tab pos="1543050" algn="l"/>
              </a:tabLst>
            </a:pPr>
            <a:r>
              <a:rPr lang="en-US" sz="1500">
                <a:latin typeface="Courier New" pitchFamily="49" charset="0"/>
              </a:rPr>
              <a:t>Base Ethernet Address: 00-50-BD-73-E2-C0</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ChangeArrowheads="1"/>
          </p:cNvSpPr>
          <p:nvPr/>
        </p:nvSpPr>
        <p:spPr bwMode="auto">
          <a:xfrm>
            <a:off x="723900" y="1851025"/>
            <a:ext cx="7750175" cy="3811588"/>
          </a:xfrm>
          <a:prstGeom prst="rect">
            <a:avLst/>
          </a:prstGeom>
          <a:solidFill>
            <a:srgbClr val="FFCC99"/>
          </a:solidFill>
          <a:ln w="12700">
            <a:solidFill>
              <a:srgbClr val="000000"/>
            </a:solidFill>
            <a:miter lim="800000"/>
            <a:headEnd/>
            <a:tailEnd/>
          </a:ln>
          <a:effectLst>
            <a:outerShdw dist="35921" dir="2700000" algn="ctr" rotWithShape="0">
              <a:srgbClr val="000000"/>
            </a:outerShdw>
          </a:effectLst>
        </p:spPr>
        <p:txBody>
          <a:bodyPr wrap="none" anchor="ctr"/>
          <a:lstStyle/>
          <a:p>
            <a:endParaRPr lang="en-US"/>
          </a:p>
        </p:txBody>
      </p:sp>
      <p:sp>
        <p:nvSpPr>
          <p:cNvPr id="350211" name="Rectangle 3"/>
          <p:cNvSpPr>
            <a:spLocks noChangeArrowheads="1"/>
          </p:cNvSpPr>
          <p:nvPr/>
        </p:nvSpPr>
        <p:spPr bwMode="auto">
          <a:xfrm>
            <a:off x="914400" y="1984375"/>
            <a:ext cx="7372350" cy="3575050"/>
          </a:xfrm>
          <a:prstGeom prst="rect">
            <a:avLst/>
          </a:prstGeom>
          <a:noFill/>
          <a:ln w="9525">
            <a:noFill/>
            <a:miter lim="800000"/>
            <a:headEnd/>
            <a:tailEnd/>
          </a:ln>
          <a:effectLst/>
        </p:spPr>
        <p:txBody>
          <a:bodyPr wrap="none" lIns="21427" tIns="30357" rIns="21427" bIns="30357"/>
          <a:lstStyle/>
          <a:p>
            <a:pPr defTabSz="1027113">
              <a:tabLst>
                <a:tab pos="514350" algn="l"/>
                <a:tab pos="1027113" algn="l"/>
                <a:tab pos="1543050" algn="l"/>
              </a:tabLst>
            </a:pPr>
            <a:r>
              <a:rPr lang="en-US" sz="1600">
                <a:latin typeface="Courier New" pitchFamily="49" charset="0"/>
              </a:rPr>
              <a:t>wg_sw_a#</a:t>
            </a:r>
            <a:r>
              <a:rPr lang="en-US" sz="1600">
                <a:solidFill>
                  <a:schemeClr val="accent2"/>
                </a:solidFill>
                <a:latin typeface="Courier New" pitchFamily="49" charset="0"/>
              </a:rPr>
              <a:t>show interfaces ethernet 0/1</a:t>
            </a:r>
          </a:p>
          <a:p>
            <a:pPr defTabSz="1027113">
              <a:tabLst>
                <a:tab pos="514350" algn="l"/>
                <a:tab pos="1027113" algn="l"/>
                <a:tab pos="1543050" algn="l"/>
              </a:tabLst>
            </a:pPr>
            <a:endParaRPr lang="en-US" sz="1600">
              <a:solidFill>
                <a:schemeClr val="accent1"/>
              </a:solidFill>
              <a:latin typeface="Courier New" pitchFamily="49" charset="0"/>
            </a:endParaRPr>
          </a:p>
          <a:p>
            <a:pPr defTabSz="1027113">
              <a:tabLst>
                <a:tab pos="514350" algn="l"/>
                <a:tab pos="1027113" algn="l"/>
                <a:tab pos="1543050" algn="l"/>
              </a:tabLst>
            </a:pPr>
            <a:r>
              <a:rPr lang="en-US" sz="1600">
                <a:latin typeface="Courier New" pitchFamily="49" charset="0"/>
              </a:rPr>
              <a:t>Ethernet 0/1 is Enabled            </a:t>
            </a:r>
          </a:p>
          <a:p>
            <a:pPr defTabSz="1027113">
              <a:tabLst>
                <a:tab pos="514350" algn="l"/>
                <a:tab pos="1027113" algn="l"/>
                <a:tab pos="1543050" algn="l"/>
              </a:tabLst>
            </a:pPr>
            <a:r>
              <a:rPr lang="en-US" sz="1600">
                <a:latin typeface="Courier New" pitchFamily="49" charset="0"/>
              </a:rPr>
              <a:t>Hardware is Built-in 10Base-T</a:t>
            </a:r>
          </a:p>
          <a:p>
            <a:pPr defTabSz="1027113">
              <a:tabLst>
                <a:tab pos="514350" algn="l"/>
                <a:tab pos="1027113" algn="l"/>
                <a:tab pos="1543050" algn="l"/>
              </a:tabLst>
            </a:pPr>
            <a:r>
              <a:rPr lang="en-US" sz="1600">
                <a:latin typeface="Courier New" pitchFamily="49" charset="0"/>
              </a:rPr>
              <a:t>Address is 0050.BD73.E2C1</a:t>
            </a:r>
          </a:p>
          <a:p>
            <a:pPr defTabSz="1027113">
              <a:tabLst>
                <a:tab pos="514350" algn="l"/>
                <a:tab pos="1027113" algn="l"/>
                <a:tab pos="1543050" algn="l"/>
              </a:tabLst>
            </a:pPr>
            <a:r>
              <a:rPr lang="en-US" sz="1600">
                <a:latin typeface="Courier New" pitchFamily="49" charset="0"/>
              </a:rPr>
              <a:t>MTU 1500 bytes, BW 10000 Kbits</a:t>
            </a:r>
          </a:p>
          <a:p>
            <a:pPr defTabSz="1027113">
              <a:tabLst>
                <a:tab pos="514350" algn="l"/>
                <a:tab pos="1027113" algn="l"/>
                <a:tab pos="1543050" algn="l"/>
              </a:tabLst>
            </a:pPr>
            <a:r>
              <a:rPr lang="en-US" sz="1600">
                <a:latin typeface="Courier New" pitchFamily="49" charset="0"/>
              </a:rPr>
              <a:t>802.1d STP State:  Forwarding     Forward Transitions:  1</a:t>
            </a:r>
          </a:p>
          <a:p>
            <a:pPr defTabSz="1027113">
              <a:tabLst>
                <a:tab pos="514350" algn="l"/>
                <a:tab pos="1027113" algn="l"/>
                <a:tab pos="1543050" algn="l"/>
              </a:tabLst>
            </a:pPr>
            <a:r>
              <a:rPr lang="en-US" sz="1600">
                <a:latin typeface="Courier New" pitchFamily="49" charset="0"/>
              </a:rPr>
              <a:t>Port monitoring: Disabled</a:t>
            </a:r>
          </a:p>
          <a:p>
            <a:pPr defTabSz="1027113">
              <a:tabLst>
                <a:tab pos="514350" algn="l"/>
                <a:tab pos="1027113" algn="l"/>
                <a:tab pos="1543050" algn="l"/>
              </a:tabLst>
            </a:pPr>
            <a:r>
              <a:rPr lang="en-US" sz="1600">
                <a:latin typeface="Courier New" pitchFamily="49" charset="0"/>
              </a:rPr>
              <a:t>Unknown unicast flooding: Enabled </a:t>
            </a:r>
          </a:p>
          <a:p>
            <a:pPr defTabSz="1027113">
              <a:tabLst>
                <a:tab pos="514350" algn="l"/>
                <a:tab pos="1027113" algn="l"/>
                <a:tab pos="1543050" algn="l"/>
              </a:tabLst>
            </a:pPr>
            <a:r>
              <a:rPr lang="en-US" sz="1600">
                <a:latin typeface="Courier New" pitchFamily="49" charset="0"/>
              </a:rPr>
              <a:t>Unregistered multicast flooding: Enabled </a:t>
            </a:r>
          </a:p>
          <a:p>
            <a:pPr defTabSz="1027113">
              <a:tabLst>
                <a:tab pos="514350" algn="l"/>
                <a:tab pos="1027113" algn="l"/>
                <a:tab pos="1543050" algn="l"/>
              </a:tabLst>
            </a:pPr>
            <a:r>
              <a:rPr lang="en-US" sz="1600">
                <a:latin typeface="Courier New" pitchFamily="49" charset="0"/>
              </a:rPr>
              <a:t>Description: </a:t>
            </a:r>
          </a:p>
          <a:p>
            <a:pPr defTabSz="1027113">
              <a:tabLst>
                <a:tab pos="514350" algn="l"/>
                <a:tab pos="1027113" algn="l"/>
                <a:tab pos="1543050" algn="l"/>
              </a:tabLst>
            </a:pPr>
            <a:r>
              <a:rPr lang="en-US" sz="1600">
                <a:latin typeface="Courier New" pitchFamily="49" charset="0"/>
              </a:rPr>
              <a:t>Duplex setting: Half duplex             </a:t>
            </a:r>
          </a:p>
          <a:p>
            <a:pPr defTabSz="1027113">
              <a:tabLst>
                <a:tab pos="514350" algn="l"/>
                <a:tab pos="1027113" algn="l"/>
                <a:tab pos="1543050" algn="l"/>
              </a:tabLst>
            </a:pPr>
            <a:r>
              <a:rPr lang="en-US" sz="1600">
                <a:latin typeface="Courier New" pitchFamily="49" charset="0"/>
              </a:rPr>
              <a:t>Back pressure: Disabled</a:t>
            </a:r>
          </a:p>
          <a:p>
            <a:pPr defTabSz="1027113">
              <a:tabLst>
                <a:tab pos="514350" algn="l"/>
                <a:tab pos="1027113" algn="l"/>
                <a:tab pos="1543050" algn="l"/>
              </a:tabLst>
            </a:pPr>
            <a:r>
              <a:rPr lang="en-US" sz="1600">
                <a:latin typeface="Courier New" pitchFamily="49" charset="0"/>
              </a:rPr>
              <a:t>--More--</a:t>
            </a:r>
            <a:endParaRPr lang="en-US" sz="2400" b="0">
              <a:latin typeface="Times" pitchFamily="18" charset="0"/>
            </a:endParaRPr>
          </a:p>
        </p:txBody>
      </p:sp>
      <p:sp>
        <p:nvSpPr>
          <p:cNvPr id="350212" name="Rectangle 4"/>
          <p:cNvSpPr>
            <a:spLocks noGrp="1" noChangeArrowheads="1"/>
          </p:cNvSpPr>
          <p:nvPr>
            <p:ph type="title"/>
          </p:nvPr>
        </p:nvSpPr>
        <p:spPr/>
        <p:txBody>
          <a:bodyPr>
            <a:normAutofit fontScale="90000"/>
          </a:bodyPr>
          <a:lstStyle/>
          <a:p>
            <a:r>
              <a:rPr lang="en-US"/>
              <a:t>Switch show interfaces Command</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ChangeArrowheads="1"/>
          </p:cNvSpPr>
          <p:nvPr/>
        </p:nvSpPr>
        <p:spPr bwMode="auto">
          <a:xfrm>
            <a:off x="2374900" y="2173288"/>
            <a:ext cx="4243388" cy="3367087"/>
          </a:xfrm>
          <a:prstGeom prst="rect">
            <a:avLst/>
          </a:prstGeom>
          <a:solidFill>
            <a:srgbClr val="FFCC99"/>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endParaRPr lang="en-US"/>
          </a:p>
        </p:txBody>
      </p:sp>
      <p:sp>
        <p:nvSpPr>
          <p:cNvPr id="490499" name="Rectangle 3"/>
          <p:cNvSpPr>
            <a:spLocks noChangeArrowheads="1"/>
          </p:cNvSpPr>
          <p:nvPr/>
        </p:nvSpPr>
        <p:spPr bwMode="auto">
          <a:xfrm>
            <a:off x="2570163" y="2338388"/>
            <a:ext cx="3362325" cy="3025775"/>
          </a:xfrm>
          <a:prstGeom prst="rect">
            <a:avLst/>
          </a:prstGeom>
          <a:noFill/>
          <a:ln w="38100">
            <a:noFill/>
            <a:miter lim="800000"/>
            <a:headEnd type="none" w="sm" len="sm"/>
            <a:tailEnd type="none" w="sm" len="sm"/>
          </a:ln>
          <a:effectLst/>
        </p:spPr>
        <p:txBody>
          <a:bodyPr wrap="none" anchor="ctr">
            <a:spAutoFit/>
          </a:bodyPr>
          <a:lstStyle/>
          <a:p>
            <a:r>
              <a:rPr lang="en-US" sz="1600">
                <a:latin typeface="Courier New" pitchFamily="49" charset="0"/>
              </a:rPr>
              <a:t>wg_sw_c#</a:t>
            </a:r>
            <a:r>
              <a:rPr lang="en-US" sz="1600">
                <a:solidFill>
                  <a:schemeClr val="accent2"/>
                </a:solidFill>
                <a:latin typeface="Courier New" pitchFamily="49" charset="0"/>
              </a:rPr>
              <a:t>show ip </a:t>
            </a:r>
          </a:p>
          <a:p>
            <a:r>
              <a:rPr lang="en-US" sz="1600">
                <a:latin typeface="Courier New" pitchFamily="49" charset="0"/>
              </a:rPr>
              <a:t>IP Address: 10.5.5.11</a:t>
            </a:r>
          </a:p>
          <a:p>
            <a:r>
              <a:rPr lang="en-US" sz="1600">
                <a:latin typeface="Courier New" pitchFamily="49" charset="0"/>
              </a:rPr>
              <a:t>Subnet Mask: 255.255.255.0</a:t>
            </a:r>
          </a:p>
          <a:p>
            <a:r>
              <a:rPr lang="en-US" sz="1600">
                <a:latin typeface="Courier New" pitchFamily="49" charset="0"/>
              </a:rPr>
              <a:t>Default Gateway: 10.5.5.3</a:t>
            </a:r>
          </a:p>
          <a:p>
            <a:r>
              <a:rPr lang="en-US" sz="1600">
                <a:latin typeface="Courier New" pitchFamily="49" charset="0"/>
              </a:rPr>
              <a:t>Management VLAN:  1</a:t>
            </a:r>
          </a:p>
          <a:p>
            <a:r>
              <a:rPr lang="en-US" sz="1600">
                <a:latin typeface="Courier New" pitchFamily="49" charset="0"/>
              </a:rPr>
              <a:t>Domain name:  </a:t>
            </a:r>
          </a:p>
          <a:p>
            <a:r>
              <a:rPr lang="en-US" sz="1600">
                <a:latin typeface="Courier New" pitchFamily="49" charset="0"/>
              </a:rPr>
              <a:t>Name server 1: 0.0.0.0</a:t>
            </a:r>
          </a:p>
          <a:p>
            <a:r>
              <a:rPr lang="en-US" sz="1600">
                <a:latin typeface="Courier New" pitchFamily="49" charset="0"/>
              </a:rPr>
              <a:t>Name server 2: 0.0.0.0</a:t>
            </a:r>
          </a:p>
          <a:p>
            <a:r>
              <a:rPr lang="en-US" sz="1600">
                <a:latin typeface="Courier New" pitchFamily="49" charset="0"/>
              </a:rPr>
              <a:t>HTTP server : Enabled</a:t>
            </a:r>
          </a:p>
          <a:p>
            <a:r>
              <a:rPr lang="en-US" sz="1600">
                <a:latin typeface="Courier New" pitchFamily="49" charset="0"/>
              </a:rPr>
              <a:t>HTTP port :  80</a:t>
            </a:r>
          </a:p>
          <a:p>
            <a:r>
              <a:rPr lang="en-US" sz="1600">
                <a:latin typeface="Courier New" pitchFamily="49" charset="0"/>
              </a:rPr>
              <a:t>RIP : Enabled</a:t>
            </a:r>
          </a:p>
          <a:p>
            <a:r>
              <a:rPr lang="en-US" sz="1600">
                <a:latin typeface="Courier New" pitchFamily="49" charset="0"/>
              </a:rPr>
              <a:t>wg_sw_a#</a:t>
            </a:r>
            <a:endParaRPr lang="en-US" sz="1600" b="0">
              <a:latin typeface="Courier New" pitchFamily="49" charset="0"/>
            </a:endParaRPr>
          </a:p>
        </p:txBody>
      </p:sp>
      <p:sp>
        <p:nvSpPr>
          <p:cNvPr id="490500" name="Rectangle 4"/>
          <p:cNvSpPr>
            <a:spLocks noChangeArrowheads="1"/>
          </p:cNvSpPr>
          <p:nvPr/>
        </p:nvSpPr>
        <p:spPr bwMode="auto">
          <a:xfrm>
            <a:off x="381000" y="254000"/>
            <a:ext cx="7623175" cy="838200"/>
          </a:xfrm>
          <a:prstGeom prst="rect">
            <a:avLst/>
          </a:prstGeom>
          <a:noFill/>
          <a:ln w="9525">
            <a:noFill/>
            <a:miter lim="800000"/>
            <a:headEnd/>
            <a:tailEnd/>
          </a:ln>
          <a:effectLst/>
        </p:spPr>
        <p:txBody>
          <a:bodyPr lIns="82124" tIns="41061" rIns="82124" bIns="41061" anchor="b"/>
          <a:lstStyle/>
          <a:p>
            <a:pPr defTabSz="814388">
              <a:lnSpc>
                <a:spcPct val="90000"/>
              </a:lnSpc>
            </a:pPr>
            <a:r>
              <a:rPr lang="en-US" sz="3200"/>
              <a:t>Showing the Switch IP Address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4" name="Rectangle 4"/>
          <p:cNvSpPr>
            <a:spLocks noChangeArrowheads="1"/>
          </p:cNvSpPr>
          <p:nvPr/>
        </p:nvSpPr>
        <p:spPr bwMode="auto">
          <a:xfrm>
            <a:off x="2487613" y="1865313"/>
            <a:ext cx="2921000" cy="1489075"/>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endParaRPr lang="en-US"/>
          </a:p>
        </p:txBody>
      </p:sp>
      <p:sp>
        <p:nvSpPr>
          <p:cNvPr id="588803" name="Rectangle 3"/>
          <p:cNvSpPr>
            <a:spLocks noChangeArrowheads="1"/>
          </p:cNvSpPr>
          <p:nvPr/>
        </p:nvSpPr>
        <p:spPr bwMode="auto">
          <a:xfrm>
            <a:off x="381000" y="254000"/>
            <a:ext cx="7623175" cy="838200"/>
          </a:xfrm>
          <a:prstGeom prst="rect">
            <a:avLst/>
          </a:prstGeom>
          <a:noFill/>
          <a:ln w="9525">
            <a:noFill/>
            <a:miter lim="800000"/>
            <a:headEnd/>
            <a:tailEnd/>
          </a:ln>
          <a:effectLst/>
        </p:spPr>
        <p:txBody>
          <a:bodyPr lIns="82124" tIns="41061" rIns="82124" bIns="41061" anchor="b"/>
          <a:lstStyle/>
          <a:p>
            <a:pPr defTabSz="814388">
              <a:lnSpc>
                <a:spcPct val="90000"/>
              </a:lnSpc>
            </a:pPr>
            <a:r>
              <a:rPr lang="en-US" sz="3200"/>
              <a:t>Showing the Switch IP Address</a:t>
            </a:r>
          </a:p>
        </p:txBody>
      </p:sp>
      <p:sp>
        <p:nvSpPr>
          <p:cNvPr id="588805" name="Text Box 5"/>
          <p:cNvSpPr txBox="1">
            <a:spLocks noChangeArrowheads="1"/>
          </p:cNvSpPr>
          <p:nvPr/>
        </p:nvSpPr>
        <p:spPr bwMode="auto">
          <a:xfrm>
            <a:off x="355600" y="1397000"/>
            <a:ext cx="2449513" cy="390525"/>
          </a:xfrm>
          <a:prstGeom prst="rect">
            <a:avLst/>
          </a:prstGeom>
          <a:noFill/>
          <a:ln w="9525">
            <a:noFill/>
            <a:miter lim="800000"/>
            <a:headEnd type="none" w="sm" len="sm"/>
            <a:tailEnd type="none" w="sm" len="sm"/>
          </a:ln>
          <a:effectLst/>
        </p:spPr>
        <p:txBody>
          <a:bodyPr lIns="102833" tIns="51417" rIns="102833" bIns="51417">
            <a:spAutoFit/>
          </a:bodyPr>
          <a:lstStyle/>
          <a:p>
            <a:pPr marL="173038" indent="-173038" defTabSz="1028700">
              <a:lnSpc>
                <a:spcPct val="95000"/>
              </a:lnSpc>
              <a:spcBef>
                <a:spcPct val="35000"/>
              </a:spcBef>
              <a:buClr>
                <a:schemeClr val="folHlink"/>
              </a:buClr>
            </a:pPr>
            <a:r>
              <a:rPr lang="en-US" sz="2000">
                <a:cs typeface="Times New Roman" pitchFamily="18" charset="0"/>
              </a:rPr>
              <a:t>Catalyst 1900</a:t>
            </a:r>
            <a:endParaRPr lang="en-US" sz="2000"/>
          </a:p>
        </p:txBody>
      </p:sp>
      <p:sp>
        <p:nvSpPr>
          <p:cNvPr id="588806" name="Text Box 6"/>
          <p:cNvSpPr txBox="1">
            <a:spLocks noChangeArrowheads="1"/>
          </p:cNvSpPr>
          <p:nvPr/>
        </p:nvSpPr>
        <p:spPr bwMode="auto">
          <a:xfrm>
            <a:off x="350838" y="3802063"/>
            <a:ext cx="2449512" cy="390525"/>
          </a:xfrm>
          <a:prstGeom prst="rect">
            <a:avLst/>
          </a:prstGeom>
          <a:noFill/>
          <a:ln w="9525">
            <a:noFill/>
            <a:miter lim="800000"/>
            <a:headEnd type="none" w="sm" len="sm"/>
            <a:tailEnd type="none" w="sm" len="sm"/>
          </a:ln>
          <a:effectLst/>
        </p:spPr>
        <p:txBody>
          <a:bodyPr lIns="102833" tIns="51417" rIns="102833" bIns="51417">
            <a:spAutoFit/>
          </a:bodyPr>
          <a:lstStyle/>
          <a:p>
            <a:pPr marL="173038" indent="-173038" defTabSz="1028700">
              <a:lnSpc>
                <a:spcPct val="95000"/>
              </a:lnSpc>
              <a:spcBef>
                <a:spcPct val="35000"/>
              </a:spcBef>
              <a:buClr>
                <a:schemeClr val="folHlink"/>
              </a:buClr>
            </a:pPr>
            <a:r>
              <a:rPr lang="en-US" sz="2000">
                <a:cs typeface="Times New Roman" pitchFamily="18" charset="0"/>
              </a:rPr>
              <a:t>Catalyst 2950</a:t>
            </a:r>
            <a:endParaRPr lang="en-US" sz="2000"/>
          </a:p>
        </p:txBody>
      </p:sp>
      <p:sp>
        <p:nvSpPr>
          <p:cNvPr id="588807" name="Rectangle 7"/>
          <p:cNvSpPr>
            <a:spLocks noChangeArrowheads="1"/>
          </p:cNvSpPr>
          <p:nvPr/>
        </p:nvSpPr>
        <p:spPr bwMode="auto">
          <a:xfrm>
            <a:off x="460375" y="4229100"/>
            <a:ext cx="8197850" cy="1595438"/>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endParaRPr lang="en-US"/>
          </a:p>
        </p:txBody>
      </p:sp>
      <p:sp>
        <p:nvSpPr>
          <p:cNvPr id="588809" name="Rectangle 9"/>
          <p:cNvSpPr>
            <a:spLocks noChangeArrowheads="1"/>
          </p:cNvSpPr>
          <p:nvPr/>
        </p:nvSpPr>
        <p:spPr bwMode="auto">
          <a:xfrm>
            <a:off x="3654425" y="1885950"/>
            <a:ext cx="765175" cy="198438"/>
          </a:xfrm>
          <a:prstGeom prst="rect">
            <a:avLst/>
          </a:prstGeom>
          <a:solidFill>
            <a:srgbClr val="FFFF9B"/>
          </a:solidFill>
          <a:ln w="9525">
            <a:noFill/>
            <a:miter lim="800000"/>
            <a:headEnd type="none" w="sm" len="sm"/>
            <a:tailEnd type="none" w="sm" len="sm"/>
          </a:ln>
          <a:effectLst/>
        </p:spPr>
        <p:txBody>
          <a:bodyPr wrap="none" anchor="ctr"/>
          <a:lstStyle/>
          <a:p>
            <a:endParaRPr lang="en-US"/>
          </a:p>
        </p:txBody>
      </p:sp>
      <p:sp>
        <p:nvSpPr>
          <p:cNvPr id="588810" name="Rectangle 10"/>
          <p:cNvSpPr>
            <a:spLocks noChangeArrowheads="1"/>
          </p:cNvSpPr>
          <p:nvPr/>
        </p:nvSpPr>
        <p:spPr bwMode="auto">
          <a:xfrm>
            <a:off x="2581275" y="2092325"/>
            <a:ext cx="2608263" cy="552450"/>
          </a:xfrm>
          <a:prstGeom prst="rect">
            <a:avLst/>
          </a:prstGeom>
          <a:solidFill>
            <a:srgbClr val="FFFF9B"/>
          </a:solidFill>
          <a:ln w="9525">
            <a:noFill/>
            <a:miter lim="800000"/>
            <a:headEnd type="none" w="sm" len="sm"/>
            <a:tailEnd type="none" w="sm" len="sm"/>
          </a:ln>
          <a:effectLst/>
        </p:spPr>
        <p:txBody>
          <a:bodyPr wrap="none" anchor="ctr"/>
          <a:lstStyle/>
          <a:p>
            <a:endParaRPr lang="en-US"/>
          </a:p>
        </p:txBody>
      </p:sp>
      <p:sp>
        <p:nvSpPr>
          <p:cNvPr id="588811" name="Rectangle 11"/>
          <p:cNvSpPr>
            <a:spLocks noChangeArrowheads="1"/>
          </p:cNvSpPr>
          <p:nvPr/>
        </p:nvSpPr>
        <p:spPr bwMode="auto">
          <a:xfrm>
            <a:off x="1704975" y="4362450"/>
            <a:ext cx="2020888" cy="184150"/>
          </a:xfrm>
          <a:prstGeom prst="rect">
            <a:avLst/>
          </a:prstGeom>
          <a:solidFill>
            <a:srgbClr val="FFFF9B"/>
          </a:solidFill>
          <a:ln w="9525">
            <a:noFill/>
            <a:miter lim="800000"/>
            <a:headEnd type="none" w="sm" len="sm"/>
            <a:tailEnd type="none" w="sm" len="sm"/>
          </a:ln>
          <a:effectLst/>
        </p:spPr>
        <p:txBody>
          <a:bodyPr wrap="none" anchor="ctr"/>
          <a:lstStyle/>
          <a:p>
            <a:endParaRPr lang="en-US"/>
          </a:p>
        </p:txBody>
      </p:sp>
      <p:sp>
        <p:nvSpPr>
          <p:cNvPr id="588812" name="Rectangle 12"/>
          <p:cNvSpPr>
            <a:spLocks noChangeArrowheads="1"/>
          </p:cNvSpPr>
          <p:nvPr/>
        </p:nvSpPr>
        <p:spPr bwMode="auto">
          <a:xfrm>
            <a:off x="833438" y="4908550"/>
            <a:ext cx="3330575" cy="211138"/>
          </a:xfrm>
          <a:prstGeom prst="rect">
            <a:avLst/>
          </a:prstGeom>
          <a:solidFill>
            <a:srgbClr val="FFFF9B"/>
          </a:solidFill>
          <a:ln w="9525">
            <a:noFill/>
            <a:miter lim="800000"/>
            <a:headEnd type="none" w="sm" len="sm"/>
            <a:tailEnd type="none" w="sm" len="sm"/>
          </a:ln>
          <a:effectLst/>
        </p:spPr>
        <p:txBody>
          <a:bodyPr wrap="none" anchor="ctr"/>
          <a:lstStyle/>
          <a:p>
            <a:endParaRPr lang="en-US"/>
          </a:p>
        </p:txBody>
      </p:sp>
      <p:sp>
        <p:nvSpPr>
          <p:cNvPr id="588802" name="Rectangle 2"/>
          <p:cNvSpPr>
            <a:spLocks noChangeArrowheads="1"/>
          </p:cNvSpPr>
          <p:nvPr/>
        </p:nvSpPr>
        <p:spPr bwMode="auto">
          <a:xfrm>
            <a:off x="2555875" y="1866900"/>
            <a:ext cx="2578100" cy="1370013"/>
          </a:xfrm>
          <a:prstGeom prst="rect">
            <a:avLst/>
          </a:prstGeom>
          <a:noFill/>
          <a:ln w="38100">
            <a:noFill/>
            <a:miter lim="800000"/>
            <a:headEnd type="none" w="sm" len="sm"/>
            <a:tailEnd type="none" w="sm" len="sm"/>
          </a:ln>
          <a:effectLst/>
        </p:spPr>
        <p:txBody>
          <a:bodyPr wrap="none" anchor="ctr">
            <a:spAutoFit/>
          </a:bodyPr>
          <a:lstStyle/>
          <a:p>
            <a:r>
              <a:rPr lang="en-US" sz="1200">
                <a:latin typeface="Courier New" pitchFamily="49" charset="0"/>
              </a:rPr>
              <a:t>wg_sw_1900#show ip </a:t>
            </a:r>
          </a:p>
          <a:p>
            <a:r>
              <a:rPr lang="en-US" sz="1200">
                <a:latin typeface="Courier New" pitchFamily="49" charset="0"/>
              </a:rPr>
              <a:t>IP address: 10.5.5.11</a:t>
            </a:r>
          </a:p>
          <a:p>
            <a:r>
              <a:rPr lang="en-US" sz="1200">
                <a:latin typeface="Courier New" pitchFamily="49" charset="0"/>
              </a:rPr>
              <a:t>Subnet mask: 255.255.255.0</a:t>
            </a:r>
          </a:p>
          <a:p>
            <a:r>
              <a:rPr lang="en-US" sz="1200">
                <a:latin typeface="Courier New" pitchFamily="49" charset="0"/>
              </a:rPr>
              <a:t>Default gateway: 10.5.5.3</a:t>
            </a:r>
          </a:p>
          <a:p>
            <a:r>
              <a:rPr lang="en-US" sz="1200">
                <a:latin typeface="Courier New" pitchFamily="49" charset="0"/>
              </a:rPr>
              <a:t>Management VLAN:  1</a:t>
            </a:r>
          </a:p>
          <a:p>
            <a:r>
              <a:rPr lang="en-US" sz="1200">
                <a:latin typeface="Courier New" pitchFamily="49" charset="0"/>
              </a:rPr>
              <a:t>…</a:t>
            </a:r>
          </a:p>
          <a:p>
            <a:r>
              <a:rPr lang="en-US" sz="1200">
                <a:latin typeface="Courier New" pitchFamily="49" charset="0"/>
              </a:rPr>
              <a:t>wg_sw_a#</a:t>
            </a:r>
          </a:p>
        </p:txBody>
      </p:sp>
      <p:sp>
        <p:nvSpPr>
          <p:cNvPr id="588808" name="Rectangle 8"/>
          <p:cNvSpPr>
            <a:spLocks noChangeArrowheads="1"/>
          </p:cNvSpPr>
          <p:nvPr/>
        </p:nvSpPr>
        <p:spPr bwMode="auto">
          <a:xfrm>
            <a:off x="600075" y="4324350"/>
            <a:ext cx="7918450" cy="1370013"/>
          </a:xfrm>
          <a:prstGeom prst="rect">
            <a:avLst/>
          </a:prstGeom>
          <a:noFill/>
          <a:ln w="38100">
            <a:noFill/>
            <a:miter lim="800000"/>
            <a:headEnd type="none" w="sm" len="sm"/>
            <a:tailEnd type="none" w="sm" len="sm"/>
          </a:ln>
          <a:effectLst/>
        </p:spPr>
        <p:txBody>
          <a:bodyPr wrap="none" anchor="ctr">
            <a:spAutoFit/>
          </a:bodyPr>
          <a:lstStyle/>
          <a:p>
            <a:r>
              <a:rPr lang="en-US" sz="1200">
                <a:latin typeface="Courier New" pitchFamily="49" charset="0"/>
              </a:rPr>
              <a:t>wg_sw_2950#show interface vlan 1</a:t>
            </a:r>
          </a:p>
          <a:p>
            <a:r>
              <a:rPr lang="en-US" sz="1200">
                <a:latin typeface="Courier New" pitchFamily="49" charset="0"/>
              </a:rPr>
              <a:t>Vlan1 is up, line protocol is up</a:t>
            </a:r>
          </a:p>
          <a:p>
            <a:r>
              <a:rPr lang="en-US" sz="1200">
                <a:latin typeface="Courier New" pitchFamily="49" charset="0"/>
              </a:rPr>
              <a:t>  Hardware is Cat5k Virtual Ethernet, address is 0010.f6a9.9800 (bia 0010.f6a9.9800)</a:t>
            </a:r>
          </a:p>
          <a:p>
            <a:r>
              <a:rPr lang="en-US" sz="1200">
                <a:latin typeface="Courier New" pitchFamily="49" charset="0"/>
              </a:rPr>
              <a:t>  Internet address is 172.16.80.79/24</a:t>
            </a:r>
          </a:p>
          <a:p>
            <a:r>
              <a:rPr lang="en-US" sz="1200">
                <a:latin typeface="Courier New" pitchFamily="49" charset="0"/>
              </a:rPr>
              <a:t>  Broadcast address is 255.255.255.255</a:t>
            </a:r>
          </a:p>
          <a:p>
            <a:r>
              <a:rPr lang="en-US" sz="1200">
                <a:latin typeface="Courier New" pitchFamily="49" charset="0"/>
              </a:rPr>
              <a:t>  . . .</a:t>
            </a:r>
          </a:p>
          <a:p>
            <a:r>
              <a:rPr lang="en-US" sz="1200">
                <a:latin typeface="Courier New" pitchFamily="49" charset="0"/>
              </a:rPr>
              <a:t>wg_sw_2950#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ChangeArrowheads="1"/>
          </p:cNvSpPr>
          <p:nvPr/>
        </p:nvSpPr>
        <p:spPr bwMode="auto">
          <a:xfrm>
            <a:off x="896938" y="2463800"/>
            <a:ext cx="7350125" cy="2743200"/>
          </a:xfrm>
          <a:prstGeom prst="rect">
            <a:avLst/>
          </a:prstGeom>
          <a:noFill/>
          <a:ln w="9525">
            <a:noFill/>
            <a:miter lim="800000"/>
            <a:headEnd/>
            <a:tailEnd/>
          </a:ln>
          <a:effectLst/>
        </p:spPr>
        <p:txBody>
          <a:bodyPr lIns="82550" tIns="41275" rIns="82550" bIns="41275"/>
          <a:lstStyle/>
          <a:p>
            <a:pPr marL="344488" lvl="1" indent="-230188">
              <a:buClr>
                <a:schemeClr val="folHlink"/>
              </a:buClr>
              <a:buFontTx/>
              <a:buChar char="•"/>
            </a:pPr>
            <a:r>
              <a:rPr lang="en-US" sz="2600"/>
              <a:t>IP address: 0.0.0.0</a:t>
            </a:r>
          </a:p>
          <a:p>
            <a:pPr marL="344488" lvl="1" indent="-230188">
              <a:spcBef>
                <a:spcPct val="35000"/>
              </a:spcBef>
              <a:buClr>
                <a:schemeClr val="folHlink"/>
              </a:buClr>
              <a:buFontTx/>
              <a:buChar char="•"/>
            </a:pPr>
            <a:r>
              <a:rPr lang="en-US" sz="2600"/>
              <a:t>CDP: enabled</a:t>
            </a:r>
          </a:p>
          <a:p>
            <a:pPr marL="344488" lvl="1" indent="-230188">
              <a:spcBef>
                <a:spcPct val="35000"/>
              </a:spcBef>
              <a:buClr>
                <a:schemeClr val="folHlink"/>
              </a:buClr>
              <a:buFontTx/>
              <a:buChar char="•"/>
            </a:pPr>
            <a:r>
              <a:rPr lang="en-US" sz="2600"/>
              <a:t>100baseT port: autonegotiate duplex mode</a:t>
            </a:r>
          </a:p>
          <a:p>
            <a:pPr marL="344488" lvl="1" indent="-230188">
              <a:spcBef>
                <a:spcPct val="35000"/>
              </a:spcBef>
              <a:buClr>
                <a:schemeClr val="folHlink"/>
              </a:buClr>
              <a:buFontTx/>
              <a:buChar char="•"/>
            </a:pPr>
            <a:r>
              <a:rPr lang="en-US" sz="2600"/>
              <a:t>Spanning tree: enabled</a:t>
            </a:r>
          </a:p>
          <a:p>
            <a:pPr marL="344488" lvl="1" indent="-230188">
              <a:spcBef>
                <a:spcPct val="35000"/>
              </a:spcBef>
              <a:buClr>
                <a:schemeClr val="folHlink"/>
              </a:buClr>
              <a:buFontTx/>
              <a:buChar char="•"/>
            </a:pPr>
            <a:r>
              <a:rPr lang="en-US" sz="2600"/>
              <a:t>Console password: none</a:t>
            </a:r>
          </a:p>
        </p:txBody>
      </p:sp>
      <p:sp>
        <p:nvSpPr>
          <p:cNvPr id="574467" name="Rectangle 3"/>
          <p:cNvSpPr>
            <a:spLocks noChangeArrowheads="1"/>
          </p:cNvSpPr>
          <p:nvPr/>
        </p:nvSpPr>
        <p:spPr bwMode="auto">
          <a:xfrm>
            <a:off x="381000" y="254000"/>
            <a:ext cx="7623175" cy="838200"/>
          </a:xfrm>
          <a:prstGeom prst="rect">
            <a:avLst/>
          </a:prstGeom>
          <a:noFill/>
          <a:ln w="9525">
            <a:noFill/>
            <a:miter lim="800000"/>
            <a:headEnd/>
            <a:tailEnd/>
          </a:ln>
          <a:effectLst/>
        </p:spPr>
        <p:txBody>
          <a:bodyPr lIns="82124" tIns="41061" rIns="82124" bIns="41061" anchor="b"/>
          <a:lstStyle/>
          <a:p>
            <a:pPr defTabSz="814388">
              <a:lnSpc>
                <a:spcPct val="90000"/>
              </a:lnSpc>
            </a:pPr>
            <a:r>
              <a:rPr lang="en-US" sz="3200"/>
              <a:t>Catalyst 1900 and 2950 Default Configuration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1233488" y="3168650"/>
            <a:ext cx="6638925" cy="482600"/>
          </a:xfrm>
          <a:prstGeom prst="rect">
            <a:avLst/>
          </a:prstGeom>
          <a:solidFill>
            <a:srgbClr val="FFCC99"/>
          </a:solidFill>
          <a:ln w="12700">
            <a:solidFill>
              <a:srgbClr val="000000"/>
            </a:solidFill>
            <a:miter lim="800000"/>
            <a:headEnd/>
            <a:tailEnd/>
          </a:ln>
          <a:effectLst>
            <a:outerShdw dist="17961" dir="2700000" algn="ctr" rotWithShape="0">
              <a:srgbClr val="000000"/>
            </a:outerShdw>
          </a:effectLst>
        </p:spPr>
        <p:txBody>
          <a:bodyPr lIns="116532" tIns="58267" rIns="116532" bIns="58267">
            <a:spAutoFit/>
          </a:bodyPr>
          <a:lstStyle/>
          <a:p>
            <a:endParaRPr lang="en-US"/>
          </a:p>
        </p:txBody>
      </p:sp>
      <p:sp>
        <p:nvSpPr>
          <p:cNvPr id="582659" name="Rectangle 3"/>
          <p:cNvSpPr>
            <a:spLocks noChangeArrowheads="1"/>
          </p:cNvSpPr>
          <p:nvPr/>
        </p:nvSpPr>
        <p:spPr bwMode="auto">
          <a:xfrm>
            <a:off x="574675" y="266700"/>
            <a:ext cx="7959725" cy="1143000"/>
          </a:xfrm>
          <a:prstGeom prst="rect">
            <a:avLst/>
          </a:prstGeom>
          <a:noFill/>
          <a:ln w="9525">
            <a:noFill/>
            <a:miter lim="800000"/>
            <a:headEnd/>
            <a:tailEnd/>
          </a:ln>
          <a:effectLst>
            <a:outerShdw dist="17961" dir="2700000" algn="ctr" rotWithShape="0">
              <a:schemeClr val="bg2"/>
            </a:outerShdw>
          </a:effectLst>
        </p:spPr>
        <p:txBody>
          <a:bodyPr lIns="82124" tIns="41061" rIns="82124" bIns="41061" anchor="ctr" anchorCtr="1"/>
          <a:lstStyle/>
          <a:p>
            <a:endParaRPr lang="en-US" sz="2400" b="0"/>
          </a:p>
        </p:txBody>
      </p:sp>
      <p:sp>
        <p:nvSpPr>
          <p:cNvPr id="582660" name="Rectangle 4"/>
          <p:cNvSpPr>
            <a:spLocks noChangeArrowheads="1"/>
          </p:cNvSpPr>
          <p:nvPr/>
        </p:nvSpPr>
        <p:spPr bwMode="auto">
          <a:xfrm>
            <a:off x="1322388" y="3259138"/>
            <a:ext cx="5821362" cy="304800"/>
          </a:xfrm>
          <a:prstGeom prst="rect">
            <a:avLst/>
          </a:prstGeom>
          <a:noFill/>
          <a:ln w="38100">
            <a:noFill/>
            <a:miter lim="800000"/>
            <a:headEnd type="none" w="sm" len="sm"/>
            <a:tailEnd type="none" w="sm" len="sm"/>
          </a:ln>
          <a:effectLst/>
        </p:spPr>
        <p:txBody>
          <a:bodyPr wrap="none" anchor="ctr">
            <a:spAutoFit/>
          </a:bodyPr>
          <a:lstStyle/>
          <a:p>
            <a:r>
              <a:rPr lang="en-US" sz="1400">
                <a:latin typeface="Courier New" pitchFamily="49" charset="0"/>
              </a:rPr>
              <a:t>wg_sw_1900(config)#ip address 10.5.5.11 255.255.255.0</a:t>
            </a:r>
            <a:endParaRPr lang="en-US" sz="1400"/>
          </a:p>
        </p:txBody>
      </p:sp>
      <p:sp>
        <p:nvSpPr>
          <p:cNvPr id="582662" name="Rectangle 6"/>
          <p:cNvSpPr>
            <a:spLocks noChangeArrowheads="1"/>
          </p:cNvSpPr>
          <p:nvPr/>
        </p:nvSpPr>
        <p:spPr bwMode="auto">
          <a:xfrm>
            <a:off x="682625" y="1887538"/>
            <a:ext cx="7558088" cy="555625"/>
          </a:xfrm>
          <a:prstGeom prst="rect">
            <a:avLst/>
          </a:prstGeom>
          <a:solidFill>
            <a:srgbClr val="FFFFFF"/>
          </a:solidFill>
          <a:ln w="12700">
            <a:solidFill>
              <a:srgbClr val="000000"/>
            </a:solidFill>
            <a:miter lim="800000"/>
            <a:headEnd/>
            <a:tailEnd/>
          </a:ln>
          <a:effectLst>
            <a:outerShdw dist="17961" dir="2700000" algn="ctr" rotWithShape="0">
              <a:srgbClr val="000000"/>
            </a:outerShdw>
          </a:effectLst>
        </p:spPr>
        <p:txBody>
          <a:bodyPr lIns="116532" tIns="58267" rIns="116532" bIns="58267">
            <a:spAutoFit/>
          </a:bodyPr>
          <a:lstStyle/>
          <a:p>
            <a:endParaRPr lang="en-US"/>
          </a:p>
        </p:txBody>
      </p:sp>
      <p:sp>
        <p:nvSpPr>
          <p:cNvPr id="582663" name="Rectangle 7"/>
          <p:cNvSpPr>
            <a:spLocks noChangeArrowheads="1"/>
          </p:cNvSpPr>
          <p:nvPr/>
        </p:nvSpPr>
        <p:spPr bwMode="auto">
          <a:xfrm>
            <a:off x="835025" y="1978025"/>
            <a:ext cx="7488238" cy="366713"/>
          </a:xfrm>
          <a:prstGeom prst="rect">
            <a:avLst/>
          </a:prstGeom>
          <a:noFill/>
          <a:ln w="38100">
            <a:noFill/>
            <a:miter lim="800000"/>
            <a:headEnd type="none" w="sm" len="sm"/>
            <a:tailEnd type="none" w="sm" len="sm"/>
          </a:ln>
          <a:effectLst/>
        </p:spPr>
        <p:txBody>
          <a:bodyPr anchor="ctr">
            <a:spAutoFit/>
          </a:bodyPr>
          <a:lstStyle/>
          <a:p>
            <a:r>
              <a:rPr lang="en-US">
                <a:latin typeface="Courier New" pitchFamily="49" charset="0"/>
              </a:rPr>
              <a:t>wg_sw_1900(config)#ip address {</a:t>
            </a:r>
            <a:r>
              <a:rPr lang="en-US" i="1">
                <a:latin typeface="Courier New" pitchFamily="49" charset="0"/>
              </a:rPr>
              <a:t>ip_address</a:t>
            </a:r>
            <a:r>
              <a:rPr lang="en-US">
                <a:latin typeface="Courier New" pitchFamily="49" charset="0"/>
              </a:rPr>
              <a:t>} {</a:t>
            </a:r>
            <a:r>
              <a:rPr lang="en-US" i="1">
                <a:latin typeface="Courier New" pitchFamily="49" charset="0"/>
              </a:rPr>
              <a:t>mask</a:t>
            </a:r>
            <a:r>
              <a:rPr lang="en-US">
                <a:latin typeface="Courier New" pitchFamily="49" charset="0"/>
              </a:rPr>
              <a:t>}</a:t>
            </a:r>
          </a:p>
        </p:txBody>
      </p:sp>
      <p:sp>
        <p:nvSpPr>
          <p:cNvPr id="582664" name="Rectangle 8"/>
          <p:cNvSpPr>
            <a:spLocks noChangeArrowheads="1"/>
          </p:cNvSpPr>
          <p:nvPr/>
        </p:nvSpPr>
        <p:spPr bwMode="auto">
          <a:xfrm>
            <a:off x="381000" y="254000"/>
            <a:ext cx="7623175" cy="838200"/>
          </a:xfrm>
          <a:prstGeom prst="rect">
            <a:avLst/>
          </a:prstGeom>
          <a:noFill/>
          <a:ln w="9525">
            <a:noFill/>
            <a:miter lim="800000"/>
            <a:headEnd/>
            <a:tailEnd/>
          </a:ln>
          <a:effectLst/>
        </p:spPr>
        <p:txBody>
          <a:bodyPr lIns="82124" tIns="41061" rIns="82124" bIns="41061" anchor="b"/>
          <a:lstStyle/>
          <a:p>
            <a:pPr defTabSz="814388">
              <a:lnSpc>
                <a:spcPct val="90000"/>
              </a:lnSpc>
            </a:pPr>
            <a:r>
              <a:rPr lang="en-US" sz="3200"/>
              <a:t>Configuring the </a:t>
            </a:r>
            <a:br>
              <a:rPr lang="en-US" sz="3200"/>
            </a:br>
            <a:r>
              <a:rPr lang="en-US" sz="3200"/>
              <a:t>Switch IP Address</a:t>
            </a:r>
          </a:p>
        </p:txBody>
      </p:sp>
      <p:sp>
        <p:nvSpPr>
          <p:cNvPr id="582665" name="Text Box 9"/>
          <p:cNvSpPr txBox="1">
            <a:spLocks noChangeArrowheads="1"/>
          </p:cNvSpPr>
          <p:nvPr/>
        </p:nvSpPr>
        <p:spPr bwMode="auto">
          <a:xfrm>
            <a:off x="528638" y="2620963"/>
            <a:ext cx="7772400" cy="361950"/>
          </a:xfrm>
          <a:prstGeom prst="rect">
            <a:avLst/>
          </a:prstGeom>
          <a:noFill/>
          <a:ln w="9525">
            <a:noFill/>
            <a:miter lim="800000"/>
            <a:headEnd type="none" w="sm" len="sm"/>
            <a:tailEnd type="none" w="sm" len="sm"/>
          </a:ln>
          <a:effectLst/>
        </p:spPr>
        <p:txBody>
          <a:bodyPr lIns="102833" tIns="51417" rIns="102833" bIns="51417">
            <a:spAutoFit/>
          </a:bodyPr>
          <a:lstStyle/>
          <a:p>
            <a:pPr marL="173038" indent="-173038" defTabSz="1028700">
              <a:lnSpc>
                <a:spcPct val="95000"/>
              </a:lnSpc>
              <a:spcBef>
                <a:spcPct val="35000"/>
              </a:spcBef>
              <a:buClr>
                <a:schemeClr val="folHlink"/>
              </a:buClr>
              <a:buFontTx/>
              <a:buChar char="•"/>
            </a:pPr>
            <a:r>
              <a:rPr lang="en-US">
                <a:cs typeface="Times New Roman" pitchFamily="18" charset="0"/>
              </a:rPr>
              <a:t>Configures an IP address and subnet mask on the switch</a:t>
            </a:r>
            <a:r>
              <a:rPr lang="en-US"/>
              <a:t> </a:t>
            </a:r>
          </a:p>
        </p:txBody>
      </p:sp>
      <p:sp>
        <p:nvSpPr>
          <p:cNvPr id="582666" name="Text Box 10"/>
          <p:cNvSpPr txBox="1">
            <a:spLocks noChangeArrowheads="1"/>
          </p:cNvSpPr>
          <p:nvPr/>
        </p:nvSpPr>
        <p:spPr bwMode="auto">
          <a:xfrm>
            <a:off x="355600" y="1397000"/>
            <a:ext cx="2449513" cy="390525"/>
          </a:xfrm>
          <a:prstGeom prst="rect">
            <a:avLst/>
          </a:prstGeom>
          <a:noFill/>
          <a:ln w="9525">
            <a:noFill/>
            <a:miter lim="800000"/>
            <a:headEnd type="none" w="sm" len="sm"/>
            <a:tailEnd type="none" w="sm" len="sm"/>
          </a:ln>
          <a:effectLst/>
        </p:spPr>
        <p:txBody>
          <a:bodyPr lIns="102833" tIns="51417" rIns="102833" bIns="51417">
            <a:spAutoFit/>
          </a:bodyPr>
          <a:lstStyle/>
          <a:p>
            <a:pPr marL="173038" indent="-173038" defTabSz="1028700">
              <a:lnSpc>
                <a:spcPct val="95000"/>
              </a:lnSpc>
              <a:spcBef>
                <a:spcPct val="35000"/>
              </a:spcBef>
              <a:buClr>
                <a:schemeClr val="folHlink"/>
              </a:buClr>
            </a:pPr>
            <a:r>
              <a:rPr lang="en-US" sz="2000">
                <a:cs typeface="Times New Roman" pitchFamily="18" charset="0"/>
              </a:rPr>
              <a:t>Catalyst 1900</a:t>
            </a:r>
            <a:endParaRPr lang="en-US" sz="2000"/>
          </a:p>
        </p:txBody>
      </p:sp>
      <p:sp>
        <p:nvSpPr>
          <p:cNvPr id="582667" name="Rectangle 11"/>
          <p:cNvSpPr>
            <a:spLocks noChangeArrowheads="1"/>
          </p:cNvSpPr>
          <p:nvPr/>
        </p:nvSpPr>
        <p:spPr bwMode="auto">
          <a:xfrm>
            <a:off x="1228725" y="5730875"/>
            <a:ext cx="6638925" cy="673100"/>
          </a:xfrm>
          <a:prstGeom prst="rect">
            <a:avLst/>
          </a:prstGeom>
          <a:solidFill>
            <a:srgbClr val="FFCC99"/>
          </a:solidFill>
          <a:ln w="12700">
            <a:solidFill>
              <a:srgbClr val="000000"/>
            </a:solidFill>
            <a:miter lim="800000"/>
            <a:headEnd/>
            <a:tailEnd/>
          </a:ln>
          <a:effectLst>
            <a:outerShdw dist="17961" dir="2700000" algn="ctr" rotWithShape="0">
              <a:srgbClr val="000000"/>
            </a:outerShdw>
          </a:effectLst>
        </p:spPr>
        <p:txBody>
          <a:bodyPr lIns="116532" tIns="58267" rIns="116532" bIns="58267">
            <a:spAutoFit/>
          </a:bodyPr>
          <a:lstStyle/>
          <a:p>
            <a:endParaRPr lang="en-US"/>
          </a:p>
        </p:txBody>
      </p:sp>
      <p:sp>
        <p:nvSpPr>
          <p:cNvPr id="582668" name="Rectangle 12"/>
          <p:cNvSpPr>
            <a:spLocks noChangeArrowheads="1"/>
          </p:cNvSpPr>
          <p:nvPr/>
        </p:nvSpPr>
        <p:spPr bwMode="auto">
          <a:xfrm>
            <a:off x="1317625" y="5838825"/>
            <a:ext cx="6246813" cy="517525"/>
          </a:xfrm>
          <a:prstGeom prst="rect">
            <a:avLst/>
          </a:prstGeom>
          <a:noFill/>
          <a:ln w="38100">
            <a:noFill/>
            <a:miter lim="800000"/>
            <a:headEnd type="none" w="sm" len="sm"/>
            <a:tailEnd type="none" w="sm" len="sm"/>
          </a:ln>
          <a:effectLst/>
        </p:spPr>
        <p:txBody>
          <a:bodyPr wrap="none" anchor="ctr">
            <a:spAutoFit/>
          </a:bodyPr>
          <a:lstStyle/>
          <a:p>
            <a:r>
              <a:rPr lang="en-US" sz="1400">
                <a:latin typeface="Courier New" pitchFamily="49" charset="0"/>
                <a:cs typeface="Times New Roman" pitchFamily="18" charset="0"/>
              </a:rPr>
              <a:t>wg_sw_2950(config)#interface vlan 1</a:t>
            </a:r>
          </a:p>
          <a:p>
            <a:r>
              <a:rPr lang="en-US" sz="1400">
                <a:latin typeface="Courier New" pitchFamily="49" charset="0"/>
                <a:cs typeface="Times New Roman" pitchFamily="18" charset="0"/>
              </a:rPr>
              <a:t>wg_sw_2950(config-if)#ip address 10.5.5.11 255.255.255.0 </a:t>
            </a:r>
          </a:p>
        </p:txBody>
      </p:sp>
      <p:sp>
        <p:nvSpPr>
          <p:cNvPr id="582669" name="Rectangle 13"/>
          <p:cNvSpPr>
            <a:spLocks noChangeArrowheads="1"/>
          </p:cNvSpPr>
          <p:nvPr/>
        </p:nvSpPr>
        <p:spPr bwMode="auto">
          <a:xfrm>
            <a:off x="677863" y="4529138"/>
            <a:ext cx="7570787" cy="555625"/>
          </a:xfrm>
          <a:prstGeom prst="rect">
            <a:avLst/>
          </a:prstGeom>
          <a:solidFill>
            <a:srgbClr val="FFFFFF"/>
          </a:solidFill>
          <a:ln w="12700">
            <a:solidFill>
              <a:srgbClr val="000000"/>
            </a:solidFill>
            <a:miter lim="800000"/>
            <a:headEnd/>
            <a:tailEnd/>
          </a:ln>
          <a:effectLst>
            <a:outerShdw dist="17961" dir="2700000" algn="ctr" rotWithShape="0">
              <a:srgbClr val="000000"/>
            </a:outerShdw>
          </a:effectLst>
        </p:spPr>
        <p:txBody>
          <a:bodyPr lIns="116532" tIns="58267" rIns="116532" bIns="58267">
            <a:spAutoFit/>
          </a:bodyPr>
          <a:lstStyle/>
          <a:p>
            <a:endParaRPr lang="en-US"/>
          </a:p>
        </p:txBody>
      </p:sp>
      <p:sp>
        <p:nvSpPr>
          <p:cNvPr id="582670" name="Rectangle 14"/>
          <p:cNvSpPr>
            <a:spLocks noChangeArrowheads="1"/>
          </p:cNvSpPr>
          <p:nvPr/>
        </p:nvSpPr>
        <p:spPr bwMode="auto">
          <a:xfrm>
            <a:off x="830263" y="4619625"/>
            <a:ext cx="7380287" cy="366713"/>
          </a:xfrm>
          <a:prstGeom prst="rect">
            <a:avLst/>
          </a:prstGeom>
          <a:noFill/>
          <a:ln w="38100">
            <a:noFill/>
            <a:miter lim="800000"/>
            <a:headEnd type="none" w="sm" len="sm"/>
            <a:tailEnd type="none" w="sm" len="sm"/>
          </a:ln>
          <a:effectLst/>
        </p:spPr>
        <p:txBody>
          <a:bodyPr anchor="ctr">
            <a:spAutoFit/>
          </a:bodyPr>
          <a:lstStyle/>
          <a:p>
            <a:r>
              <a:rPr lang="en-US">
                <a:latin typeface="Courier New" pitchFamily="49" charset="0"/>
              </a:rPr>
              <a:t>wg_sw_2950(config-if)#ip address {</a:t>
            </a:r>
            <a:r>
              <a:rPr lang="en-US" i="1">
                <a:latin typeface="Courier New" pitchFamily="49" charset="0"/>
              </a:rPr>
              <a:t>ip_address</a:t>
            </a:r>
            <a:r>
              <a:rPr lang="en-US">
                <a:latin typeface="Courier New" pitchFamily="49" charset="0"/>
              </a:rPr>
              <a:t>} {</a:t>
            </a:r>
            <a:r>
              <a:rPr lang="en-US" i="1">
                <a:latin typeface="Courier New" pitchFamily="49" charset="0"/>
              </a:rPr>
              <a:t>mask</a:t>
            </a:r>
            <a:r>
              <a:rPr lang="en-US">
                <a:latin typeface="Courier New" pitchFamily="49" charset="0"/>
              </a:rPr>
              <a:t>}</a:t>
            </a:r>
          </a:p>
        </p:txBody>
      </p:sp>
      <p:sp>
        <p:nvSpPr>
          <p:cNvPr id="582671" name="Text Box 15"/>
          <p:cNvSpPr txBox="1">
            <a:spLocks noChangeArrowheads="1"/>
          </p:cNvSpPr>
          <p:nvPr/>
        </p:nvSpPr>
        <p:spPr bwMode="auto">
          <a:xfrm>
            <a:off x="523875" y="5248275"/>
            <a:ext cx="8591550" cy="361950"/>
          </a:xfrm>
          <a:prstGeom prst="rect">
            <a:avLst/>
          </a:prstGeom>
          <a:noFill/>
          <a:ln w="9525">
            <a:noFill/>
            <a:miter lim="800000"/>
            <a:headEnd type="none" w="sm" len="sm"/>
            <a:tailEnd type="none" w="sm" len="sm"/>
          </a:ln>
          <a:effectLst/>
        </p:spPr>
        <p:txBody>
          <a:bodyPr lIns="102833" tIns="51417" rIns="102833" bIns="51417">
            <a:spAutoFit/>
          </a:bodyPr>
          <a:lstStyle/>
          <a:p>
            <a:pPr marL="173038" indent="-173038" defTabSz="1028700">
              <a:lnSpc>
                <a:spcPct val="95000"/>
              </a:lnSpc>
              <a:spcBef>
                <a:spcPct val="35000"/>
              </a:spcBef>
              <a:buClr>
                <a:schemeClr val="folHlink"/>
              </a:buClr>
              <a:buFontTx/>
              <a:buChar char="•"/>
            </a:pPr>
            <a:r>
              <a:rPr lang="en-US">
                <a:cs typeface="Times New Roman" pitchFamily="18" charset="0"/>
              </a:rPr>
              <a:t>Configures an IP address and subnet mask for the switch VLAN1 interface</a:t>
            </a:r>
            <a:r>
              <a:rPr lang="en-US"/>
              <a:t> </a:t>
            </a:r>
          </a:p>
        </p:txBody>
      </p:sp>
      <p:sp>
        <p:nvSpPr>
          <p:cNvPr id="582672" name="Text Box 16"/>
          <p:cNvSpPr txBox="1">
            <a:spLocks noChangeArrowheads="1"/>
          </p:cNvSpPr>
          <p:nvPr/>
        </p:nvSpPr>
        <p:spPr bwMode="auto">
          <a:xfrm>
            <a:off x="350838" y="4024313"/>
            <a:ext cx="2449512" cy="390525"/>
          </a:xfrm>
          <a:prstGeom prst="rect">
            <a:avLst/>
          </a:prstGeom>
          <a:noFill/>
          <a:ln w="9525">
            <a:noFill/>
            <a:miter lim="800000"/>
            <a:headEnd type="none" w="sm" len="sm"/>
            <a:tailEnd type="none" w="sm" len="sm"/>
          </a:ln>
          <a:effectLst/>
        </p:spPr>
        <p:txBody>
          <a:bodyPr lIns="102833" tIns="51417" rIns="102833" bIns="51417">
            <a:spAutoFit/>
          </a:bodyPr>
          <a:lstStyle/>
          <a:p>
            <a:pPr marL="173038" indent="-173038" defTabSz="1028700">
              <a:lnSpc>
                <a:spcPct val="95000"/>
              </a:lnSpc>
              <a:spcBef>
                <a:spcPct val="35000"/>
              </a:spcBef>
              <a:buClr>
                <a:schemeClr val="folHlink"/>
              </a:buClr>
            </a:pPr>
            <a:r>
              <a:rPr lang="en-US" sz="2000">
                <a:cs typeface="Times New Roman" pitchFamily="18" charset="0"/>
              </a:rPr>
              <a:t>Catalyst 2950</a:t>
            </a:r>
            <a:endParaRPr lang="en-US"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61" name="Rectangle 9"/>
          <p:cNvSpPr>
            <a:spLocks noChangeArrowheads="1"/>
          </p:cNvSpPr>
          <p:nvPr/>
        </p:nvSpPr>
        <p:spPr bwMode="auto">
          <a:xfrm>
            <a:off x="1060450" y="2159000"/>
            <a:ext cx="6867525" cy="555625"/>
          </a:xfrm>
          <a:prstGeom prst="rect">
            <a:avLst/>
          </a:prstGeom>
          <a:solidFill>
            <a:srgbClr val="FFFFFF"/>
          </a:solidFill>
          <a:ln w="12700">
            <a:solidFill>
              <a:srgbClr val="000000"/>
            </a:solidFill>
            <a:miter lim="800000"/>
            <a:headEnd/>
            <a:tailEnd/>
          </a:ln>
          <a:effectLst>
            <a:outerShdw dist="17961" dir="2700000" algn="ctr" rotWithShape="0">
              <a:srgbClr val="000000"/>
            </a:outerShdw>
          </a:effectLst>
        </p:spPr>
        <p:txBody>
          <a:bodyPr lIns="116532" tIns="58267" rIns="116532" bIns="58267">
            <a:spAutoFit/>
          </a:bodyPr>
          <a:lstStyle/>
          <a:p>
            <a:endParaRPr lang="en-US"/>
          </a:p>
        </p:txBody>
      </p:sp>
      <p:sp>
        <p:nvSpPr>
          <p:cNvPr id="586762" name="Rectangle 10"/>
          <p:cNvSpPr>
            <a:spLocks noChangeArrowheads="1"/>
          </p:cNvSpPr>
          <p:nvPr/>
        </p:nvSpPr>
        <p:spPr bwMode="auto">
          <a:xfrm>
            <a:off x="1212850" y="2247900"/>
            <a:ext cx="7054850" cy="366713"/>
          </a:xfrm>
          <a:prstGeom prst="rect">
            <a:avLst/>
          </a:prstGeom>
          <a:noFill/>
          <a:ln w="38100">
            <a:noFill/>
            <a:miter lim="800000"/>
            <a:headEnd type="none" w="sm" len="sm"/>
            <a:tailEnd type="none" w="sm" len="sm"/>
          </a:ln>
          <a:effectLst/>
        </p:spPr>
        <p:txBody>
          <a:bodyPr anchor="ctr">
            <a:spAutoFit/>
          </a:bodyPr>
          <a:lstStyle/>
          <a:p>
            <a:r>
              <a:rPr lang="en-US">
                <a:latin typeface="Courier New" pitchFamily="49" charset="0"/>
              </a:rPr>
              <a:t>wg_sw_a(config)#</a:t>
            </a:r>
            <a:r>
              <a:rPr lang="en-US">
                <a:latin typeface="Times" pitchFamily="18" charset="0"/>
              </a:rPr>
              <a:t> </a:t>
            </a:r>
            <a:r>
              <a:rPr lang="en-US">
                <a:latin typeface="Courier New" pitchFamily="49" charset="0"/>
              </a:rPr>
              <a:t>ip default-gateway {</a:t>
            </a:r>
            <a:r>
              <a:rPr lang="en-US" i="1">
                <a:latin typeface="Courier New" pitchFamily="49" charset="0"/>
              </a:rPr>
              <a:t>ip address</a:t>
            </a:r>
            <a:r>
              <a:rPr lang="en-US">
                <a:latin typeface="Courier New" pitchFamily="49" charset="0"/>
              </a:rPr>
              <a:t>}</a:t>
            </a:r>
          </a:p>
        </p:txBody>
      </p:sp>
      <p:sp>
        <p:nvSpPr>
          <p:cNvPr id="586763" name="Text Box 11"/>
          <p:cNvSpPr txBox="1">
            <a:spLocks noChangeArrowheads="1"/>
          </p:cNvSpPr>
          <p:nvPr/>
        </p:nvSpPr>
        <p:spPr bwMode="auto">
          <a:xfrm>
            <a:off x="935038" y="2849563"/>
            <a:ext cx="7772400" cy="679450"/>
          </a:xfrm>
          <a:prstGeom prst="rect">
            <a:avLst/>
          </a:prstGeom>
          <a:noFill/>
          <a:ln w="9525">
            <a:noFill/>
            <a:miter lim="800000"/>
            <a:headEnd type="none" w="sm" len="sm"/>
            <a:tailEnd type="none" w="sm" len="sm"/>
          </a:ln>
          <a:effectLst/>
        </p:spPr>
        <p:txBody>
          <a:bodyPr lIns="102833" tIns="51417" rIns="102833" bIns="51417">
            <a:spAutoFit/>
          </a:bodyPr>
          <a:lstStyle/>
          <a:p>
            <a:pPr marL="173038" indent="-173038" defTabSz="1028700">
              <a:lnSpc>
                <a:spcPct val="95000"/>
              </a:lnSpc>
              <a:spcBef>
                <a:spcPct val="35000"/>
              </a:spcBef>
              <a:buClr>
                <a:schemeClr val="folHlink"/>
              </a:buClr>
              <a:buFontTx/>
              <a:buChar char="•"/>
            </a:pPr>
            <a:r>
              <a:rPr lang="en-US" sz="2000">
                <a:cs typeface="Times New Roman" pitchFamily="18" charset="0"/>
              </a:rPr>
              <a:t>Configures the switch default gateway for the Catalyst 1900 and 2950 switches</a:t>
            </a:r>
            <a:r>
              <a:rPr lang="en-US" sz="2000"/>
              <a:t> </a:t>
            </a:r>
          </a:p>
        </p:txBody>
      </p:sp>
      <p:sp>
        <p:nvSpPr>
          <p:cNvPr id="586758" name="Rectangle 6"/>
          <p:cNvSpPr>
            <a:spLocks noChangeArrowheads="1"/>
          </p:cNvSpPr>
          <p:nvPr/>
        </p:nvSpPr>
        <p:spPr bwMode="auto">
          <a:xfrm>
            <a:off x="381000" y="254000"/>
            <a:ext cx="7623175" cy="838200"/>
          </a:xfrm>
          <a:prstGeom prst="rect">
            <a:avLst/>
          </a:prstGeom>
          <a:noFill/>
          <a:ln w="9525">
            <a:noFill/>
            <a:miter lim="800000"/>
            <a:headEnd/>
            <a:tailEnd/>
          </a:ln>
          <a:effectLst/>
        </p:spPr>
        <p:txBody>
          <a:bodyPr lIns="82124" tIns="41061" rIns="82124" bIns="41061" anchor="b"/>
          <a:lstStyle/>
          <a:p>
            <a:pPr defTabSz="814388">
              <a:lnSpc>
                <a:spcPct val="90000"/>
              </a:lnSpc>
            </a:pPr>
            <a:r>
              <a:rPr lang="en-US" sz="3200"/>
              <a:t>Configuring the Switch Default Gateway</a:t>
            </a:r>
          </a:p>
        </p:txBody>
      </p:sp>
      <p:sp>
        <p:nvSpPr>
          <p:cNvPr id="586759" name="Rectangle 7"/>
          <p:cNvSpPr>
            <a:spLocks noChangeArrowheads="1"/>
          </p:cNvSpPr>
          <p:nvPr/>
        </p:nvSpPr>
        <p:spPr bwMode="auto">
          <a:xfrm>
            <a:off x="1528763" y="4264025"/>
            <a:ext cx="5792787" cy="673100"/>
          </a:xfrm>
          <a:prstGeom prst="rect">
            <a:avLst/>
          </a:prstGeom>
          <a:solidFill>
            <a:srgbClr val="FFCC99"/>
          </a:solidFill>
          <a:ln w="12700">
            <a:solidFill>
              <a:srgbClr val="000000"/>
            </a:solidFill>
            <a:miter lim="800000"/>
            <a:headEnd/>
            <a:tailEnd/>
          </a:ln>
          <a:effectLst>
            <a:outerShdw dist="17961" dir="2700000" algn="ctr" rotWithShape="0">
              <a:srgbClr val="000000"/>
            </a:outerShdw>
          </a:effectLst>
        </p:spPr>
        <p:txBody>
          <a:bodyPr lIns="116532" tIns="58267" rIns="116532" bIns="58267">
            <a:spAutoFit/>
          </a:bodyPr>
          <a:lstStyle/>
          <a:p>
            <a:endParaRPr lang="en-US"/>
          </a:p>
        </p:txBody>
      </p:sp>
      <p:sp>
        <p:nvSpPr>
          <p:cNvPr id="586760" name="Rectangle 8"/>
          <p:cNvSpPr>
            <a:spLocks noChangeArrowheads="1"/>
          </p:cNvSpPr>
          <p:nvPr/>
        </p:nvSpPr>
        <p:spPr bwMode="auto">
          <a:xfrm>
            <a:off x="1727200" y="4491038"/>
            <a:ext cx="4757738" cy="304800"/>
          </a:xfrm>
          <a:prstGeom prst="rect">
            <a:avLst/>
          </a:prstGeom>
          <a:noFill/>
          <a:ln w="38100">
            <a:noFill/>
            <a:miter lim="800000"/>
            <a:headEnd type="none" w="sm" len="sm"/>
            <a:tailEnd type="none" w="sm" len="sm"/>
          </a:ln>
          <a:effectLst/>
        </p:spPr>
        <p:txBody>
          <a:bodyPr wrap="none" anchor="ctr">
            <a:spAutoFit/>
          </a:bodyPr>
          <a:lstStyle/>
          <a:p>
            <a:r>
              <a:rPr lang="en-US" sz="1400">
                <a:latin typeface="Courier New" pitchFamily="49" charset="0"/>
              </a:rPr>
              <a:t>wg_sw_a(config)#ip default-gateway 10.5.5.3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        Router configuration </a:t>
            </a:r>
          </a:p>
        </p:txBody>
      </p:sp>
      <p:sp>
        <p:nvSpPr>
          <p:cNvPr id="3" name="Content Placeholder 2"/>
          <p:cNvSpPr>
            <a:spLocks noGrp="1"/>
          </p:cNvSpPr>
          <p:nvPr>
            <p:ph idx="1"/>
          </p:nvPr>
        </p:nvSpPr>
        <p:spPr>
          <a:xfrm>
            <a:off x="457200" y="990600"/>
            <a:ext cx="8229600" cy="5486400"/>
          </a:xfrm>
        </p:spPr>
        <p:txBody>
          <a:bodyPr>
            <a:normAutofit/>
          </a:bodyPr>
          <a:lstStyle/>
          <a:p>
            <a:pPr>
              <a:buFont typeface="Wingdings" pitchFamily="2" charset="2"/>
              <a:buChar char="q"/>
            </a:pPr>
            <a:r>
              <a:rPr lang="en-US" dirty="0"/>
              <a:t>Items shipped with a new purchased Router  include:</a:t>
            </a:r>
          </a:p>
          <a:p>
            <a:pPr>
              <a:buFont typeface="Wingdings" pitchFamily="2" charset="2"/>
              <a:buChar char="Ø"/>
            </a:pPr>
            <a:r>
              <a:rPr lang="en-US" dirty="0"/>
              <a:t>A RJ45-to-DB9 console cable</a:t>
            </a:r>
          </a:p>
          <a:p>
            <a:pPr>
              <a:buFont typeface="Wingdings" pitchFamily="2" charset="2"/>
              <a:buChar char="Ø"/>
            </a:pPr>
            <a:r>
              <a:rPr lang="en-US" dirty="0"/>
              <a:t>A DB-9-to-DB-25 modem adapter</a:t>
            </a:r>
          </a:p>
          <a:p>
            <a:pPr>
              <a:buFont typeface="Wingdings" pitchFamily="2" charset="2"/>
              <a:buChar char="Ø"/>
            </a:pPr>
            <a:r>
              <a:rPr lang="en-US" dirty="0"/>
              <a:t>A power cable</a:t>
            </a:r>
          </a:p>
          <a:p>
            <a:pPr>
              <a:buFont typeface="Wingdings" pitchFamily="2" charset="2"/>
              <a:buChar char="Ø"/>
            </a:pPr>
            <a:r>
              <a:rPr lang="en-US" dirty="0"/>
              <a:t>Product registration card</a:t>
            </a:r>
          </a:p>
          <a:p>
            <a:pPr>
              <a:buFont typeface="Wingdings" pitchFamily="2" charset="2"/>
              <a:buChar char="Ø"/>
            </a:pPr>
            <a:r>
              <a:rPr lang="en-US" dirty="0"/>
              <a:t>Regulatory Compliance and Safety Information for Routers</a:t>
            </a:r>
          </a:p>
          <a:p>
            <a:pPr>
              <a:buFont typeface="Wingdings" pitchFamily="2" charset="2"/>
              <a:buChar char="Ø"/>
            </a:pPr>
            <a:r>
              <a:rPr lang="en-US" dirty="0"/>
              <a:t>Router and Security Device Manager (SDM) Quick Start Guide</a:t>
            </a:r>
          </a:p>
          <a:p>
            <a:pPr>
              <a:buFont typeface="Wingdings" pitchFamily="2" charset="2"/>
              <a:buChar char="Ø"/>
            </a:pPr>
            <a:r>
              <a:rPr lang="en-US" dirty="0"/>
              <a:t>Routers (Modular) Quick Start Guide </a:t>
            </a:r>
          </a:p>
          <a:p>
            <a:endParaRPr lang="en-US" dirty="0"/>
          </a:p>
        </p:txBody>
      </p:sp>
    </p:spTree>
  </p:cSld>
  <p:clrMapOvr>
    <a:masterClrMapping/>
  </p:clrMapOvr>
  <p:transition>
    <p:wedg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4" name="Rectangle 4"/>
          <p:cNvSpPr>
            <a:spLocks noChangeArrowheads="1"/>
          </p:cNvSpPr>
          <p:nvPr/>
        </p:nvSpPr>
        <p:spPr bwMode="auto">
          <a:xfrm>
            <a:off x="2487613" y="1865313"/>
            <a:ext cx="2921000" cy="1489075"/>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endParaRPr lang="en-US"/>
          </a:p>
        </p:txBody>
      </p:sp>
      <p:sp>
        <p:nvSpPr>
          <p:cNvPr id="588803" name="Rectangle 3"/>
          <p:cNvSpPr>
            <a:spLocks noChangeArrowheads="1"/>
          </p:cNvSpPr>
          <p:nvPr/>
        </p:nvSpPr>
        <p:spPr bwMode="auto">
          <a:xfrm>
            <a:off x="381000" y="254000"/>
            <a:ext cx="7623175" cy="838200"/>
          </a:xfrm>
          <a:prstGeom prst="rect">
            <a:avLst/>
          </a:prstGeom>
          <a:noFill/>
          <a:ln w="9525">
            <a:noFill/>
            <a:miter lim="800000"/>
            <a:headEnd/>
            <a:tailEnd/>
          </a:ln>
          <a:effectLst/>
        </p:spPr>
        <p:txBody>
          <a:bodyPr lIns="82124" tIns="41061" rIns="82124" bIns="41061" anchor="b"/>
          <a:lstStyle/>
          <a:p>
            <a:pPr defTabSz="814388">
              <a:lnSpc>
                <a:spcPct val="90000"/>
              </a:lnSpc>
            </a:pPr>
            <a:r>
              <a:rPr lang="en-US" sz="3200"/>
              <a:t>Showing the Switch IP Address</a:t>
            </a:r>
          </a:p>
        </p:txBody>
      </p:sp>
      <p:sp>
        <p:nvSpPr>
          <p:cNvPr id="588805" name="Text Box 5"/>
          <p:cNvSpPr txBox="1">
            <a:spLocks noChangeArrowheads="1"/>
          </p:cNvSpPr>
          <p:nvPr/>
        </p:nvSpPr>
        <p:spPr bwMode="auto">
          <a:xfrm>
            <a:off x="355600" y="1397000"/>
            <a:ext cx="2449513" cy="390525"/>
          </a:xfrm>
          <a:prstGeom prst="rect">
            <a:avLst/>
          </a:prstGeom>
          <a:noFill/>
          <a:ln w="9525">
            <a:noFill/>
            <a:miter lim="800000"/>
            <a:headEnd type="none" w="sm" len="sm"/>
            <a:tailEnd type="none" w="sm" len="sm"/>
          </a:ln>
          <a:effectLst/>
        </p:spPr>
        <p:txBody>
          <a:bodyPr lIns="102833" tIns="51417" rIns="102833" bIns="51417">
            <a:spAutoFit/>
          </a:bodyPr>
          <a:lstStyle/>
          <a:p>
            <a:pPr marL="173038" indent="-173038" defTabSz="1028700">
              <a:lnSpc>
                <a:spcPct val="95000"/>
              </a:lnSpc>
              <a:spcBef>
                <a:spcPct val="35000"/>
              </a:spcBef>
              <a:buClr>
                <a:schemeClr val="folHlink"/>
              </a:buClr>
            </a:pPr>
            <a:r>
              <a:rPr lang="en-US" sz="2000">
                <a:cs typeface="Times New Roman" pitchFamily="18" charset="0"/>
              </a:rPr>
              <a:t>Catalyst 1900</a:t>
            </a:r>
            <a:endParaRPr lang="en-US" sz="2000"/>
          </a:p>
        </p:txBody>
      </p:sp>
      <p:sp>
        <p:nvSpPr>
          <p:cNvPr id="588806" name="Text Box 6"/>
          <p:cNvSpPr txBox="1">
            <a:spLocks noChangeArrowheads="1"/>
          </p:cNvSpPr>
          <p:nvPr/>
        </p:nvSpPr>
        <p:spPr bwMode="auto">
          <a:xfrm>
            <a:off x="350838" y="3802063"/>
            <a:ext cx="2449512" cy="390525"/>
          </a:xfrm>
          <a:prstGeom prst="rect">
            <a:avLst/>
          </a:prstGeom>
          <a:noFill/>
          <a:ln w="9525">
            <a:noFill/>
            <a:miter lim="800000"/>
            <a:headEnd type="none" w="sm" len="sm"/>
            <a:tailEnd type="none" w="sm" len="sm"/>
          </a:ln>
          <a:effectLst/>
        </p:spPr>
        <p:txBody>
          <a:bodyPr lIns="102833" tIns="51417" rIns="102833" bIns="51417">
            <a:spAutoFit/>
          </a:bodyPr>
          <a:lstStyle/>
          <a:p>
            <a:pPr marL="173038" indent="-173038" defTabSz="1028700">
              <a:lnSpc>
                <a:spcPct val="95000"/>
              </a:lnSpc>
              <a:spcBef>
                <a:spcPct val="35000"/>
              </a:spcBef>
              <a:buClr>
                <a:schemeClr val="folHlink"/>
              </a:buClr>
            </a:pPr>
            <a:r>
              <a:rPr lang="en-US" sz="2000">
                <a:cs typeface="Times New Roman" pitchFamily="18" charset="0"/>
              </a:rPr>
              <a:t>Catalyst 2950</a:t>
            </a:r>
            <a:endParaRPr lang="en-US" sz="2000"/>
          </a:p>
        </p:txBody>
      </p:sp>
      <p:sp>
        <p:nvSpPr>
          <p:cNvPr id="588807" name="Rectangle 7"/>
          <p:cNvSpPr>
            <a:spLocks noChangeArrowheads="1"/>
          </p:cNvSpPr>
          <p:nvPr/>
        </p:nvSpPr>
        <p:spPr bwMode="auto">
          <a:xfrm>
            <a:off x="460375" y="4229100"/>
            <a:ext cx="8197850" cy="1595438"/>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endParaRPr lang="en-US"/>
          </a:p>
        </p:txBody>
      </p:sp>
      <p:sp>
        <p:nvSpPr>
          <p:cNvPr id="588809" name="Rectangle 9"/>
          <p:cNvSpPr>
            <a:spLocks noChangeArrowheads="1"/>
          </p:cNvSpPr>
          <p:nvPr/>
        </p:nvSpPr>
        <p:spPr bwMode="auto">
          <a:xfrm>
            <a:off x="3654425" y="1885950"/>
            <a:ext cx="765175" cy="198438"/>
          </a:xfrm>
          <a:prstGeom prst="rect">
            <a:avLst/>
          </a:prstGeom>
          <a:solidFill>
            <a:srgbClr val="FFFF9B"/>
          </a:solidFill>
          <a:ln w="9525">
            <a:noFill/>
            <a:miter lim="800000"/>
            <a:headEnd type="none" w="sm" len="sm"/>
            <a:tailEnd type="none" w="sm" len="sm"/>
          </a:ln>
          <a:effectLst/>
        </p:spPr>
        <p:txBody>
          <a:bodyPr wrap="none" anchor="ctr"/>
          <a:lstStyle/>
          <a:p>
            <a:endParaRPr lang="en-US"/>
          </a:p>
        </p:txBody>
      </p:sp>
      <p:sp>
        <p:nvSpPr>
          <p:cNvPr id="588810" name="Rectangle 10"/>
          <p:cNvSpPr>
            <a:spLocks noChangeArrowheads="1"/>
          </p:cNvSpPr>
          <p:nvPr/>
        </p:nvSpPr>
        <p:spPr bwMode="auto">
          <a:xfrm>
            <a:off x="2581275" y="2092325"/>
            <a:ext cx="2608263" cy="552450"/>
          </a:xfrm>
          <a:prstGeom prst="rect">
            <a:avLst/>
          </a:prstGeom>
          <a:solidFill>
            <a:srgbClr val="FFFF9B"/>
          </a:solidFill>
          <a:ln w="9525">
            <a:noFill/>
            <a:miter lim="800000"/>
            <a:headEnd type="none" w="sm" len="sm"/>
            <a:tailEnd type="none" w="sm" len="sm"/>
          </a:ln>
          <a:effectLst/>
        </p:spPr>
        <p:txBody>
          <a:bodyPr wrap="none" anchor="ctr"/>
          <a:lstStyle/>
          <a:p>
            <a:endParaRPr lang="en-US"/>
          </a:p>
        </p:txBody>
      </p:sp>
      <p:sp>
        <p:nvSpPr>
          <p:cNvPr id="588811" name="Rectangle 11"/>
          <p:cNvSpPr>
            <a:spLocks noChangeArrowheads="1"/>
          </p:cNvSpPr>
          <p:nvPr/>
        </p:nvSpPr>
        <p:spPr bwMode="auto">
          <a:xfrm>
            <a:off x="1704975" y="4362450"/>
            <a:ext cx="2020888" cy="184150"/>
          </a:xfrm>
          <a:prstGeom prst="rect">
            <a:avLst/>
          </a:prstGeom>
          <a:solidFill>
            <a:srgbClr val="FFFF9B"/>
          </a:solidFill>
          <a:ln w="9525">
            <a:noFill/>
            <a:miter lim="800000"/>
            <a:headEnd type="none" w="sm" len="sm"/>
            <a:tailEnd type="none" w="sm" len="sm"/>
          </a:ln>
          <a:effectLst/>
        </p:spPr>
        <p:txBody>
          <a:bodyPr wrap="none" anchor="ctr"/>
          <a:lstStyle/>
          <a:p>
            <a:endParaRPr lang="en-US"/>
          </a:p>
        </p:txBody>
      </p:sp>
      <p:sp>
        <p:nvSpPr>
          <p:cNvPr id="588812" name="Rectangle 12"/>
          <p:cNvSpPr>
            <a:spLocks noChangeArrowheads="1"/>
          </p:cNvSpPr>
          <p:nvPr/>
        </p:nvSpPr>
        <p:spPr bwMode="auto">
          <a:xfrm>
            <a:off x="833438" y="4908550"/>
            <a:ext cx="3330575" cy="211138"/>
          </a:xfrm>
          <a:prstGeom prst="rect">
            <a:avLst/>
          </a:prstGeom>
          <a:solidFill>
            <a:srgbClr val="FFFF9B"/>
          </a:solidFill>
          <a:ln w="9525">
            <a:noFill/>
            <a:miter lim="800000"/>
            <a:headEnd type="none" w="sm" len="sm"/>
            <a:tailEnd type="none" w="sm" len="sm"/>
          </a:ln>
          <a:effectLst/>
        </p:spPr>
        <p:txBody>
          <a:bodyPr wrap="none" anchor="ctr"/>
          <a:lstStyle/>
          <a:p>
            <a:endParaRPr lang="en-US"/>
          </a:p>
        </p:txBody>
      </p:sp>
      <p:sp>
        <p:nvSpPr>
          <p:cNvPr id="588802" name="Rectangle 2"/>
          <p:cNvSpPr>
            <a:spLocks noChangeArrowheads="1"/>
          </p:cNvSpPr>
          <p:nvPr/>
        </p:nvSpPr>
        <p:spPr bwMode="auto">
          <a:xfrm>
            <a:off x="2555875" y="1866900"/>
            <a:ext cx="2578100" cy="1370013"/>
          </a:xfrm>
          <a:prstGeom prst="rect">
            <a:avLst/>
          </a:prstGeom>
          <a:noFill/>
          <a:ln w="38100">
            <a:noFill/>
            <a:miter lim="800000"/>
            <a:headEnd type="none" w="sm" len="sm"/>
            <a:tailEnd type="none" w="sm" len="sm"/>
          </a:ln>
          <a:effectLst/>
        </p:spPr>
        <p:txBody>
          <a:bodyPr wrap="none" anchor="ctr">
            <a:spAutoFit/>
          </a:bodyPr>
          <a:lstStyle/>
          <a:p>
            <a:r>
              <a:rPr lang="en-US" sz="1200">
                <a:latin typeface="Courier New" pitchFamily="49" charset="0"/>
              </a:rPr>
              <a:t>wg_sw_1900#show ip </a:t>
            </a:r>
          </a:p>
          <a:p>
            <a:r>
              <a:rPr lang="en-US" sz="1200">
                <a:latin typeface="Courier New" pitchFamily="49" charset="0"/>
              </a:rPr>
              <a:t>IP address: 10.5.5.11</a:t>
            </a:r>
          </a:p>
          <a:p>
            <a:r>
              <a:rPr lang="en-US" sz="1200">
                <a:latin typeface="Courier New" pitchFamily="49" charset="0"/>
              </a:rPr>
              <a:t>Subnet mask: 255.255.255.0</a:t>
            </a:r>
          </a:p>
          <a:p>
            <a:r>
              <a:rPr lang="en-US" sz="1200">
                <a:latin typeface="Courier New" pitchFamily="49" charset="0"/>
              </a:rPr>
              <a:t>Default gateway: 10.5.5.3</a:t>
            </a:r>
          </a:p>
          <a:p>
            <a:r>
              <a:rPr lang="en-US" sz="1200">
                <a:latin typeface="Courier New" pitchFamily="49" charset="0"/>
              </a:rPr>
              <a:t>Management VLAN:  1</a:t>
            </a:r>
          </a:p>
          <a:p>
            <a:r>
              <a:rPr lang="en-US" sz="1200">
                <a:latin typeface="Courier New" pitchFamily="49" charset="0"/>
              </a:rPr>
              <a:t>…</a:t>
            </a:r>
          </a:p>
          <a:p>
            <a:r>
              <a:rPr lang="en-US" sz="1200">
                <a:latin typeface="Courier New" pitchFamily="49" charset="0"/>
              </a:rPr>
              <a:t>wg_sw_a#</a:t>
            </a:r>
          </a:p>
        </p:txBody>
      </p:sp>
      <p:sp>
        <p:nvSpPr>
          <p:cNvPr id="588808" name="Rectangle 8"/>
          <p:cNvSpPr>
            <a:spLocks noChangeArrowheads="1"/>
          </p:cNvSpPr>
          <p:nvPr/>
        </p:nvSpPr>
        <p:spPr bwMode="auto">
          <a:xfrm>
            <a:off x="600075" y="4324350"/>
            <a:ext cx="7918450" cy="1370013"/>
          </a:xfrm>
          <a:prstGeom prst="rect">
            <a:avLst/>
          </a:prstGeom>
          <a:noFill/>
          <a:ln w="38100">
            <a:noFill/>
            <a:miter lim="800000"/>
            <a:headEnd type="none" w="sm" len="sm"/>
            <a:tailEnd type="none" w="sm" len="sm"/>
          </a:ln>
          <a:effectLst/>
        </p:spPr>
        <p:txBody>
          <a:bodyPr wrap="none" anchor="ctr">
            <a:spAutoFit/>
          </a:bodyPr>
          <a:lstStyle/>
          <a:p>
            <a:r>
              <a:rPr lang="en-US" sz="1200">
                <a:latin typeface="Courier New" pitchFamily="49" charset="0"/>
              </a:rPr>
              <a:t>wg_sw_2950#show interface vlan 1</a:t>
            </a:r>
          </a:p>
          <a:p>
            <a:r>
              <a:rPr lang="en-US" sz="1200">
                <a:latin typeface="Courier New" pitchFamily="49" charset="0"/>
              </a:rPr>
              <a:t>Vlan1 is up, line protocol is up</a:t>
            </a:r>
          </a:p>
          <a:p>
            <a:r>
              <a:rPr lang="en-US" sz="1200">
                <a:latin typeface="Courier New" pitchFamily="49" charset="0"/>
              </a:rPr>
              <a:t>  Hardware is Cat5k Virtual Ethernet, address is 0010.f6a9.9800 (bia 0010.f6a9.9800)</a:t>
            </a:r>
          </a:p>
          <a:p>
            <a:r>
              <a:rPr lang="en-US" sz="1200">
                <a:latin typeface="Courier New" pitchFamily="49" charset="0"/>
              </a:rPr>
              <a:t>  Internet address is 172.16.80.79/24</a:t>
            </a:r>
          </a:p>
          <a:p>
            <a:r>
              <a:rPr lang="en-US" sz="1200">
                <a:latin typeface="Courier New" pitchFamily="49" charset="0"/>
              </a:rPr>
              <a:t>  Broadcast address is 255.255.255.255</a:t>
            </a:r>
          </a:p>
          <a:p>
            <a:r>
              <a:rPr lang="en-US" sz="1200">
                <a:latin typeface="Courier New" pitchFamily="49" charset="0"/>
              </a:rPr>
              <a:t>  . . .</a:t>
            </a:r>
          </a:p>
          <a:p>
            <a:r>
              <a:rPr lang="en-US" sz="1200">
                <a:latin typeface="Courier New" pitchFamily="49" charset="0"/>
              </a:rPr>
              <a:t>wg_sw_2950#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533400"/>
          </a:xfrm>
        </p:spPr>
        <p:txBody>
          <a:bodyPr>
            <a:normAutofit fontScale="90000"/>
          </a:bodyPr>
          <a:lstStyle/>
          <a:p>
            <a:r>
              <a:rPr lang="en-US" sz="3600" b="1" dirty="0"/>
              <a:t>Initial Switch Configuration</a:t>
            </a:r>
            <a:endParaRPr lang="en-US" sz="3600" dirty="0"/>
          </a:p>
        </p:txBody>
      </p:sp>
      <p:sp>
        <p:nvSpPr>
          <p:cNvPr id="3" name="Content Placeholder 2"/>
          <p:cNvSpPr>
            <a:spLocks noGrp="1"/>
          </p:cNvSpPr>
          <p:nvPr>
            <p:ph idx="1"/>
          </p:nvPr>
        </p:nvSpPr>
        <p:spPr>
          <a:xfrm>
            <a:off x="228600" y="914400"/>
            <a:ext cx="8610600" cy="5715000"/>
          </a:xfrm>
        </p:spPr>
        <p:txBody>
          <a:bodyPr>
            <a:noAutofit/>
          </a:bodyPr>
          <a:lstStyle/>
          <a:p>
            <a:pPr algn="just"/>
            <a:r>
              <a:rPr lang="en-US" sz="1800" dirty="0"/>
              <a:t>There are multiple options available to configure and manage a Cisco LAN switch. These options include:</a:t>
            </a:r>
          </a:p>
          <a:p>
            <a:pPr marL="1484313" lvl="0" indent="-165100" algn="just">
              <a:buFont typeface="Wingdings" pitchFamily="2" charset="2"/>
              <a:buChar char="Ø"/>
            </a:pPr>
            <a:r>
              <a:rPr lang="en-US" sz="1800" dirty="0"/>
              <a:t>Cisco IOS Command Line Interface (CLI)</a:t>
            </a:r>
          </a:p>
          <a:p>
            <a:pPr marL="1484313" lvl="0" indent="-165100" algn="just">
              <a:buFont typeface="Wingdings" pitchFamily="2" charset="2"/>
              <a:buChar char="Ø"/>
            </a:pPr>
            <a:r>
              <a:rPr lang="en-US" sz="1800" dirty="0"/>
              <a:t>Cisco Network Assistant</a:t>
            </a:r>
          </a:p>
          <a:p>
            <a:pPr marL="1484313" lvl="0" indent="-165100" algn="just">
              <a:buFont typeface="Wingdings" pitchFamily="2" charset="2"/>
              <a:buChar char="Ø"/>
            </a:pPr>
            <a:r>
              <a:rPr lang="en-US" sz="1800" dirty="0"/>
              <a:t>Cisco Device Manager</a:t>
            </a:r>
          </a:p>
          <a:p>
            <a:pPr marL="1484313" lvl="0" indent="-165100" algn="just">
              <a:buFont typeface="Wingdings" pitchFamily="2" charset="2"/>
              <a:buChar char="Ø"/>
            </a:pPr>
            <a:r>
              <a:rPr lang="en-US" sz="1800" dirty="0"/>
              <a:t>Cisco View Management Software</a:t>
            </a:r>
          </a:p>
          <a:p>
            <a:pPr marL="1484313" lvl="0" indent="-165100" algn="just">
              <a:buFont typeface="Wingdings" pitchFamily="2" charset="2"/>
              <a:buChar char="Ø"/>
            </a:pPr>
            <a:r>
              <a:rPr lang="en-US" sz="1800" dirty="0"/>
              <a:t>SNMP Network Management Products</a:t>
            </a:r>
          </a:p>
          <a:p>
            <a:pPr algn="just"/>
            <a:r>
              <a:rPr lang="en-US" sz="1800" dirty="0"/>
              <a:t>Some of these options use IP connectivity or a web-browser to connect to the switch, this requires the use of an IP address.</a:t>
            </a:r>
          </a:p>
          <a:p>
            <a:pPr algn="just"/>
            <a:r>
              <a:rPr lang="en-US" sz="1800" dirty="0"/>
              <a:t> Unlike router interfaces, switch ports are not assigned IP addresses.</a:t>
            </a:r>
          </a:p>
          <a:p>
            <a:pPr algn="just"/>
            <a:r>
              <a:rPr lang="en-US" sz="1800" dirty="0"/>
              <a:t> In order to use an IP-based management product or Telnet session to manage a Cisco switch, it is necessary to configure a management IP address on the switch. </a:t>
            </a:r>
          </a:p>
          <a:p>
            <a:pPr algn="just"/>
            <a:r>
              <a:rPr lang="en-US" sz="1800" dirty="0"/>
              <a:t>Once the management IP address is assigned, these tools can use that IP address to access the switch. </a:t>
            </a:r>
          </a:p>
          <a:p>
            <a:pPr algn="just"/>
            <a:r>
              <a:rPr lang="en-US" sz="1800" dirty="0"/>
              <a:t>Until this address is assigned, it is necessary to connect directly to the console port and use a terminal emulation program to perform configuration tasks.</a:t>
            </a:r>
          </a:p>
          <a:p>
            <a:pPr algn="just"/>
            <a:endParaRPr lang="en-US" sz="1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762000"/>
          </a:xfrm>
        </p:spPr>
        <p:txBody>
          <a:bodyPr>
            <a:normAutofit fontScale="90000"/>
          </a:bodyPr>
          <a:lstStyle/>
          <a:p>
            <a:r>
              <a:rPr lang="en-US" dirty="0"/>
              <a:t>Cont…</a:t>
            </a:r>
          </a:p>
        </p:txBody>
      </p:sp>
      <p:sp>
        <p:nvSpPr>
          <p:cNvPr id="3" name="Content Placeholder 2"/>
          <p:cNvSpPr>
            <a:spLocks noGrp="1"/>
          </p:cNvSpPr>
          <p:nvPr>
            <p:ph idx="1"/>
          </p:nvPr>
        </p:nvSpPr>
        <p:spPr>
          <a:xfrm>
            <a:off x="228600" y="1066800"/>
            <a:ext cx="8610600" cy="5410200"/>
          </a:xfrm>
        </p:spPr>
        <p:txBody>
          <a:bodyPr>
            <a:normAutofit fontScale="92500" lnSpcReduction="10000"/>
          </a:bodyPr>
          <a:lstStyle/>
          <a:p>
            <a:pPr algn="just"/>
            <a:r>
              <a:rPr lang="en-US" sz="2800" dirty="0"/>
              <a:t>The Cisco Catalyst 2960 switch comes preconfigured and only needs to be assigned basic security information before being connected to the network.</a:t>
            </a:r>
          </a:p>
          <a:p>
            <a:pPr algn="just"/>
            <a:r>
              <a:rPr lang="en-US" sz="2800" dirty="0"/>
              <a:t>The commands to configure hostname and passwords on the switch are the same commands used to configure the ISR. </a:t>
            </a:r>
          </a:p>
          <a:p>
            <a:pPr algn="just"/>
            <a:r>
              <a:rPr lang="en-US" sz="2800" dirty="0"/>
              <a:t>In order to use an IP-based management product or Telnet with a Cisco switch, </a:t>
            </a:r>
            <a:r>
              <a:rPr lang="en-US" sz="2800" b="1" dirty="0">
                <a:solidFill>
                  <a:srgbClr val="FFC000"/>
                </a:solidFill>
              </a:rPr>
              <a:t>configure a management IP address. </a:t>
            </a:r>
          </a:p>
          <a:p>
            <a:pPr algn="just"/>
            <a:r>
              <a:rPr lang="en-US" sz="2800" dirty="0"/>
              <a:t>There is </a:t>
            </a:r>
            <a:r>
              <a:rPr lang="en-US" sz="2800" b="1" dirty="0">
                <a:solidFill>
                  <a:srgbClr val="FFC000"/>
                </a:solidFill>
              </a:rPr>
              <a:t>one virtual local network</a:t>
            </a:r>
            <a:r>
              <a:rPr lang="en-US" sz="2800" dirty="0"/>
              <a:t>, VLAN 1, preconfigured in the switch to provide access to management functions.</a:t>
            </a:r>
          </a:p>
          <a:p>
            <a:pPr algn="just"/>
            <a:r>
              <a:rPr lang="en-US" sz="2800" dirty="0"/>
              <a:t> To configure the IP address assigned to the management interface on VLAN 1, enter global configuration mode</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5800"/>
          </a:xfrm>
        </p:spPr>
        <p:txBody>
          <a:bodyPr>
            <a:normAutofit fontScale="90000"/>
          </a:bodyPr>
          <a:lstStyle/>
          <a:p>
            <a:r>
              <a:rPr lang="en-US" dirty="0"/>
              <a:t>Cont…</a:t>
            </a:r>
          </a:p>
        </p:txBody>
      </p:sp>
      <p:sp>
        <p:nvSpPr>
          <p:cNvPr id="3" name="Content Placeholder 2"/>
          <p:cNvSpPr>
            <a:spLocks noGrp="1"/>
          </p:cNvSpPr>
          <p:nvPr>
            <p:ph idx="1"/>
          </p:nvPr>
        </p:nvSpPr>
        <p:spPr>
          <a:xfrm>
            <a:off x="457200" y="1066800"/>
            <a:ext cx="8229600" cy="5410200"/>
          </a:xfrm>
        </p:spPr>
        <p:txBody>
          <a:bodyPr>
            <a:normAutofit fontScale="92500" lnSpcReduction="20000"/>
          </a:bodyPr>
          <a:lstStyle/>
          <a:p>
            <a:pPr algn="just"/>
            <a:r>
              <a:rPr lang="en-US" dirty="0"/>
              <a:t>Switch&gt;enable</a:t>
            </a:r>
          </a:p>
          <a:p>
            <a:pPr algn="just"/>
            <a:r>
              <a:rPr lang="en-US" dirty="0" err="1"/>
              <a:t>Switch#configure</a:t>
            </a:r>
            <a:r>
              <a:rPr lang="en-US" dirty="0"/>
              <a:t> terminal</a:t>
            </a:r>
          </a:p>
          <a:p>
            <a:pPr algn="just">
              <a:buNone/>
            </a:pPr>
            <a:r>
              <a:rPr lang="en-US" dirty="0"/>
              <a:t>      Next, enter the interface configuration mode for VLAN 1.</a:t>
            </a:r>
          </a:p>
          <a:p>
            <a:pPr algn="just"/>
            <a:r>
              <a:rPr lang="en-US" dirty="0"/>
              <a:t>Switch(</a:t>
            </a:r>
            <a:r>
              <a:rPr lang="en-US" dirty="0" err="1"/>
              <a:t>config</a:t>
            </a:r>
            <a:r>
              <a:rPr lang="en-US" dirty="0"/>
              <a:t>)#interface </a:t>
            </a:r>
            <a:r>
              <a:rPr lang="en-US" dirty="0" err="1"/>
              <a:t>vlan</a:t>
            </a:r>
            <a:r>
              <a:rPr lang="en-US" dirty="0"/>
              <a:t> 1</a:t>
            </a:r>
          </a:p>
          <a:p>
            <a:pPr algn="just">
              <a:buNone/>
            </a:pPr>
            <a:r>
              <a:rPr lang="en-US" dirty="0"/>
              <a:t>Set the IP address, subnet mask and default gateway for the management interface. </a:t>
            </a:r>
          </a:p>
          <a:p>
            <a:pPr algn="just">
              <a:buNone/>
            </a:pPr>
            <a:r>
              <a:rPr lang="en-US" dirty="0"/>
              <a:t>The IP address must be valid for the local network where the switch is installed.</a:t>
            </a:r>
          </a:p>
          <a:p>
            <a:pPr algn="just"/>
            <a:r>
              <a:rPr lang="en-US" dirty="0"/>
              <a:t>Switch(</a:t>
            </a:r>
            <a:r>
              <a:rPr lang="en-US" dirty="0" err="1"/>
              <a:t>config</a:t>
            </a:r>
            <a:r>
              <a:rPr lang="en-US" dirty="0"/>
              <a:t>-if)#</a:t>
            </a:r>
            <a:r>
              <a:rPr lang="en-US" dirty="0" err="1"/>
              <a:t>ip</a:t>
            </a:r>
            <a:r>
              <a:rPr lang="en-US" dirty="0"/>
              <a:t> address 192.168.1.2 255.255.255.0</a:t>
            </a:r>
          </a:p>
          <a:p>
            <a:pPr algn="just"/>
            <a:r>
              <a:rPr lang="en-US" dirty="0"/>
              <a:t>Switch(</a:t>
            </a:r>
            <a:r>
              <a:rPr lang="en-US" dirty="0" err="1"/>
              <a:t>config</a:t>
            </a:r>
            <a:r>
              <a:rPr lang="en-US" dirty="0"/>
              <a:t>-if)#exit</a:t>
            </a:r>
          </a:p>
          <a:p>
            <a:pPr algn="just"/>
            <a:r>
              <a:rPr lang="en-US" dirty="0"/>
              <a:t>Switch(</a:t>
            </a:r>
            <a:r>
              <a:rPr lang="en-US" dirty="0" err="1"/>
              <a:t>config</a:t>
            </a:r>
            <a:r>
              <a:rPr lang="en-US" dirty="0"/>
              <a:t>)#</a:t>
            </a:r>
            <a:r>
              <a:rPr lang="en-US" dirty="0" err="1"/>
              <a:t>ip</a:t>
            </a:r>
            <a:r>
              <a:rPr lang="en-US" dirty="0"/>
              <a:t> default-gateway 192.168.1.1</a:t>
            </a:r>
          </a:p>
          <a:p>
            <a:pPr algn="just"/>
            <a:r>
              <a:rPr lang="en-US" dirty="0"/>
              <a:t>Switch(</a:t>
            </a:r>
            <a:r>
              <a:rPr lang="en-US" dirty="0" err="1"/>
              <a:t>config</a:t>
            </a:r>
            <a:r>
              <a:rPr lang="en-US" dirty="0"/>
              <a:t>)#end</a:t>
            </a:r>
          </a:p>
          <a:p>
            <a:pPr algn="just"/>
            <a:r>
              <a:rPr lang="en-US" dirty="0"/>
              <a:t>Save the configuration by using the copy running-configuration startup-configuration command.</a:t>
            </a:r>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85800"/>
          </a:xfrm>
        </p:spPr>
        <p:txBody>
          <a:bodyPr>
            <a:normAutofit/>
          </a:bodyPr>
          <a:lstStyle/>
          <a:p>
            <a:r>
              <a:rPr lang="en-US" sz="3200" b="1" dirty="0"/>
              <a:t>Connect the Switch to the Network</a:t>
            </a:r>
            <a:endParaRPr lang="en-US" sz="3200" dirty="0"/>
          </a:p>
        </p:txBody>
      </p:sp>
      <p:sp>
        <p:nvSpPr>
          <p:cNvPr id="3" name="Content Placeholder 2"/>
          <p:cNvSpPr>
            <a:spLocks noGrp="1"/>
          </p:cNvSpPr>
          <p:nvPr>
            <p:ph idx="1"/>
          </p:nvPr>
        </p:nvSpPr>
        <p:spPr>
          <a:xfrm>
            <a:off x="457200" y="1143000"/>
            <a:ext cx="8229600" cy="5410200"/>
          </a:xfrm>
        </p:spPr>
        <p:txBody>
          <a:bodyPr>
            <a:normAutofit lnSpcReduction="10000"/>
          </a:bodyPr>
          <a:lstStyle/>
          <a:p>
            <a:pPr algn="just"/>
            <a:r>
              <a:rPr lang="en-US" dirty="0"/>
              <a:t>To connect the </a:t>
            </a:r>
            <a:r>
              <a:rPr lang="en-US" dirty="0">
                <a:solidFill>
                  <a:srgbClr val="FFC000"/>
                </a:solidFill>
              </a:rPr>
              <a:t>switch t</a:t>
            </a:r>
            <a:r>
              <a:rPr lang="en-US" dirty="0"/>
              <a:t>o a router, use a </a:t>
            </a:r>
            <a:r>
              <a:rPr lang="en-US" dirty="0">
                <a:solidFill>
                  <a:srgbClr val="FF0000"/>
                </a:solidFill>
              </a:rPr>
              <a:t>straight-through</a:t>
            </a:r>
            <a:r>
              <a:rPr lang="en-US" dirty="0"/>
              <a:t> cables. </a:t>
            </a:r>
          </a:p>
          <a:p>
            <a:pPr algn="just"/>
            <a:r>
              <a:rPr lang="en-US" dirty="0"/>
              <a:t>LED lights on the switch and router indicate that the connection is successful.</a:t>
            </a:r>
          </a:p>
          <a:p>
            <a:pPr algn="just"/>
            <a:r>
              <a:rPr lang="en-US" dirty="0"/>
              <a:t>Once the switch and router are connected, </a:t>
            </a:r>
            <a:r>
              <a:rPr lang="en-US" dirty="0">
                <a:solidFill>
                  <a:srgbClr val="92D050"/>
                </a:solidFill>
              </a:rPr>
              <a:t>determine if the two devices are able to exchange messages. </a:t>
            </a:r>
          </a:p>
          <a:p>
            <a:pPr algn="just">
              <a:buNone/>
            </a:pPr>
            <a:endParaRPr lang="en-US" dirty="0"/>
          </a:p>
          <a:p>
            <a:pPr algn="just">
              <a:buNone/>
            </a:pPr>
            <a:r>
              <a:rPr lang="en-US" b="1" dirty="0"/>
              <a:t>1. Check the IP address configuration</a:t>
            </a:r>
            <a:endParaRPr lang="en-US" dirty="0"/>
          </a:p>
          <a:p>
            <a:pPr algn="just"/>
            <a:r>
              <a:rPr lang="en-US" dirty="0"/>
              <a:t>Use the </a:t>
            </a:r>
            <a:r>
              <a:rPr lang="en-US" b="1" dirty="0">
                <a:solidFill>
                  <a:srgbClr val="92D050"/>
                </a:solidFill>
              </a:rPr>
              <a:t>show running-configuration command </a:t>
            </a:r>
            <a:r>
              <a:rPr lang="en-US" dirty="0"/>
              <a:t>to verify that the IP address of the management interface on the switch VLAN 1, and the IP address of the directly connected router interface are on the same local network.</a:t>
            </a:r>
          </a:p>
          <a:p>
            <a:pPr algn="just"/>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457200"/>
          </a:xfrm>
        </p:spPr>
        <p:txBody>
          <a:bodyPr>
            <a:noAutofit/>
          </a:bodyPr>
          <a:lstStyle/>
          <a:p>
            <a:r>
              <a:rPr lang="en-US" sz="3200" b="1" dirty="0">
                <a:solidFill>
                  <a:srgbClr val="92D050"/>
                </a:solidFill>
              </a:rPr>
              <a:t>Use the ping command to test the connection.</a:t>
            </a:r>
            <a:endParaRPr lang="en-US" sz="3200" dirty="0">
              <a:solidFill>
                <a:srgbClr val="92D050"/>
              </a:solidFill>
            </a:endParaRPr>
          </a:p>
        </p:txBody>
      </p:sp>
      <p:sp>
        <p:nvSpPr>
          <p:cNvPr id="3" name="Content Placeholder 2"/>
          <p:cNvSpPr>
            <a:spLocks noGrp="1"/>
          </p:cNvSpPr>
          <p:nvPr>
            <p:ph idx="1"/>
          </p:nvPr>
        </p:nvSpPr>
        <p:spPr>
          <a:xfrm>
            <a:off x="228600" y="838200"/>
            <a:ext cx="8458200" cy="5638800"/>
          </a:xfrm>
        </p:spPr>
        <p:txBody>
          <a:bodyPr>
            <a:normAutofit fontScale="70000" lnSpcReduction="20000"/>
          </a:bodyPr>
          <a:lstStyle/>
          <a:p>
            <a:pPr algn="just"/>
            <a:r>
              <a:rPr lang="en-US" dirty="0"/>
              <a:t>From the command line interface on the switch, ping the IP address of the directly-connected router interface. </a:t>
            </a:r>
          </a:p>
          <a:p>
            <a:pPr algn="just"/>
            <a:r>
              <a:rPr lang="en-US" dirty="0"/>
              <a:t>Repeat the process from the command line interface on the router by pinging the management interface IP address assigned to the switch VLAN 1.</a:t>
            </a:r>
          </a:p>
          <a:p>
            <a:pPr algn="just"/>
            <a:r>
              <a:rPr lang="en-US" dirty="0"/>
              <a:t>If the ping is not successful, verify the connections and configurations again. </a:t>
            </a:r>
          </a:p>
          <a:p>
            <a:pPr algn="just"/>
            <a:r>
              <a:rPr lang="en-US" dirty="0"/>
              <a:t>Check to ensure that all cables are correct and that connections are seated.</a:t>
            </a:r>
          </a:p>
          <a:p>
            <a:pPr algn="just"/>
            <a:r>
              <a:rPr lang="en-US" dirty="0"/>
              <a:t>After the switch and router are successfully communicating, connect the individual PCs to the switch using </a:t>
            </a:r>
            <a:r>
              <a:rPr lang="en-US" dirty="0">
                <a:solidFill>
                  <a:srgbClr val="92D050"/>
                </a:solidFill>
              </a:rPr>
              <a:t>straight-through cables. </a:t>
            </a:r>
          </a:p>
          <a:p>
            <a:pPr algn="just"/>
            <a:endParaRPr lang="en-US" dirty="0">
              <a:solidFill>
                <a:srgbClr val="92D050"/>
              </a:solidFill>
            </a:endParaRPr>
          </a:p>
          <a:p>
            <a:pPr algn="just"/>
            <a:endParaRPr lang="en-US" dirty="0">
              <a:solidFill>
                <a:srgbClr val="92D050"/>
              </a:solidFill>
            </a:endParaRPr>
          </a:p>
          <a:p>
            <a:pPr algn="just"/>
            <a:endParaRPr lang="en-US" dirty="0">
              <a:solidFill>
                <a:srgbClr val="92D050"/>
              </a:solidFill>
            </a:endParaRPr>
          </a:p>
          <a:p>
            <a:pPr algn="just"/>
            <a:endParaRPr lang="en-US" dirty="0">
              <a:solidFill>
                <a:srgbClr val="92D050"/>
              </a:solidFill>
            </a:endParaRPr>
          </a:p>
          <a:p>
            <a:pPr algn="just"/>
            <a:endParaRPr lang="en-US" dirty="0">
              <a:solidFill>
                <a:srgbClr val="92D050"/>
              </a:solidFill>
            </a:endParaRPr>
          </a:p>
          <a:p>
            <a:pPr algn="just"/>
            <a:endParaRPr lang="en-US" dirty="0"/>
          </a:p>
          <a:p>
            <a:pPr algn="just"/>
            <a:r>
              <a:rPr lang="en-US" dirty="0"/>
              <a:t>Access layer switch ports are accessible through the structured cabling at wall outlets. </a:t>
            </a:r>
          </a:p>
          <a:p>
            <a:pPr algn="just"/>
            <a:r>
              <a:rPr lang="en-US" dirty="0"/>
              <a:t>This is a potential entry point to the network by unauthorized users. Switches provide a feature called port security. </a:t>
            </a:r>
          </a:p>
          <a:p>
            <a:pPr algn="just"/>
            <a:r>
              <a:rPr lang="en-US" dirty="0"/>
              <a:t>It is possible to limit the number of addresses that can be learned on an interface.</a:t>
            </a:r>
          </a:p>
          <a:p>
            <a:pPr algn="just"/>
            <a:r>
              <a:rPr lang="en-US" dirty="0"/>
              <a:t> If the number of MAC addresses per port is limited to 1, the first address dynamically learned by the switch becomes the secure address.</a:t>
            </a:r>
          </a:p>
          <a:p>
            <a:pPr algn="just"/>
            <a:endParaRPr lang="en-US" dirty="0"/>
          </a:p>
        </p:txBody>
      </p:sp>
      <p:pic>
        <p:nvPicPr>
          <p:cNvPr id="4" name="Content Placeholder 3" descr="connect switch to router.png"/>
          <p:cNvPicPr>
            <a:picLocks noChangeAspect="1"/>
          </p:cNvPicPr>
          <p:nvPr/>
        </p:nvPicPr>
        <p:blipFill>
          <a:blip r:embed="rId2"/>
          <a:stretch>
            <a:fillRect/>
          </a:stretch>
        </p:blipFill>
        <p:spPr>
          <a:xfrm>
            <a:off x="609600" y="2971800"/>
            <a:ext cx="7467600" cy="1290026"/>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85800"/>
          </a:xfrm>
        </p:spPr>
        <p:txBody>
          <a:bodyPr>
            <a:normAutofit fontScale="90000"/>
          </a:bodyPr>
          <a:lstStyle/>
          <a:p>
            <a:r>
              <a:rPr lang="en-US" b="1" dirty="0"/>
              <a:t>CDP(Cisco Discovery Protocol)</a:t>
            </a:r>
            <a:endParaRPr lang="en-US" dirty="0"/>
          </a:p>
        </p:txBody>
      </p:sp>
      <p:sp>
        <p:nvSpPr>
          <p:cNvPr id="3" name="Content Placeholder 2"/>
          <p:cNvSpPr>
            <a:spLocks noGrp="1"/>
          </p:cNvSpPr>
          <p:nvPr>
            <p:ph idx="1"/>
          </p:nvPr>
        </p:nvSpPr>
        <p:spPr>
          <a:xfrm>
            <a:off x="0" y="838200"/>
            <a:ext cx="9144000" cy="5791200"/>
          </a:xfrm>
        </p:spPr>
        <p:txBody>
          <a:bodyPr>
            <a:normAutofit fontScale="70000" lnSpcReduction="20000"/>
          </a:bodyPr>
          <a:lstStyle/>
          <a:p>
            <a:pPr algn="just"/>
            <a:r>
              <a:rPr lang="en-US" dirty="0"/>
              <a:t>Cisco Discovery Protocol (CDP) is an </a:t>
            </a:r>
            <a:r>
              <a:rPr lang="en-US" dirty="0">
                <a:solidFill>
                  <a:srgbClr val="FF0000"/>
                </a:solidFill>
              </a:rPr>
              <a:t>information-gathering tool</a:t>
            </a:r>
            <a:r>
              <a:rPr lang="en-US" dirty="0"/>
              <a:t> used on a switch,  router to </a:t>
            </a:r>
            <a:r>
              <a:rPr lang="en-US" dirty="0">
                <a:solidFill>
                  <a:srgbClr val="FF0000"/>
                </a:solidFill>
              </a:rPr>
              <a:t>share information </a:t>
            </a:r>
            <a:r>
              <a:rPr lang="en-US" dirty="0"/>
              <a:t>with other </a:t>
            </a:r>
            <a:r>
              <a:rPr lang="en-US" dirty="0">
                <a:solidFill>
                  <a:schemeClr val="accent4">
                    <a:lumMod val="75000"/>
                  </a:schemeClr>
                </a:solidFill>
              </a:rPr>
              <a:t>directly connected Cisco devices</a:t>
            </a:r>
            <a:r>
              <a:rPr lang="en-US" dirty="0"/>
              <a:t>.</a:t>
            </a:r>
          </a:p>
          <a:p>
            <a:pPr algn="just"/>
            <a:r>
              <a:rPr lang="en-US" dirty="0"/>
              <a:t> By default, </a:t>
            </a:r>
            <a:r>
              <a:rPr lang="en-US" b="1" dirty="0">
                <a:solidFill>
                  <a:schemeClr val="accent4">
                    <a:lumMod val="75000"/>
                  </a:schemeClr>
                </a:solidFill>
              </a:rPr>
              <a:t>CDP begins running </a:t>
            </a:r>
            <a:r>
              <a:rPr lang="en-US" dirty="0"/>
              <a:t>when the device boots up. It then sends periodic messages, known as </a:t>
            </a:r>
            <a:r>
              <a:rPr lang="en-US" dirty="0">
                <a:solidFill>
                  <a:srgbClr val="FFC000"/>
                </a:solidFill>
              </a:rPr>
              <a:t>CDP advertisements</a:t>
            </a:r>
            <a:r>
              <a:rPr lang="en-US" dirty="0"/>
              <a:t>, onto its directly connected networks. </a:t>
            </a:r>
          </a:p>
          <a:p>
            <a:pPr algn="just"/>
            <a:r>
              <a:rPr lang="en-US" dirty="0"/>
              <a:t>CDP operates at Layer 2 only and can be used on many different types of local networks, including Ethernet and serial networks. </a:t>
            </a:r>
          </a:p>
          <a:p>
            <a:pPr algn="just"/>
            <a:r>
              <a:rPr lang="en-US" dirty="0"/>
              <a:t>Because it is a Layer 2 protocol, it can be used to determine the status of a directly connected link when no IP address has been configured, or if the IP address is incorrect. </a:t>
            </a:r>
          </a:p>
          <a:p>
            <a:pPr algn="just"/>
            <a:r>
              <a:rPr lang="en-US" dirty="0"/>
              <a:t> </a:t>
            </a:r>
          </a:p>
          <a:p>
            <a:pPr algn="just"/>
            <a:r>
              <a:rPr lang="en-US" dirty="0"/>
              <a:t>Two Cisco devices that are directly connected on the same local network are referred to as being neighbors.</a:t>
            </a:r>
          </a:p>
          <a:p>
            <a:pPr algn="just"/>
            <a:r>
              <a:rPr lang="en-US" dirty="0"/>
              <a:t> The concept of neighbor devices is important to understand when interpreting the output of CDP commands.</a:t>
            </a:r>
          </a:p>
          <a:p>
            <a:pPr algn="just"/>
            <a:r>
              <a:rPr lang="en-US" dirty="0"/>
              <a:t> Information gathered by CDP includes:</a:t>
            </a:r>
          </a:p>
          <a:p>
            <a:pPr marL="1319213" lvl="0" indent="-179388" algn="just">
              <a:buFont typeface="Wingdings" pitchFamily="2" charset="2"/>
              <a:buChar char="Ø"/>
            </a:pPr>
            <a:r>
              <a:rPr lang="en-US" dirty="0"/>
              <a:t>Device identifiers - configured host name</a:t>
            </a:r>
          </a:p>
          <a:p>
            <a:pPr marL="1319213" lvl="0" indent="-179388" algn="just">
              <a:buFont typeface="Wingdings" pitchFamily="2" charset="2"/>
              <a:buChar char="Ø"/>
            </a:pPr>
            <a:r>
              <a:rPr lang="en-US" dirty="0"/>
              <a:t>Address list - Layer 3 address, if configured</a:t>
            </a:r>
          </a:p>
          <a:p>
            <a:pPr marL="1319213" lvl="0" indent="-179388" algn="just">
              <a:buFont typeface="Wingdings" pitchFamily="2" charset="2"/>
              <a:buChar char="Ø"/>
            </a:pPr>
            <a:r>
              <a:rPr lang="en-US" dirty="0"/>
              <a:t>Port identifier - directly connected port, for example: serial 0/0/0</a:t>
            </a:r>
          </a:p>
          <a:p>
            <a:pPr marL="1319213" lvl="0" indent="-179388" algn="just">
              <a:buFont typeface="Wingdings" pitchFamily="2" charset="2"/>
              <a:buChar char="Ø"/>
            </a:pPr>
            <a:r>
              <a:rPr lang="en-US" dirty="0"/>
              <a:t>Capabilities list - function or functions provided by the device </a:t>
            </a:r>
          </a:p>
          <a:p>
            <a:pPr marL="1319213" lvl="0" indent="-179388" algn="just">
              <a:buFont typeface="Wingdings" pitchFamily="2" charset="2"/>
              <a:buChar char="Ø"/>
            </a:pPr>
            <a:r>
              <a:rPr lang="en-US" dirty="0"/>
              <a:t>Platform - hardware platform of the device, for example Cisco 1841</a:t>
            </a:r>
          </a:p>
          <a:p>
            <a:pPr algn="just"/>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33400"/>
          </a:xfrm>
        </p:spPr>
        <p:txBody>
          <a:bodyPr>
            <a:normAutofit fontScale="90000"/>
          </a:bodyPr>
          <a:lstStyle/>
          <a:p>
            <a:r>
              <a:rPr lang="en-US" dirty="0"/>
              <a:t>Cont…</a:t>
            </a:r>
          </a:p>
        </p:txBody>
      </p:sp>
      <p:sp>
        <p:nvSpPr>
          <p:cNvPr id="3" name="Content Placeholder 2"/>
          <p:cNvSpPr>
            <a:spLocks noGrp="1"/>
          </p:cNvSpPr>
          <p:nvPr>
            <p:ph idx="1"/>
          </p:nvPr>
        </p:nvSpPr>
        <p:spPr>
          <a:xfrm>
            <a:off x="152400" y="762000"/>
            <a:ext cx="8991600" cy="5562600"/>
          </a:xfrm>
        </p:spPr>
        <p:txBody>
          <a:bodyPr>
            <a:normAutofit/>
          </a:bodyPr>
          <a:lstStyle/>
          <a:p>
            <a:pPr algn="just"/>
            <a:r>
              <a:rPr lang="en-US" dirty="0"/>
              <a:t>The outputs from the show </a:t>
            </a:r>
            <a:r>
              <a:rPr lang="en-US" dirty="0" err="1"/>
              <a:t>cdp</a:t>
            </a:r>
            <a:r>
              <a:rPr lang="en-US" dirty="0"/>
              <a:t> neighbors and show </a:t>
            </a:r>
            <a:r>
              <a:rPr lang="en-US" dirty="0" err="1"/>
              <a:t>cdp</a:t>
            </a:r>
            <a:r>
              <a:rPr lang="en-US" dirty="0"/>
              <a:t> neighbors detail commands display the information that a Cisco device collects from its directly connected neighbors.</a:t>
            </a:r>
          </a:p>
          <a:p>
            <a:pPr algn="just">
              <a:buNone/>
            </a:pPr>
            <a:endParaRPr lang="en-US" dirty="0"/>
          </a:p>
          <a:p>
            <a:pPr algn="just"/>
            <a:r>
              <a:rPr lang="en-US" dirty="0"/>
              <a:t>Viewing CDP information does not require the user to log into the remote devices. </a:t>
            </a:r>
          </a:p>
          <a:p>
            <a:pPr algn="just"/>
            <a:r>
              <a:rPr lang="en-US" dirty="0"/>
              <a:t>Because CDP collects and displays a lot of information about directly connected neighbors, without requiring a login to those neighbors, it is usually disabled in production networks. </a:t>
            </a:r>
          </a:p>
          <a:p>
            <a:pPr algn="just"/>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433" name="Rectangle 97"/>
          <p:cNvSpPr>
            <a:spLocks noGrp="1" noChangeArrowheads="1"/>
          </p:cNvSpPr>
          <p:nvPr>
            <p:ph type="title"/>
          </p:nvPr>
        </p:nvSpPr>
        <p:spPr>
          <a:xfrm>
            <a:off x="0" y="228600"/>
            <a:ext cx="8305800" cy="515112"/>
          </a:xfrm>
        </p:spPr>
        <p:txBody>
          <a:bodyPr>
            <a:normAutofit fontScale="90000"/>
          </a:bodyPr>
          <a:lstStyle/>
          <a:p>
            <a:r>
              <a:rPr lang="en-US" dirty="0"/>
              <a:t>Discovering Neighbors with CDP</a:t>
            </a:r>
          </a:p>
        </p:txBody>
      </p:sp>
      <p:pic>
        <p:nvPicPr>
          <p:cNvPr id="526443" name="Picture 107"/>
          <p:cNvPicPr>
            <a:picLocks noChangeAspect="1" noChangeArrowheads="1"/>
          </p:cNvPicPr>
          <p:nvPr/>
        </p:nvPicPr>
        <p:blipFill>
          <a:blip r:embed="rId3"/>
          <a:srcRect/>
          <a:stretch>
            <a:fillRect/>
          </a:stretch>
        </p:blipFill>
        <p:spPr bwMode="auto">
          <a:xfrm>
            <a:off x="4229100" y="2165350"/>
            <a:ext cx="4508500" cy="4113213"/>
          </a:xfrm>
          <a:prstGeom prst="rect">
            <a:avLst/>
          </a:prstGeom>
          <a:noFill/>
          <a:ln w="38100">
            <a:noFill/>
            <a:miter lim="800000"/>
            <a:headEnd/>
            <a:tailEnd/>
          </a:ln>
          <a:effectLst/>
        </p:spPr>
      </p:pic>
      <p:sp>
        <p:nvSpPr>
          <p:cNvPr id="526339" name="Rectangle 3"/>
          <p:cNvSpPr>
            <a:spLocks noGrp="1" noChangeArrowheads="1"/>
          </p:cNvSpPr>
          <p:nvPr>
            <p:ph type="body" sz="half" idx="4294967295"/>
          </p:nvPr>
        </p:nvSpPr>
        <p:spPr>
          <a:xfrm>
            <a:off x="203200" y="1447800"/>
            <a:ext cx="8559800" cy="5181600"/>
          </a:xfrm>
        </p:spPr>
        <p:txBody>
          <a:bodyPr/>
          <a:lstStyle/>
          <a:p>
            <a:pPr marL="228600" indent="-228600">
              <a:buSzTx/>
              <a:buFont typeface="Arial" charset="0"/>
              <a:buChar char="•"/>
            </a:pPr>
            <a:r>
              <a:rPr lang="en-US" sz="2400" dirty="0"/>
              <a:t>CDP runs on routers with Cisco IOS</a:t>
            </a:r>
            <a:r>
              <a:rPr lang="en-US" sz="2400" baseline="30000" dirty="0"/>
              <a:t>®</a:t>
            </a:r>
            <a:r>
              <a:rPr lang="en-US" sz="2400" dirty="0"/>
              <a:t> </a:t>
            </a:r>
            <a:br>
              <a:rPr lang="en-US" sz="2400" dirty="0"/>
            </a:br>
            <a:r>
              <a:rPr lang="en-US" sz="2400" dirty="0"/>
              <a:t>software Release 10.3 or later and on Cisco switches and hubs.</a:t>
            </a:r>
          </a:p>
          <a:p>
            <a:pPr marL="228600" indent="-228600">
              <a:buSzTx/>
              <a:buFont typeface="Arial" charset="0"/>
              <a:buChar char="•"/>
            </a:pPr>
            <a:r>
              <a:rPr lang="en-US" sz="2400" dirty="0"/>
              <a:t>Summary information </a:t>
            </a:r>
            <a:br>
              <a:rPr lang="en-US" sz="2400" dirty="0"/>
            </a:br>
            <a:r>
              <a:rPr lang="en-US" sz="2400" dirty="0"/>
              <a:t>includes:</a:t>
            </a:r>
          </a:p>
          <a:p>
            <a:pPr marL="571500" lvl="1">
              <a:buFontTx/>
              <a:buChar char="–"/>
            </a:pPr>
            <a:r>
              <a:rPr lang="en-US" sz="2400" dirty="0"/>
              <a:t>Device identifiers</a:t>
            </a:r>
          </a:p>
          <a:p>
            <a:pPr marL="571500" lvl="1">
              <a:buFontTx/>
              <a:buChar char="–"/>
            </a:pPr>
            <a:r>
              <a:rPr lang="en-US" sz="2400" dirty="0"/>
              <a:t>Address list</a:t>
            </a:r>
          </a:p>
          <a:p>
            <a:pPr marL="571500" lvl="1">
              <a:buFontTx/>
              <a:buChar char="–"/>
            </a:pPr>
            <a:r>
              <a:rPr lang="en-US" sz="2400" dirty="0"/>
              <a:t>Port identifier</a:t>
            </a:r>
          </a:p>
          <a:p>
            <a:pPr marL="571500" lvl="1">
              <a:buFontTx/>
              <a:buChar char="–"/>
            </a:pPr>
            <a:r>
              <a:rPr lang="en-US" sz="2400" dirty="0"/>
              <a:t>Capabilities list</a:t>
            </a:r>
          </a:p>
          <a:p>
            <a:pPr marL="571500" lvl="1">
              <a:buFontTx/>
              <a:buChar char="–"/>
            </a:pPr>
            <a:r>
              <a:rPr lang="en-US" sz="2400" dirty="0"/>
              <a:t>Platform</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8414" name="Picture 30"/>
          <p:cNvPicPr>
            <a:picLocks noChangeAspect="1" noChangeArrowheads="1"/>
          </p:cNvPicPr>
          <p:nvPr/>
        </p:nvPicPr>
        <p:blipFill>
          <a:blip r:embed="rId3"/>
          <a:srcRect/>
          <a:stretch>
            <a:fillRect/>
          </a:stretch>
        </p:blipFill>
        <p:spPr bwMode="auto">
          <a:xfrm>
            <a:off x="995363" y="1973263"/>
            <a:ext cx="7153275" cy="4105275"/>
          </a:xfrm>
          <a:prstGeom prst="rect">
            <a:avLst/>
          </a:prstGeom>
          <a:noFill/>
          <a:ln w="38100">
            <a:noFill/>
            <a:miter lim="800000"/>
            <a:headEnd/>
            <a:tailEnd/>
          </a:ln>
          <a:effectLst/>
        </p:spPr>
      </p:pic>
      <p:sp>
        <p:nvSpPr>
          <p:cNvPr id="528410" name="Rectangle 26"/>
          <p:cNvSpPr>
            <a:spLocks noGrp="1" noChangeArrowheads="1"/>
          </p:cNvSpPr>
          <p:nvPr>
            <p:ph type="title"/>
          </p:nvPr>
        </p:nvSpPr>
        <p:spPr>
          <a:xfrm>
            <a:off x="228600" y="228600"/>
            <a:ext cx="8305800" cy="667512"/>
          </a:xfrm>
        </p:spPr>
        <p:txBody>
          <a:bodyPr>
            <a:normAutofit fontScale="90000"/>
          </a:bodyPr>
          <a:lstStyle/>
          <a:p>
            <a:r>
              <a:rPr lang="en-US" dirty="0"/>
              <a:t>Using CDP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Cont…</a:t>
            </a:r>
          </a:p>
        </p:txBody>
      </p:sp>
      <p:sp>
        <p:nvSpPr>
          <p:cNvPr id="3" name="Content Placeholder 2"/>
          <p:cNvSpPr>
            <a:spLocks noGrp="1"/>
          </p:cNvSpPr>
          <p:nvPr>
            <p:ph idx="1"/>
          </p:nvPr>
        </p:nvSpPr>
        <p:spPr>
          <a:xfrm>
            <a:off x="457200" y="914400"/>
            <a:ext cx="8229600" cy="5486400"/>
          </a:xfrm>
        </p:spPr>
        <p:txBody>
          <a:bodyPr/>
          <a:lstStyle/>
          <a:p>
            <a:pPr>
              <a:buFont typeface="Wingdings" pitchFamily="2" charset="2"/>
              <a:buChar char="q"/>
            </a:pPr>
            <a:r>
              <a:rPr lang="en-US" dirty="0"/>
              <a:t>Typically, the tools required to install a new device include: </a:t>
            </a:r>
          </a:p>
          <a:p>
            <a:pPr>
              <a:buFont typeface="Wingdings" pitchFamily="2" charset="2"/>
              <a:buChar char="Ø"/>
            </a:pPr>
            <a:r>
              <a:rPr lang="en-US" dirty="0"/>
              <a:t>PC with a terminal emulation program, such as HyperTerminal</a:t>
            </a:r>
          </a:p>
          <a:p>
            <a:pPr>
              <a:buFont typeface="Wingdings" pitchFamily="2" charset="2"/>
              <a:buChar char="Ø"/>
            </a:pPr>
            <a:r>
              <a:rPr lang="en-US" dirty="0"/>
              <a:t>Cable ties and a No 2 Phillips screwdriver. </a:t>
            </a:r>
          </a:p>
          <a:p>
            <a:pPr>
              <a:buFont typeface="Wingdings" pitchFamily="2" charset="2"/>
              <a:buChar char="Ø"/>
            </a:pPr>
            <a:r>
              <a:rPr lang="en-US" dirty="0"/>
              <a:t>Cables for WAN interfaces, LAN interfaces, and USB interfaces</a:t>
            </a:r>
          </a:p>
        </p:txBody>
      </p:sp>
    </p:spTree>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59" name="Rectangle 27"/>
          <p:cNvSpPr>
            <a:spLocks noGrp="1" noChangeArrowheads="1"/>
          </p:cNvSpPr>
          <p:nvPr>
            <p:ph type="title"/>
          </p:nvPr>
        </p:nvSpPr>
        <p:spPr>
          <a:xfrm>
            <a:off x="381000" y="254000"/>
            <a:ext cx="8537575" cy="838200"/>
          </a:xfrm>
        </p:spPr>
        <p:txBody>
          <a:bodyPr>
            <a:noAutofit/>
          </a:bodyPr>
          <a:lstStyle/>
          <a:p>
            <a:r>
              <a:rPr lang="en-US" sz="3200" dirty="0"/>
              <a:t>Using the show </a:t>
            </a:r>
            <a:r>
              <a:rPr lang="en-US" sz="3200" dirty="0" err="1"/>
              <a:t>cdp</a:t>
            </a:r>
            <a:r>
              <a:rPr lang="en-US" sz="3200" dirty="0"/>
              <a:t>  neighbors Command</a:t>
            </a:r>
          </a:p>
        </p:txBody>
      </p:sp>
      <p:pic>
        <p:nvPicPr>
          <p:cNvPr id="530468" name="Picture 36" descr="D:\Documents and Settings\jbangloy\Desktop\ICND Graphic fixes\ICND20GR_28.bmp"/>
          <p:cNvPicPr>
            <a:picLocks noChangeAspect="1" noChangeArrowheads="1"/>
          </p:cNvPicPr>
          <p:nvPr/>
        </p:nvPicPr>
        <p:blipFill>
          <a:blip r:embed="rId3"/>
          <a:srcRect/>
          <a:stretch>
            <a:fillRect/>
          </a:stretch>
        </p:blipFill>
        <p:spPr bwMode="auto">
          <a:xfrm>
            <a:off x="838200" y="2143125"/>
            <a:ext cx="7467600" cy="3692525"/>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1" name="Picture 31"/>
          <p:cNvPicPr>
            <a:picLocks noChangeAspect="1" noChangeArrowheads="1"/>
          </p:cNvPicPr>
          <p:nvPr/>
        </p:nvPicPr>
        <p:blipFill>
          <a:blip r:embed="rId3"/>
          <a:srcRect/>
          <a:stretch>
            <a:fillRect/>
          </a:stretch>
        </p:blipFill>
        <p:spPr bwMode="auto">
          <a:xfrm>
            <a:off x="304800" y="1066800"/>
            <a:ext cx="7820025" cy="5248275"/>
          </a:xfrm>
          <a:prstGeom prst="rect">
            <a:avLst/>
          </a:prstGeom>
          <a:noFill/>
          <a:ln w="38100">
            <a:noFill/>
            <a:miter lim="800000"/>
            <a:headEnd/>
            <a:tailEnd/>
          </a:ln>
          <a:effectLst/>
        </p:spPr>
      </p:pic>
      <p:sp>
        <p:nvSpPr>
          <p:cNvPr id="532508" name="Rectangle 28"/>
          <p:cNvSpPr>
            <a:spLocks noGrp="1" noChangeArrowheads="1"/>
          </p:cNvSpPr>
          <p:nvPr>
            <p:ph type="title"/>
          </p:nvPr>
        </p:nvSpPr>
        <p:spPr>
          <a:xfrm>
            <a:off x="0" y="0"/>
            <a:ext cx="8305800" cy="533400"/>
          </a:xfrm>
        </p:spPr>
        <p:txBody>
          <a:bodyPr>
            <a:normAutofit fontScale="90000"/>
          </a:bodyPr>
          <a:lstStyle/>
          <a:p>
            <a:r>
              <a:rPr lang="en-US" sz="4000" dirty="0"/>
              <a:t>Using the show </a:t>
            </a:r>
            <a:r>
              <a:rPr lang="en-US" sz="4000" dirty="0" err="1"/>
              <a:t>cdp</a:t>
            </a:r>
            <a:r>
              <a:rPr lang="en-US" sz="4000" dirty="0"/>
              <a:t> entry Command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4559" name="Picture 1055"/>
          <p:cNvPicPr>
            <a:picLocks noChangeAspect="1" noChangeArrowheads="1"/>
          </p:cNvPicPr>
          <p:nvPr/>
        </p:nvPicPr>
        <p:blipFill>
          <a:blip r:embed="rId3"/>
          <a:srcRect/>
          <a:stretch>
            <a:fillRect/>
          </a:stretch>
        </p:blipFill>
        <p:spPr bwMode="auto">
          <a:xfrm>
            <a:off x="531813" y="1404938"/>
            <a:ext cx="7966075" cy="5300662"/>
          </a:xfrm>
          <a:prstGeom prst="rect">
            <a:avLst/>
          </a:prstGeom>
          <a:noFill/>
          <a:ln w="38100">
            <a:noFill/>
            <a:miter lim="800000"/>
            <a:headEnd/>
            <a:tailEnd/>
          </a:ln>
          <a:effectLst/>
        </p:spPr>
      </p:pic>
      <p:sp>
        <p:nvSpPr>
          <p:cNvPr id="534552" name="Rectangle 1048"/>
          <p:cNvSpPr>
            <a:spLocks noGrp="1" noChangeArrowheads="1"/>
          </p:cNvSpPr>
          <p:nvPr>
            <p:ph type="title"/>
          </p:nvPr>
        </p:nvSpPr>
        <p:spPr>
          <a:xfrm>
            <a:off x="381000" y="627888"/>
            <a:ext cx="8305800" cy="591312"/>
          </a:xfrm>
        </p:spPr>
        <p:txBody>
          <a:bodyPr>
            <a:normAutofit fontScale="90000"/>
          </a:bodyPr>
          <a:lstStyle/>
          <a:p>
            <a:r>
              <a:rPr lang="en-US" dirty="0"/>
              <a:t>Additional CDP Commands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Cont…</a:t>
            </a:r>
          </a:p>
        </p:txBody>
      </p:sp>
      <p:pic>
        <p:nvPicPr>
          <p:cNvPr id="4" name="Content Placeholder 3" descr="CDP.png"/>
          <p:cNvPicPr>
            <a:picLocks noGrp="1" noChangeAspect="1"/>
          </p:cNvPicPr>
          <p:nvPr>
            <p:ph idx="1"/>
          </p:nvPr>
        </p:nvPicPr>
        <p:blipFill>
          <a:blip r:embed="rId3"/>
          <a:stretch>
            <a:fillRect/>
          </a:stretch>
        </p:blipFill>
        <p:spPr>
          <a:xfrm>
            <a:off x="838200" y="1447800"/>
            <a:ext cx="7620000" cy="4800600"/>
          </a:xfr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515112"/>
          </a:xfrm>
        </p:spPr>
        <p:txBody>
          <a:bodyPr>
            <a:noAutofit/>
          </a:bodyPr>
          <a:lstStyle/>
          <a:p>
            <a:br>
              <a:rPr lang="en-US" sz="3200" dirty="0"/>
            </a:br>
            <a:r>
              <a:rPr lang="en-US" sz="3200" b="1" dirty="0"/>
              <a:t> Installing the CPE(customer premise equipment)</a:t>
            </a:r>
            <a:endParaRPr lang="en-US" sz="3200" dirty="0"/>
          </a:p>
        </p:txBody>
      </p:sp>
      <p:sp>
        <p:nvSpPr>
          <p:cNvPr id="3" name="Content Placeholder 2"/>
          <p:cNvSpPr>
            <a:spLocks noGrp="1"/>
          </p:cNvSpPr>
          <p:nvPr>
            <p:ph idx="1"/>
          </p:nvPr>
        </p:nvSpPr>
        <p:spPr>
          <a:xfrm>
            <a:off x="457200" y="838200"/>
            <a:ext cx="8229600" cy="5486400"/>
          </a:xfrm>
        </p:spPr>
        <p:txBody>
          <a:bodyPr>
            <a:normAutofit fontScale="85000" lnSpcReduction="20000"/>
          </a:bodyPr>
          <a:lstStyle/>
          <a:p>
            <a:pPr algn="just"/>
            <a:r>
              <a:rPr lang="en-US" dirty="0"/>
              <a:t>One of the main responsibilities of an on-site network technician is to install and upgrade equipment located at the customer's home or business. </a:t>
            </a:r>
          </a:p>
          <a:p>
            <a:pPr algn="just"/>
            <a:r>
              <a:rPr lang="en-US" dirty="0"/>
              <a:t>Network devices installed at the customer location are called customer premise equipment (CPE).</a:t>
            </a:r>
          </a:p>
          <a:p>
            <a:pPr algn="just"/>
            <a:r>
              <a:rPr lang="en-US" dirty="0"/>
              <a:t>Before any equipment is installed at the customer site, the devices are configured and tested at the ISP site. </a:t>
            </a:r>
          </a:p>
          <a:p>
            <a:pPr algn="just"/>
            <a:r>
              <a:rPr lang="en-US" dirty="0"/>
              <a:t>Anything that is not functioning as expected can be replaced or fixed immediately. </a:t>
            </a:r>
          </a:p>
          <a:p>
            <a:pPr algn="just"/>
            <a:r>
              <a:rPr lang="en-US" dirty="0"/>
              <a:t>The network technician makes sure the router is fully configured and that the router configuration is verified. The router is then repackaged for shipment or delivery to the customer.</a:t>
            </a:r>
          </a:p>
          <a:p>
            <a:pPr algn="just"/>
            <a:r>
              <a:rPr lang="en-US" dirty="0"/>
              <a:t>Once the router is known to be configured correctly, all network cables, power cables, management cables, manufacturer documentation, manufacturer software, configuration documentation and the special tools needed for router installation are assembled.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Cont…</a:t>
            </a:r>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pPr algn="just"/>
            <a:r>
              <a:rPr lang="en-US" dirty="0"/>
              <a:t>An inventory checklist is used to verify that all necessary equipment needed to install the router is present.</a:t>
            </a:r>
          </a:p>
          <a:p>
            <a:pPr algn="just"/>
            <a:r>
              <a:rPr lang="en-US" dirty="0"/>
              <a:t> Usually the network technician signs the checklist, indicating that everything has been verified. </a:t>
            </a:r>
          </a:p>
          <a:p>
            <a:pPr algn="just"/>
            <a:r>
              <a:rPr lang="en-US" dirty="0"/>
              <a:t>The signed and dated inventory checklist is included with the router when it is packaged for shipping to the customer premise.</a:t>
            </a:r>
          </a:p>
          <a:p>
            <a:pPr algn="just"/>
            <a:r>
              <a:rPr lang="en-US" dirty="0"/>
              <a:t>The installation of a new router can be disruptive for a business. </a:t>
            </a:r>
          </a:p>
          <a:p>
            <a:pPr algn="just"/>
            <a:r>
              <a:rPr lang="en-US" dirty="0"/>
              <a:t>Many businesses rely on the Internet for their business correspondence and often have e-commerce services that must be accessed during the day. </a:t>
            </a:r>
          </a:p>
          <a:p>
            <a:pPr algn="just"/>
            <a:r>
              <a:rPr lang="en-US" dirty="0"/>
              <a:t>It may be impossible to install or upgrade network equipment during normal business hours. </a:t>
            </a:r>
          </a:p>
          <a:p>
            <a:pPr algn="just"/>
            <a:r>
              <a:rPr lang="en-US" dirty="0"/>
              <a:t>If the installation of the new equipment will cause the network to be down, the network technician, the ISP sales person and a representative of the company prepare a router </a:t>
            </a:r>
            <a:r>
              <a:rPr lang="en-US" b="1" dirty="0">
                <a:solidFill>
                  <a:srgbClr val="FF0000"/>
                </a:solidFill>
              </a:rPr>
              <a:t>installation plan. </a:t>
            </a:r>
          </a:p>
          <a:p>
            <a:pPr algn="just"/>
            <a:r>
              <a:rPr lang="en-US" dirty="0"/>
              <a:t>This plan ensures that the customer will experience a minimum of disruption in service while the new equipment is installed. </a:t>
            </a:r>
          </a:p>
          <a:p>
            <a:pPr algn="just"/>
            <a:endParaRPr lang="en-US" dirty="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 </a:t>
            </a:r>
            <a:br>
              <a:rPr lang="en-US" dirty="0"/>
            </a:br>
            <a:r>
              <a:rPr lang="en-US" sz="4000" dirty="0"/>
              <a:t>Connecting to a Device at the Remote</a:t>
            </a:r>
            <a:endParaRPr lang="en-US" dirty="0"/>
          </a:p>
        </p:txBody>
      </p:sp>
      <p:sp>
        <p:nvSpPr>
          <p:cNvPr id="3" name="Content Placeholder 2"/>
          <p:cNvSpPr>
            <a:spLocks noGrp="1"/>
          </p:cNvSpPr>
          <p:nvPr>
            <p:ph idx="1"/>
          </p:nvPr>
        </p:nvSpPr>
        <p:spPr>
          <a:xfrm>
            <a:off x="228600" y="990600"/>
            <a:ext cx="8458200" cy="5638800"/>
          </a:xfrm>
        </p:spPr>
        <p:txBody>
          <a:bodyPr>
            <a:normAutofit/>
          </a:bodyPr>
          <a:lstStyle/>
          <a:p>
            <a:r>
              <a:rPr lang="en-US" dirty="0"/>
              <a:t>After a new network device is installed at the customer premise, it must be monitored from the remote ISP location. </a:t>
            </a:r>
          </a:p>
          <a:p>
            <a:pPr>
              <a:buFont typeface="Wingdings" pitchFamily="2" charset="2"/>
              <a:buChar char="q"/>
            </a:pPr>
            <a:r>
              <a:rPr lang="en-US" b="1" dirty="0"/>
              <a:t>Telnet </a:t>
            </a:r>
          </a:p>
          <a:p>
            <a:r>
              <a:rPr lang="en-US" dirty="0"/>
              <a:t> Telnet can be used over an IP network connection to connect to a device to monitoring and administering it. </a:t>
            </a:r>
          </a:p>
          <a:p>
            <a:r>
              <a:rPr lang="en-US" dirty="0"/>
              <a:t>Telnet is not a secure protocol. </a:t>
            </a:r>
          </a:p>
          <a:p>
            <a:r>
              <a:rPr lang="en-US" dirty="0"/>
              <a:t>Telnet sends all the information between the PC and the device in a </a:t>
            </a:r>
            <a:r>
              <a:rPr lang="en-US" b="1" dirty="0">
                <a:solidFill>
                  <a:srgbClr val="FFC000"/>
                </a:solidFill>
              </a:rPr>
              <a:t>clear text format</a:t>
            </a:r>
            <a:r>
              <a:rPr lang="en-US" dirty="0"/>
              <a:t>. </a:t>
            </a:r>
          </a:p>
          <a:p>
            <a:r>
              <a:rPr lang="en-US" dirty="0"/>
              <a:t>The username and password used to authenticate the device can easily be </a:t>
            </a:r>
            <a:r>
              <a:rPr lang="en-US" dirty="0">
                <a:solidFill>
                  <a:srgbClr val="FFC000"/>
                </a:solidFill>
              </a:rPr>
              <a:t>discovered</a:t>
            </a:r>
            <a:r>
              <a:rPr lang="en-US" dirty="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Cont…</a:t>
            </a:r>
          </a:p>
        </p:txBody>
      </p:sp>
      <p:sp>
        <p:nvSpPr>
          <p:cNvPr id="3" name="Content Placeholder 2"/>
          <p:cNvSpPr>
            <a:spLocks noGrp="1"/>
          </p:cNvSpPr>
          <p:nvPr>
            <p:ph idx="1"/>
          </p:nvPr>
        </p:nvSpPr>
        <p:spPr>
          <a:xfrm>
            <a:off x="304800" y="914400"/>
            <a:ext cx="8610600" cy="5638800"/>
          </a:xfrm>
        </p:spPr>
        <p:txBody>
          <a:bodyPr/>
          <a:lstStyle/>
          <a:p>
            <a:r>
              <a:rPr lang="en-US" dirty="0"/>
              <a:t>Use port 23 and virtual interface </a:t>
            </a:r>
          </a:p>
          <a:p>
            <a:r>
              <a:rPr lang="en-US" dirty="0"/>
              <a:t>By default telnet s disable </a:t>
            </a:r>
          </a:p>
          <a:p>
            <a:r>
              <a:rPr lang="en-US" dirty="0"/>
              <a:t>The router should have secret password </a:t>
            </a:r>
          </a:p>
          <a:p>
            <a:pPr>
              <a:buNone/>
            </a:pPr>
            <a:r>
              <a:rPr lang="en-US" b="1" dirty="0"/>
              <a:t>wsu2(</a:t>
            </a:r>
            <a:r>
              <a:rPr lang="en-US" b="1" dirty="0" err="1"/>
              <a:t>config</a:t>
            </a:r>
            <a:r>
              <a:rPr lang="en-US" b="1" dirty="0"/>
              <a:t>)#enable secret 123.com</a:t>
            </a:r>
          </a:p>
          <a:p>
            <a:pPr>
              <a:buNone/>
            </a:pPr>
            <a:r>
              <a:rPr lang="en-US" b="1" dirty="0"/>
              <a:t>wsu2(</a:t>
            </a:r>
            <a:r>
              <a:rPr lang="en-US" b="1" dirty="0" err="1"/>
              <a:t>config</a:t>
            </a:r>
            <a:r>
              <a:rPr lang="en-US" b="1" dirty="0"/>
              <a:t>)#line </a:t>
            </a:r>
            <a:r>
              <a:rPr lang="en-US" b="1" dirty="0" err="1"/>
              <a:t>vty</a:t>
            </a:r>
            <a:r>
              <a:rPr lang="en-US" b="1" dirty="0"/>
              <a:t> 0 4</a:t>
            </a:r>
          </a:p>
          <a:p>
            <a:pPr>
              <a:buNone/>
            </a:pPr>
            <a:r>
              <a:rPr lang="en-US" b="1" dirty="0"/>
              <a:t>wsu2(</a:t>
            </a:r>
            <a:r>
              <a:rPr lang="en-US" b="1" dirty="0" err="1"/>
              <a:t>config</a:t>
            </a:r>
            <a:r>
              <a:rPr lang="en-US" b="1" dirty="0"/>
              <a:t>-line)#password cs.com</a:t>
            </a:r>
          </a:p>
          <a:p>
            <a:pPr>
              <a:buNone/>
            </a:pPr>
            <a:r>
              <a:rPr lang="en-US" b="1" dirty="0"/>
              <a:t>wsu2(</a:t>
            </a:r>
            <a:r>
              <a:rPr lang="en-US" b="1" dirty="0" err="1"/>
              <a:t>config</a:t>
            </a:r>
            <a:r>
              <a:rPr lang="en-US" b="1" dirty="0"/>
              <a:t>-line)#login</a:t>
            </a:r>
          </a:p>
          <a:p>
            <a:pPr>
              <a:buNone/>
            </a:pPr>
            <a:r>
              <a:rPr lang="en-US" dirty="0"/>
              <a:t>To access remote device in command prompt type </a:t>
            </a:r>
          </a:p>
          <a:p>
            <a:pPr>
              <a:buNone/>
            </a:pPr>
            <a:r>
              <a:rPr lang="en-US" b="1" dirty="0"/>
              <a:t>Pc&gt;telnet [remote device IP address]     </a:t>
            </a:r>
          </a:p>
          <a:p>
            <a:pPr>
              <a:buNone/>
            </a:pPr>
            <a:endParaRPr lang="en-US"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Cont…</a:t>
            </a:r>
          </a:p>
        </p:txBody>
      </p:sp>
      <p:sp>
        <p:nvSpPr>
          <p:cNvPr id="3" name="Content Placeholder 2"/>
          <p:cNvSpPr>
            <a:spLocks noGrp="1"/>
          </p:cNvSpPr>
          <p:nvPr>
            <p:ph idx="1"/>
          </p:nvPr>
        </p:nvSpPr>
        <p:spPr>
          <a:xfrm>
            <a:off x="457200" y="838200"/>
            <a:ext cx="8458200" cy="5791200"/>
          </a:xfrm>
        </p:spPr>
        <p:txBody>
          <a:bodyPr>
            <a:normAutofit/>
          </a:bodyPr>
          <a:lstStyle/>
          <a:p>
            <a:pPr>
              <a:buFont typeface="Wingdings" pitchFamily="2" charset="2"/>
              <a:buChar char="q"/>
            </a:pPr>
            <a:r>
              <a:rPr lang="en-US" b="1" dirty="0"/>
              <a:t>SSH</a:t>
            </a:r>
          </a:p>
          <a:p>
            <a:r>
              <a:rPr lang="en-US" dirty="0"/>
              <a:t>SSH protects all authentication and transmitted data using encryption(RSA). </a:t>
            </a:r>
          </a:p>
          <a:p>
            <a:r>
              <a:rPr lang="en-US" dirty="0"/>
              <a:t>SSH allows safe access a remote device over an insecure network, such as the Internet. </a:t>
            </a:r>
          </a:p>
          <a:p>
            <a:r>
              <a:rPr lang="en-US" dirty="0"/>
              <a:t>It use port 22</a:t>
            </a:r>
          </a:p>
          <a:p>
            <a:r>
              <a:rPr lang="en-US" dirty="0"/>
              <a:t>When we enable RSA algorithm it generate two key, </a:t>
            </a:r>
            <a:r>
              <a:rPr lang="en-US" b="1" dirty="0">
                <a:solidFill>
                  <a:srgbClr val="FFC000"/>
                </a:solidFill>
              </a:rPr>
              <a:t>public and private key.</a:t>
            </a:r>
          </a:p>
          <a:p>
            <a:r>
              <a:rPr lang="en-US" b="1" dirty="0">
                <a:solidFill>
                  <a:srgbClr val="FFC000"/>
                </a:solidFill>
              </a:rPr>
              <a:t>Public key:- </a:t>
            </a:r>
            <a:r>
              <a:rPr lang="en-US" b="1" dirty="0"/>
              <a:t>Used to encrypt information</a:t>
            </a:r>
          </a:p>
          <a:p>
            <a:r>
              <a:rPr lang="en-US" b="1" dirty="0">
                <a:solidFill>
                  <a:srgbClr val="FFC000"/>
                </a:solidFill>
              </a:rPr>
              <a:t>Private key:- </a:t>
            </a:r>
            <a:r>
              <a:rPr lang="en-US" b="1" dirty="0"/>
              <a:t>used to decrypt information </a:t>
            </a:r>
            <a:endParaRPr lang="en-US" b="1" dirty="0">
              <a:solidFill>
                <a:srgbClr val="FFC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Cont…</a:t>
            </a:r>
          </a:p>
        </p:txBody>
      </p:sp>
      <p:sp>
        <p:nvSpPr>
          <p:cNvPr id="3" name="Content Placeholder 2"/>
          <p:cNvSpPr>
            <a:spLocks noGrp="1"/>
          </p:cNvSpPr>
          <p:nvPr>
            <p:ph idx="1"/>
          </p:nvPr>
        </p:nvSpPr>
        <p:spPr>
          <a:xfrm>
            <a:off x="457200" y="990600"/>
            <a:ext cx="8229600" cy="5486400"/>
          </a:xfrm>
        </p:spPr>
        <p:txBody>
          <a:bodyPr>
            <a:normAutofit/>
          </a:bodyPr>
          <a:lstStyle/>
          <a:p>
            <a:r>
              <a:rPr lang="en-US" dirty="0"/>
              <a:t>Each router have both public and private key.</a:t>
            </a:r>
          </a:p>
          <a:p>
            <a:pPr>
              <a:buFont typeface="Wingdings" pitchFamily="2" charset="2"/>
              <a:buChar char="q"/>
            </a:pPr>
            <a:r>
              <a:rPr lang="en-US" b="1" dirty="0"/>
              <a:t>Steps to configure SSH</a:t>
            </a:r>
          </a:p>
          <a:p>
            <a:pPr marL="514350" indent="-514350">
              <a:buFont typeface="+mj-lt"/>
              <a:buAutoNum type="arabicPeriod"/>
            </a:pPr>
            <a:r>
              <a:rPr lang="en-US" dirty="0"/>
              <a:t>Change Hostname( public and private key generate based on hostname) and Hostname should be d/f.</a:t>
            </a:r>
          </a:p>
          <a:p>
            <a:pPr marL="514350" indent="-514350">
              <a:buFont typeface="+mj-lt"/>
              <a:buAutoNum type="arabicPeriod"/>
            </a:pPr>
            <a:r>
              <a:rPr lang="en-US" dirty="0"/>
              <a:t>Configure Domain Name.</a:t>
            </a:r>
          </a:p>
          <a:p>
            <a:pPr marL="514350" indent="-514350">
              <a:buFont typeface="+mj-lt"/>
              <a:buAutoNum type="arabicPeriod"/>
            </a:pPr>
            <a:r>
              <a:rPr lang="en-US" dirty="0"/>
              <a:t>Create user name and password</a:t>
            </a:r>
          </a:p>
          <a:p>
            <a:pPr marL="514350" indent="-514350">
              <a:buFont typeface="+mj-lt"/>
              <a:buAutoNum type="arabicPeriod"/>
            </a:pPr>
            <a:r>
              <a:rPr lang="en-US" dirty="0"/>
              <a:t>Generate RSA key(size 512 or 1024 or 1048).</a:t>
            </a:r>
          </a:p>
          <a:p>
            <a:pPr marL="514350" indent="-514350">
              <a:buFont typeface="+mj-lt"/>
              <a:buAutoNum type="arabicPeriod"/>
            </a:pPr>
            <a:r>
              <a:rPr lang="en-US" dirty="0"/>
              <a:t>Configure  line </a:t>
            </a:r>
            <a:r>
              <a:rPr lang="en-US" dirty="0" err="1"/>
              <a:t>vty</a:t>
            </a:r>
            <a:r>
              <a:rPr lang="en-US" dirty="0"/>
              <a:t> for </a:t>
            </a:r>
            <a:r>
              <a:rPr lang="en-US" dirty="0" err="1"/>
              <a:t>SSh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Cont…</a:t>
            </a:r>
          </a:p>
        </p:txBody>
      </p:sp>
      <p:pic>
        <p:nvPicPr>
          <p:cNvPr id="4" name="Picture 4" descr="5"/>
          <p:cNvPicPr>
            <a:picLocks noGrp="1" noChangeAspect="1" noChangeArrowheads="1"/>
          </p:cNvPicPr>
          <p:nvPr>
            <p:ph idx="1"/>
          </p:nvPr>
        </p:nvPicPr>
        <p:blipFill>
          <a:blip r:embed="rId2"/>
          <a:srcRect/>
          <a:stretch>
            <a:fillRect/>
          </a:stretch>
        </p:blipFill>
        <p:spPr bwMode="auto">
          <a:xfrm>
            <a:off x="457200" y="1295400"/>
            <a:ext cx="8229600" cy="4753375"/>
          </a:xfrm>
          <a:prstGeom prst="rect">
            <a:avLst/>
          </a:prstGeom>
          <a:noFill/>
        </p:spPr>
      </p:pic>
    </p:spTree>
  </p:cSld>
  <p:clrMapOvr>
    <a:masterClrMapping/>
  </p:clrMapOvr>
  <p:transition>
    <p:pull dir="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Cont…</a:t>
            </a:r>
          </a:p>
        </p:txBody>
      </p:sp>
      <p:sp>
        <p:nvSpPr>
          <p:cNvPr id="3" name="Content Placeholder 2"/>
          <p:cNvSpPr>
            <a:spLocks noGrp="1"/>
          </p:cNvSpPr>
          <p:nvPr>
            <p:ph idx="1"/>
          </p:nvPr>
        </p:nvSpPr>
        <p:spPr>
          <a:xfrm>
            <a:off x="457200" y="990600"/>
            <a:ext cx="8229600" cy="5486400"/>
          </a:xfrm>
        </p:spPr>
        <p:txBody>
          <a:bodyPr>
            <a:normAutofit/>
          </a:bodyPr>
          <a:lstStyle/>
          <a:p>
            <a:pPr>
              <a:buNone/>
            </a:pPr>
            <a:r>
              <a:rPr lang="en-US" b="1" dirty="0" err="1"/>
              <a:t>wsu</a:t>
            </a:r>
            <a:r>
              <a:rPr lang="en-US" b="1" dirty="0"/>
              <a:t>-router(</a:t>
            </a:r>
            <a:r>
              <a:rPr lang="en-US" b="1" dirty="0" err="1"/>
              <a:t>config</a:t>
            </a:r>
            <a:r>
              <a:rPr lang="en-US" b="1" dirty="0"/>
              <a:t>)#hostname it</a:t>
            </a:r>
          </a:p>
          <a:p>
            <a:pPr>
              <a:buNone/>
            </a:pPr>
            <a:r>
              <a:rPr lang="en-US" b="1" dirty="0"/>
              <a:t>it(</a:t>
            </a:r>
            <a:r>
              <a:rPr lang="en-US" b="1" dirty="0" err="1"/>
              <a:t>config</a:t>
            </a:r>
            <a:r>
              <a:rPr lang="en-US" b="1" dirty="0"/>
              <a:t>)#</a:t>
            </a:r>
            <a:r>
              <a:rPr lang="en-US" b="1" dirty="0" err="1"/>
              <a:t>ip</a:t>
            </a:r>
            <a:r>
              <a:rPr lang="en-US" b="1" dirty="0"/>
              <a:t> domain-name it.com</a:t>
            </a:r>
          </a:p>
          <a:p>
            <a:pPr>
              <a:buNone/>
            </a:pPr>
            <a:r>
              <a:rPr lang="en-US" b="1" dirty="0"/>
              <a:t>it(</a:t>
            </a:r>
            <a:r>
              <a:rPr lang="en-US" b="1" dirty="0" err="1"/>
              <a:t>config</a:t>
            </a:r>
            <a:r>
              <a:rPr lang="en-US" b="1" dirty="0"/>
              <a:t>)#username it privilege 15 secret 123.com</a:t>
            </a:r>
          </a:p>
          <a:p>
            <a:pPr>
              <a:buNone/>
            </a:pPr>
            <a:r>
              <a:rPr lang="en-US" b="1" dirty="0"/>
              <a:t>it(</a:t>
            </a:r>
            <a:r>
              <a:rPr lang="en-US" b="1" dirty="0" err="1"/>
              <a:t>config</a:t>
            </a:r>
            <a:r>
              <a:rPr lang="en-US" b="1" dirty="0"/>
              <a:t>)#crypto key generate </a:t>
            </a:r>
            <a:r>
              <a:rPr lang="en-US" b="1" dirty="0" err="1"/>
              <a:t>rsa</a:t>
            </a:r>
            <a:endParaRPr lang="en-US" b="1" dirty="0"/>
          </a:p>
          <a:p>
            <a:pPr>
              <a:buNone/>
            </a:pPr>
            <a:r>
              <a:rPr lang="en-US" b="1" dirty="0"/>
              <a:t>How many bits in the modulus [512]: 512</a:t>
            </a:r>
          </a:p>
          <a:p>
            <a:pPr>
              <a:buNone/>
            </a:pPr>
            <a:r>
              <a:rPr lang="en-US" b="1" dirty="0"/>
              <a:t>it(</a:t>
            </a:r>
            <a:r>
              <a:rPr lang="en-US" b="1" dirty="0" err="1"/>
              <a:t>config</a:t>
            </a:r>
            <a:r>
              <a:rPr lang="en-US" b="1" dirty="0"/>
              <a:t>)#line </a:t>
            </a:r>
            <a:r>
              <a:rPr lang="en-US" b="1" dirty="0" err="1"/>
              <a:t>vty</a:t>
            </a:r>
            <a:r>
              <a:rPr lang="en-US" b="1" dirty="0"/>
              <a:t> 0 4</a:t>
            </a:r>
          </a:p>
          <a:p>
            <a:pPr>
              <a:buNone/>
            </a:pPr>
            <a:r>
              <a:rPr lang="en-US" b="1" dirty="0"/>
              <a:t>it(</a:t>
            </a:r>
            <a:r>
              <a:rPr lang="en-US" b="1" dirty="0" err="1"/>
              <a:t>config</a:t>
            </a:r>
            <a:r>
              <a:rPr lang="en-US" b="1" dirty="0"/>
              <a:t>-line)#login local</a:t>
            </a:r>
          </a:p>
          <a:p>
            <a:pPr>
              <a:buNone/>
            </a:pPr>
            <a:r>
              <a:rPr lang="en-US" b="1" dirty="0"/>
              <a:t>it(</a:t>
            </a:r>
            <a:r>
              <a:rPr lang="en-US" b="1" dirty="0" err="1"/>
              <a:t>config</a:t>
            </a:r>
            <a:r>
              <a:rPr lang="en-US" b="1" dirty="0"/>
              <a:t>-line)#transport input </a:t>
            </a:r>
            <a:r>
              <a:rPr lang="en-US" b="1" dirty="0" err="1"/>
              <a:t>ssh</a:t>
            </a:r>
            <a:endParaRPr lang="en-US" b="1" dirty="0"/>
          </a:p>
          <a:p>
            <a:pPr>
              <a:buNone/>
            </a:pPr>
            <a:endParaRPr lang="en-US" dirty="0"/>
          </a:p>
          <a:p>
            <a:pPr>
              <a:buNone/>
            </a:pPr>
            <a:r>
              <a:rPr lang="en-US" dirty="0"/>
              <a:t>To access remote device </a:t>
            </a:r>
          </a:p>
          <a:p>
            <a:pPr>
              <a:buNone/>
            </a:pPr>
            <a:r>
              <a:rPr lang="en-US" b="1" dirty="0"/>
              <a:t>Pc&gt;</a:t>
            </a:r>
            <a:r>
              <a:rPr lang="en-US" b="1" dirty="0" err="1"/>
              <a:t>ssh</a:t>
            </a:r>
            <a:r>
              <a:rPr lang="en-US" b="1" dirty="0"/>
              <a:t> –l username IP address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762000"/>
          </a:xfrm>
        </p:spPr>
        <p:txBody>
          <a:bodyPr>
            <a:normAutofit fontScale="90000"/>
          </a:bodyPr>
          <a:lstStyle/>
          <a:p>
            <a:pPr algn="ctr"/>
            <a:r>
              <a:rPr lang="en-US" b="1" dirty="0"/>
              <a:t>Traffic Filtering </a:t>
            </a:r>
          </a:p>
        </p:txBody>
      </p:sp>
      <p:sp>
        <p:nvSpPr>
          <p:cNvPr id="3" name="Content Placeholder 2"/>
          <p:cNvSpPr>
            <a:spLocks noGrp="1"/>
          </p:cNvSpPr>
          <p:nvPr>
            <p:ph idx="1"/>
          </p:nvPr>
        </p:nvSpPr>
        <p:spPr>
          <a:xfrm>
            <a:off x="228600" y="990600"/>
            <a:ext cx="8458200" cy="5562600"/>
          </a:xfrm>
        </p:spPr>
        <p:txBody>
          <a:bodyPr/>
          <a:lstStyle/>
          <a:p>
            <a:pPr algn="just"/>
            <a:r>
              <a:rPr lang="en-US" dirty="0"/>
              <a:t>It is important to </a:t>
            </a:r>
            <a:r>
              <a:rPr lang="en-US" b="1" dirty="0"/>
              <a:t>prevent</a:t>
            </a:r>
            <a:r>
              <a:rPr lang="en-US" dirty="0"/>
              <a:t> access by unauthorized users and protect the network from various attacks, such as </a:t>
            </a:r>
            <a:r>
              <a:rPr lang="en-US" dirty="0" err="1"/>
              <a:t>DoS</a:t>
            </a:r>
            <a:r>
              <a:rPr lang="en-US" dirty="0"/>
              <a:t> (Denial –of -Service) attacks. </a:t>
            </a:r>
          </a:p>
          <a:p>
            <a:pPr algn="just"/>
            <a:r>
              <a:rPr lang="en-US" dirty="0"/>
              <a:t>Unauthorized users can </a:t>
            </a:r>
            <a:r>
              <a:rPr lang="en-US" b="1" dirty="0">
                <a:solidFill>
                  <a:srgbClr val="FF0000"/>
                </a:solidFill>
              </a:rPr>
              <a:t>modify</a:t>
            </a:r>
            <a:r>
              <a:rPr lang="en-US" dirty="0"/>
              <a:t>, </a:t>
            </a:r>
            <a:r>
              <a:rPr lang="en-US" b="1" dirty="0">
                <a:solidFill>
                  <a:srgbClr val="00B050"/>
                </a:solidFill>
              </a:rPr>
              <a:t>destroy</a:t>
            </a:r>
            <a:r>
              <a:rPr lang="en-US" dirty="0"/>
              <a:t>, or </a:t>
            </a:r>
            <a:r>
              <a:rPr lang="en-US" b="1" dirty="0">
                <a:solidFill>
                  <a:srgbClr val="FFFF00"/>
                </a:solidFill>
              </a:rPr>
              <a:t>steal sensitive data</a:t>
            </a:r>
            <a:r>
              <a:rPr lang="en-US" dirty="0"/>
              <a:t> on servers. </a:t>
            </a:r>
          </a:p>
          <a:p>
            <a:pPr algn="just"/>
            <a:r>
              <a:rPr lang="en-US" dirty="0" err="1"/>
              <a:t>DoS</a:t>
            </a:r>
            <a:r>
              <a:rPr lang="en-US" dirty="0"/>
              <a:t> attacks prevent valid users from accessing facilities. </a:t>
            </a:r>
          </a:p>
          <a:p>
            <a:pPr algn="just"/>
            <a:r>
              <a:rPr lang="en-US" dirty="0"/>
              <a:t>Through traffic filtering, an administrator controls traffic in various segments of the network. </a:t>
            </a:r>
          </a:p>
          <a:p>
            <a:pPr algn="just"/>
            <a:r>
              <a:rPr lang="en-US" b="1" dirty="0">
                <a:solidFill>
                  <a:srgbClr val="FF0000"/>
                </a:solidFill>
              </a:rPr>
              <a:t>Filtering</a:t>
            </a:r>
            <a:r>
              <a:rPr lang="en-US" dirty="0"/>
              <a:t> is the process of </a:t>
            </a:r>
            <a:r>
              <a:rPr lang="en-US" dirty="0">
                <a:solidFill>
                  <a:srgbClr val="FFC000"/>
                </a:solidFill>
              </a:rPr>
              <a:t>analyzing</a:t>
            </a:r>
            <a:r>
              <a:rPr lang="en-US" dirty="0"/>
              <a:t> the contents of a </a:t>
            </a:r>
            <a:r>
              <a:rPr lang="en-US" b="1" dirty="0">
                <a:solidFill>
                  <a:srgbClr val="FF0000"/>
                </a:solidFill>
              </a:rPr>
              <a:t>packet </a:t>
            </a:r>
            <a:r>
              <a:rPr lang="en-US" dirty="0"/>
              <a:t>to determine if the packet should be </a:t>
            </a:r>
            <a:r>
              <a:rPr lang="en-US" dirty="0">
                <a:solidFill>
                  <a:srgbClr val="FFC000"/>
                </a:solidFill>
              </a:rPr>
              <a:t>allowed</a:t>
            </a:r>
            <a:r>
              <a:rPr lang="en-US" dirty="0"/>
              <a:t> or </a:t>
            </a:r>
            <a:r>
              <a:rPr lang="en-US" dirty="0">
                <a:solidFill>
                  <a:srgbClr val="FFC000"/>
                </a:solidFill>
              </a:rPr>
              <a:t>blocked</a:t>
            </a:r>
            <a:r>
              <a:rPr lang="en-US" dirty="0"/>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838200"/>
          </a:xfrm>
        </p:spPr>
        <p:txBody>
          <a:bodyPr/>
          <a:lstStyle/>
          <a:p>
            <a:pPr algn="ctr"/>
            <a:r>
              <a:rPr lang="en-US" dirty="0"/>
              <a:t>Cont…</a:t>
            </a:r>
          </a:p>
        </p:txBody>
      </p:sp>
      <p:sp>
        <p:nvSpPr>
          <p:cNvPr id="3" name="Content Placeholder 2"/>
          <p:cNvSpPr>
            <a:spLocks noGrp="1"/>
          </p:cNvSpPr>
          <p:nvPr>
            <p:ph idx="1"/>
          </p:nvPr>
        </p:nvSpPr>
        <p:spPr>
          <a:xfrm>
            <a:off x="228600" y="990600"/>
            <a:ext cx="8763000" cy="5638800"/>
          </a:xfrm>
        </p:spPr>
        <p:txBody>
          <a:bodyPr>
            <a:normAutofit lnSpcReduction="10000"/>
          </a:bodyPr>
          <a:lstStyle/>
          <a:p>
            <a:pPr algn="just"/>
            <a:r>
              <a:rPr lang="en-US" dirty="0"/>
              <a:t>Packet filtering can be simple or complex, denying or permitting traffic based on:</a:t>
            </a:r>
          </a:p>
          <a:p>
            <a:pPr marL="798513" indent="-58738" algn="just">
              <a:buFont typeface="Wingdings" pitchFamily="2" charset="2"/>
              <a:buChar char="§"/>
            </a:pPr>
            <a:r>
              <a:rPr lang="en-US" dirty="0"/>
              <a:t>Source IP address</a:t>
            </a:r>
          </a:p>
          <a:p>
            <a:pPr marL="798513" indent="-58738" algn="just">
              <a:buFont typeface="Wingdings" pitchFamily="2" charset="2"/>
              <a:buChar char="§"/>
            </a:pPr>
            <a:r>
              <a:rPr lang="en-US" dirty="0"/>
              <a:t>Destination IP address</a:t>
            </a:r>
          </a:p>
          <a:p>
            <a:pPr marL="798513" indent="-58738" algn="just">
              <a:buFont typeface="Wingdings" pitchFamily="2" charset="2"/>
              <a:buChar char="§"/>
            </a:pPr>
            <a:r>
              <a:rPr lang="en-US" dirty="0"/>
              <a:t>MAC addresses</a:t>
            </a:r>
          </a:p>
          <a:p>
            <a:pPr marL="798513" indent="-58738" algn="just">
              <a:buFont typeface="Wingdings" pitchFamily="2" charset="2"/>
              <a:buChar char="§"/>
            </a:pPr>
            <a:r>
              <a:rPr lang="en-US" dirty="0"/>
              <a:t>Protocols </a:t>
            </a:r>
          </a:p>
          <a:p>
            <a:pPr marL="798513" indent="-58738" algn="just">
              <a:buFont typeface="Wingdings" pitchFamily="2" charset="2"/>
              <a:buChar char="§"/>
            </a:pPr>
            <a:r>
              <a:rPr lang="en-US" dirty="0"/>
              <a:t>Application type</a:t>
            </a:r>
          </a:p>
          <a:p>
            <a:pPr marL="290513" indent="-58738" algn="just"/>
            <a:r>
              <a:rPr lang="en-US" dirty="0"/>
              <a:t>One of the most common methods of traffic filtering is the use of </a:t>
            </a:r>
            <a:r>
              <a:rPr lang="en-US" b="1" dirty="0">
                <a:solidFill>
                  <a:srgbClr val="FF0000"/>
                </a:solidFill>
              </a:rPr>
              <a:t>access control lists (ACLs). </a:t>
            </a:r>
          </a:p>
          <a:p>
            <a:pPr marL="290513" indent="-58738" algn="just"/>
            <a:r>
              <a:rPr lang="en-US" dirty="0"/>
              <a:t>ACLs can be used to manage and filter traffic that </a:t>
            </a:r>
            <a:r>
              <a:rPr lang="en-US" b="1" dirty="0">
                <a:solidFill>
                  <a:srgbClr val="FF0000"/>
                </a:solidFill>
              </a:rPr>
              <a:t>enters</a:t>
            </a:r>
            <a:r>
              <a:rPr lang="en-US" dirty="0"/>
              <a:t> a network, as well as traffic that </a:t>
            </a:r>
            <a:r>
              <a:rPr lang="en-US" b="1" dirty="0">
                <a:solidFill>
                  <a:srgbClr val="FF0000"/>
                </a:solidFill>
              </a:rPr>
              <a:t>exits</a:t>
            </a:r>
            <a:r>
              <a:rPr lang="en-US" dirty="0"/>
              <a:t> a network. </a:t>
            </a:r>
          </a:p>
          <a:p>
            <a:pPr marL="290513" indent="-58738" algn="just"/>
            <a:r>
              <a:rPr lang="en-US" dirty="0"/>
              <a:t>The primary use of ACLs is to identify the types of packets to </a:t>
            </a:r>
            <a:r>
              <a:rPr lang="en-US" b="1" dirty="0">
                <a:solidFill>
                  <a:srgbClr val="FF0000"/>
                </a:solidFill>
              </a:rPr>
              <a:t>accept </a:t>
            </a:r>
            <a:r>
              <a:rPr lang="en-US" b="1" dirty="0"/>
              <a:t>or</a:t>
            </a:r>
            <a:r>
              <a:rPr lang="en-US" b="1" dirty="0">
                <a:solidFill>
                  <a:srgbClr val="FF0000"/>
                </a:solidFill>
              </a:rPr>
              <a:t> deny</a:t>
            </a:r>
            <a:r>
              <a:rPr lang="en-US" dirty="0">
                <a:solidFill>
                  <a:srgbClr val="FFC000"/>
                </a:solidFill>
              </a:rPr>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pPr algn="ctr"/>
            <a:r>
              <a:rPr lang="en-US" b="1" dirty="0"/>
              <a:t>Types of ACL</a:t>
            </a:r>
          </a:p>
        </p:txBody>
      </p:sp>
      <p:sp>
        <p:nvSpPr>
          <p:cNvPr id="3" name="Content Placeholder 2"/>
          <p:cNvSpPr>
            <a:spLocks noGrp="1"/>
          </p:cNvSpPr>
          <p:nvPr>
            <p:ph idx="1"/>
          </p:nvPr>
        </p:nvSpPr>
        <p:spPr>
          <a:xfrm>
            <a:off x="304800" y="914400"/>
            <a:ext cx="8534400" cy="5638800"/>
          </a:xfrm>
        </p:spPr>
        <p:txBody>
          <a:bodyPr>
            <a:normAutofit/>
          </a:bodyPr>
          <a:lstStyle/>
          <a:p>
            <a:pPr algn="just">
              <a:buNone/>
            </a:pPr>
            <a:r>
              <a:rPr lang="en-US" b="1" dirty="0">
                <a:solidFill>
                  <a:srgbClr val="FFC000"/>
                </a:solidFill>
              </a:rPr>
              <a:t>1. Standard ACLs</a:t>
            </a:r>
            <a:endParaRPr lang="en-US" dirty="0"/>
          </a:p>
          <a:p>
            <a:pPr algn="just"/>
            <a:r>
              <a:rPr lang="en-US" dirty="0"/>
              <a:t>The Standard ACL is the simplest of the three types. When creating a standard  ACL, the ACLs </a:t>
            </a:r>
            <a:r>
              <a:rPr lang="en-US" dirty="0">
                <a:solidFill>
                  <a:srgbClr val="FFC000"/>
                </a:solidFill>
              </a:rPr>
              <a:t>filter based on the </a:t>
            </a:r>
            <a:r>
              <a:rPr lang="en-US" b="1" dirty="0">
                <a:solidFill>
                  <a:srgbClr val="FF0000"/>
                </a:solidFill>
              </a:rPr>
              <a:t>source IP address </a:t>
            </a:r>
            <a:r>
              <a:rPr lang="en-US" dirty="0">
                <a:solidFill>
                  <a:srgbClr val="FFC000"/>
                </a:solidFill>
              </a:rPr>
              <a:t>of a packet</a:t>
            </a:r>
            <a:r>
              <a:rPr lang="en-US" dirty="0"/>
              <a:t>. </a:t>
            </a:r>
          </a:p>
          <a:p>
            <a:pPr algn="just"/>
            <a:r>
              <a:rPr lang="en-US" dirty="0"/>
              <a:t>If a host device is denied by a standard ACL, </a:t>
            </a:r>
            <a:r>
              <a:rPr lang="en-US" b="1" dirty="0">
                <a:solidFill>
                  <a:srgbClr val="FFC000"/>
                </a:solidFill>
              </a:rPr>
              <a:t>all services </a:t>
            </a:r>
            <a:r>
              <a:rPr lang="en-US" dirty="0"/>
              <a:t>from that </a:t>
            </a:r>
            <a:r>
              <a:rPr lang="en-US" b="1" dirty="0">
                <a:solidFill>
                  <a:srgbClr val="FFC000"/>
                </a:solidFill>
              </a:rPr>
              <a:t>host are denied</a:t>
            </a:r>
            <a:r>
              <a:rPr lang="en-US" dirty="0"/>
              <a:t>. </a:t>
            </a:r>
          </a:p>
          <a:p>
            <a:pPr algn="just"/>
            <a:r>
              <a:rPr lang="en-US" dirty="0"/>
              <a:t>Standard ACLs are identified by the </a:t>
            </a:r>
            <a:r>
              <a:rPr lang="en-US" b="1" dirty="0">
                <a:solidFill>
                  <a:srgbClr val="FF0000"/>
                </a:solidFill>
              </a:rPr>
              <a:t>number assigned to them. </a:t>
            </a:r>
          </a:p>
          <a:p>
            <a:pPr algn="just"/>
            <a:r>
              <a:rPr lang="en-US" dirty="0"/>
              <a:t>For Standard access lists, the identification number can range from </a:t>
            </a:r>
            <a:r>
              <a:rPr lang="en-US" b="1" dirty="0">
                <a:solidFill>
                  <a:srgbClr val="FF0000"/>
                </a:solidFill>
              </a:rPr>
              <a:t>1 </a:t>
            </a:r>
            <a:r>
              <a:rPr lang="en-US" b="1" dirty="0"/>
              <a:t>to</a:t>
            </a:r>
            <a:r>
              <a:rPr lang="en-US" b="1" dirty="0">
                <a:solidFill>
                  <a:srgbClr val="FF0000"/>
                </a:solidFill>
              </a:rPr>
              <a:t> 99 </a:t>
            </a:r>
            <a:r>
              <a:rPr lang="en-US" dirty="0"/>
              <a:t>and from </a:t>
            </a:r>
            <a:r>
              <a:rPr lang="en-US" b="1" dirty="0">
                <a:solidFill>
                  <a:srgbClr val="FF0000"/>
                </a:solidFill>
              </a:rPr>
              <a:t>1300 </a:t>
            </a:r>
            <a:r>
              <a:rPr lang="en-US" b="1" dirty="0"/>
              <a:t>to</a:t>
            </a:r>
            <a:r>
              <a:rPr lang="en-US" b="1" dirty="0">
                <a:solidFill>
                  <a:srgbClr val="FF0000"/>
                </a:solidFill>
              </a:rPr>
              <a:t> 1999</a:t>
            </a:r>
            <a:r>
              <a:rPr lang="en-US" dirty="0"/>
              <a:t>.</a:t>
            </a:r>
          </a:p>
          <a:p>
            <a:pPr algn="just">
              <a:buNone/>
            </a:pPr>
            <a:r>
              <a:rPr lang="en-US" dirty="0"/>
              <a:t>     </a:t>
            </a:r>
            <a:r>
              <a:rPr lang="en-US" b="1" dirty="0"/>
              <a:t>Router(</a:t>
            </a:r>
            <a:r>
              <a:rPr lang="en-US" b="1" dirty="0" err="1"/>
              <a:t>config</a:t>
            </a:r>
            <a:r>
              <a:rPr lang="en-US" b="1" dirty="0"/>
              <a:t>)#access-list 1 permit host 172.16.2.88</a:t>
            </a:r>
          </a:p>
          <a:p>
            <a:pPr algn="just">
              <a:buNone/>
            </a:pPr>
            <a:r>
              <a:rPr lang="en-US" dirty="0"/>
              <a:t>           Permits a specific IP address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457200"/>
          </a:xfrm>
        </p:spPr>
        <p:txBody>
          <a:bodyPr>
            <a:normAutofit fontScale="90000"/>
          </a:bodyPr>
          <a:lstStyle/>
          <a:p>
            <a:pPr algn="ctr"/>
            <a:r>
              <a:rPr lang="en-US" dirty="0"/>
              <a:t>Cont…</a:t>
            </a:r>
          </a:p>
        </p:txBody>
      </p:sp>
      <p:sp>
        <p:nvSpPr>
          <p:cNvPr id="3" name="Content Placeholder 2"/>
          <p:cNvSpPr>
            <a:spLocks noGrp="1"/>
          </p:cNvSpPr>
          <p:nvPr>
            <p:ph idx="1"/>
          </p:nvPr>
        </p:nvSpPr>
        <p:spPr>
          <a:xfrm>
            <a:off x="457200" y="762000"/>
            <a:ext cx="8229600" cy="5562600"/>
          </a:xfrm>
        </p:spPr>
        <p:txBody>
          <a:bodyPr>
            <a:normAutofit lnSpcReduction="10000"/>
          </a:bodyPr>
          <a:lstStyle/>
          <a:p>
            <a:pPr>
              <a:buNone/>
            </a:pPr>
            <a:r>
              <a:rPr lang="en-US" b="1" dirty="0">
                <a:solidFill>
                  <a:srgbClr val="FFC000"/>
                </a:solidFill>
              </a:rPr>
              <a:t>2. Extended ACLs</a:t>
            </a:r>
            <a:endParaRPr lang="en-US" dirty="0"/>
          </a:p>
          <a:p>
            <a:pPr algn="just"/>
            <a:r>
              <a:rPr lang="en-US" dirty="0"/>
              <a:t>Extended ACLs filter not only on the source IP address but also on the </a:t>
            </a:r>
            <a:r>
              <a:rPr lang="en-US" b="1" dirty="0">
                <a:solidFill>
                  <a:srgbClr val="00B050"/>
                </a:solidFill>
              </a:rPr>
              <a:t>destination IP address</a:t>
            </a:r>
            <a:r>
              <a:rPr lang="en-US" dirty="0"/>
              <a:t>, </a:t>
            </a:r>
            <a:r>
              <a:rPr lang="en-US" b="1" dirty="0">
                <a:solidFill>
                  <a:srgbClr val="FFFF00"/>
                </a:solidFill>
              </a:rPr>
              <a:t>protocol</a:t>
            </a:r>
            <a:r>
              <a:rPr lang="en-US" dirty="0"/>
              <a:t>, and </a:t>
            </a:r>
            <a:r>
              <a:rPr lang="en-US" b="1" dirty="0">
                <a:solidFill>
                  <a:srgbClr val="FF0000"/>
                </a:solidFill>
              </a:rPr>
              <a:t>port numbers</a:t>
            </a:r>
            <a:r>
              <a:rPr lang="en-US" dirty="0"/>
              <a:t>. </a:t>
            </a:r>
          </a:p>
          <a:p>
            <a:pPr algn="just"/>
            <a:r>
              <a:rPr lang="en-US" dirty="0"/>
              <a:t>Extended ACLs are used more than Standard ACLs because they are more </a:t>
            </a:r>
            <a:r>
              <a:rPr lang="en-US" dirty="0">
                <a:solidFill>
                  <a:srgbClr val="FFC000"/>
                </a:solidFill>
              </a:rPr>
              <a:t>specific and provide greater control. </a:t>
            </a:r>
          </a:p>
          <a:p>
            <a:pPr algn="just"/>
            <a:r>
              <a:rPr lang="en-US" dirty="0"/>
              <a:t>The range of numbers for Extended ACLs is from </a:t>
            </a:r>
            <a:r>
              <a:rPr lang="en-US" b="1" dirty="0">
                <a:solidFill>
                  <a:srgbClr val="FF0000"/>
                </a:solidFill>
              </a:rPr>
              <a:t>100 to 199 and from 2000 to 2699.</a:t>
            </a:r>
          </a:p>
          <a:p>
            <a:pPr algn="just">
              <a:buNone/>
            </a:pPr>
            <a:r>
              <a:rPr lang="en-US" dirty="0"/>
              <a:t>        </a:t>
            </a:r>
            <a:r>
              <a:rPr lang="en-US" b="1" dirty="0"/>
              <a:t>Router(</a:t>
            </a:r>
            <a:r>
              <a:rPr lang="en-US" b="1" dirty="0" err="1"/>
              <a:t>config</a:t>
            </a:r>
            <a:r>
              <a:rPr lang="en-US" b="1" dirty="0"/>
              <a:t>)#access-list 100 deny </a:t>
            </a:r>
            <a:r>
              <a:rPr lang="en-US" b="1" dirty="0" err="1"/>
              <a:t>tcp</a:t>
            </a:r>
            <a:r>
              <a:rPr lang="en-US" b="1" dirty="0"/>
              <a:t> 172.16.2.0 	0.0.0.255 any </a:t>
            </a:r>
            <a:r>
              <a:rPr lang="en-US" b="1" dirty="0" err="1"/>
              <a:t>eq</a:t>
            </a:r>
            <a:r>
              <a:rPr lang="en-US" b="1" dirty="0"/>
              <a:t> telnet</a:t>
            </a:r>
          </a:p>
          <a:p>
            <a:pPr algn="just"/>
            <a:r>
              <a:rPr lang="en-US" dirty="0"/>
              <a:t>Denies access from the </a:t>
            </a:r>
            <a:r>
              <a:rPr lang="en-US" b="1" dirty="0"/>
              <a:t>172.16.2.0/24</a:t>
            </a:r>
            <a:r>
              <a:rPr lang="en-US" dirty="0"/>
              <a:t> subnet to any other host if they are attempting to use </a:t>
            </a:r>
            <a:r>
              <a:rPr lang="en-US" b="1" dirty="0"/>
              <a:t>telnet</a:t>
            </a:r>
          </a:p>
          <a:p>
            <a:pPr>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09600"/>
          </a:xfrm>
        </p:spPr>
        <p:txBody>
          <a:bodyPr>
            <a:normAutofit fontScale="90000"/>
          </a:bodyPr>
          <a:lstStyle/>
          <a:p>
            <a:pPr algn="ctr"/>
            <a:r>
              <a:rPr lang="en-US" dirty="0"/>
              <a:t>Cont…</a:t>
            </a:r>
          </a:p>
        </p:txBody>
      </p:sp>
      <p:sp>
        <p:nvSpPr>
          <p:cNvPr id="3" name="Content Placeholder 2"/>
          <p:cNvSpPr>
            <a:spLocks noGrp="1"/>
          </p:cNvSpPr>
          <p:nvPr>
            <p:ph idx="1"/>
          </p:nvPr>
        </p:nvSpPr>
        <p:spPr>
          <a:xfrm>
            <a:off x="228600" y="990600"/>
            <a:ext cx="8458200" cy="5334000"/>
          </a:xfrm>
        </p:spPr>
        <p:txBody>
          <a:bodyPr/>
          <a:lstStyle/>
          <a:p>
            <a:pPr algn="just">
              <a:buNone/>
            </a:pPr>
            <a:r>
              <a:rPr lang="en-US" dirty="0">
                <a:solidFill>
                  <a:srgbClr val="FFC000"/>
                </a:solidFill>
              </a:rPr>
              <a:t>3. </a:t>
            </a:r>
            <a:r>
              <a:rPr lang="en-US" b="1" dirty="0">
                <a:solidFill>
                  <a:srgbClr val="FFC000"/>
                </a:solidFill>
              </a:rPr>
              <a:t>Named ACLs</a:t>
            </a:r>
          </a:p>
          <a:p>
            <a:pPr algn="just"/>
            <a:r>
              <a:rPr lang="en-US" dirty="0"/>
              <a:t>Named ACLs (NACLs) are either </a:t>
            </a:r>
            <a:r>
              <a:rPr lang="en-US" b="1" dirty="0">
                <a:solidFill>
                  <a:srgbClr val="FF0000"/>
                </a:solidFill>
              </a:rPr>
              <a:t>Standard </a:t>
            </a:r>
            <a:r>
              <a:rPr lang="en-US" b="1" dirty="0"/>
              <a:t>or </a:t>
            </a:r>
            <a:r>
              <a:rPr lang="en-US" b="1" dirty="0">
                <a:solidFill>
                  <a:srgbClr val="FF0000"/>
                </a:solidFill>
              </a:rPr>
              <a:t>Extended </a:t>
            </a:r>
            <a:r>
              <a:rPr lang="en-US" dirty="0"/>
              <a:t>format that are referenced by a </a:t>
            </a:r>
            <a:r>
              <a:rPr lang="en-US" b="1" dirty="0">
                <a:solidFill>
                  <a:srgbClr val="92D050"/>
                </a:solidFill>
              </a:rPr>
              <a:t>descriptive name </a:t>
            </a:r>
            <a:r>
              <a:rPr lang="en-US" b="1" dirty="0">
                <a:solidFill>
                  <a:srgbClr val="FF0000"/>
                </a:solidFill>
              </a:rPr>
              <a:t>rather than a number</a:t>
            </a:r>
            <a:r>
              <a:rPr lang="en-US" b="1" dirty="0">
                <a:solidFill>
                  <a:srgbClr val="92D050"/>
                </a:solidFill>
              </a:rPr>
              <a:t>. </a:t>
            </a:r>
          </a:p>
          <a:p>
            <a:pPr algn="just"/>
            <a:r>
              <a:rPr lang="en-US" dirty="0"/>
              <a:t>When configuring named ACLs, the router IOS uses a NACL subcommand mode.</a:t>
            </a:r>
          </a:p>
          <a:p>
            <a:pPr algn="just">
              <a:buNone/>
            </a:pPr>
            <a:r>
              <a:rPr lang="en-US" b="1" dirty="0"/>
              <a:t>       Router(</a:t>
            </a:r>
            <a:r>
              <a:rPr lang="en-US" b="1" dirty="0" err="1"/>
              <a:t>config</a:t>
            </a:r>
            <a:r>
              <a:rPr lang="en-US" b="1" dirty="0"/>
              <a:t>)#</a:t>
            </a:r>
            <a:r>
              <a:rPr lang="en-US" b="1" dirty="0" err="1"/>
              <a:t>ip</a:t>
            </a:r>
            <a:r>
              <a:rPr lang="en-US" b="1" dirty="0"/>
              <a:t> access-list standard permit-</a:t>
            </a:r>
            <a:r>
              <a:rPr lang="en-US" b="1" dirty="0" err="1"/>
              <a:t>ip</a:t>
            </a:r>
            <a:endParaRPr lang="en-US" b="1" dirty="0"/>
          </a:p>
          <a:p>
            <a:pPr algn="just">
              <a:buNone/>
            </a:pPr>
            <a:r>
              <a:rPr lang="en-US" b="1" dirty="0"/>
              <a:t>       Router(</a:t>
            </a:r>
            <a:r>
              <a:rPr lang="en-US" b="1" dirty="0" err="1"/>
              <a:t>config</a:t>
            </a:r>
            <a:r>
              <a:rPr lang="en-US" b="1" dirty="0"/>
              <a:t>-ext-</a:t>
            </a:r>
            <a:r>
              <a:rPr lang="en-US" b="1" dirty="0" err="1"/>
              <a:t>nacl</a:t>
            </a:r>
            <a:r>
              <a:rPr lang="en-US" b="1" dirty="0"/>
              <a:t>)#permit host 192.168.5.47</a:t>
            </a:r>
          </a:p>
          <a:p>
            <a:pPr algn="just">
              <a:buFont typeface="Wingdings" pitchFamily="2" charset="2"/>
              <a:buChar char="§"/>
            </a:pPr>
            <a:r>
              <a:rPr lang="en-US" dirty="0"/>
              <a:t>Creates a standard access list named </a:t>
            </a:r>
            <a:r>
              <a:rPr lang="en-US" dirty="0">
                <a:solidFill>
                  <a:srgbClr val="FF0000"/>
                </a:solidFill>
              </a:rPr>
              <a:t>permit-</a:t>
            </a:r>
            <a:r>
              <a:rPr lang="en-US" dirty="0" err="1">
                <a:solidFill>
                  <a:srgbClr val="FF0000"/>
                </a:solidFill>
              </a:rPr>
              <a:t>ip</a:t>
            </a:r>
            <a:endParaRPr lang="en-US" dirty="0">
              <a:solidFill>
                <a:srgbClr val="FF0000"/>
              </a:solidFill>
            </a:endParaRPr>
          </a:p>
          <a:p>
            <a:pPr algn="just">
              <a:buFont typeface="Wingdings" pitchFamily="2" charset="2"/>
              <a:buChar char="§"/>
            </a:pPr>
            <a:r>
              <a:rPr lang="en-US" dirty="0"/>
              <a:t>Allows access from IP address 192.168.5.47</a:t>
            </a:r>
          </a:p>
          <a:p>
            <a:pPr>
              <a:buNone/>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2953512"/>
          </a:xfrm>
        </p:spPr>
        <p:txBody>
          <a:bodyPr>
            <a:noAutofit/>
          </a:bodyPr>
          <a:lstStyle/>
          <a:p>
            <a:r>
              <a:rPr lang="en-US" sz="16600" dirty="0"/>
              <a:t>The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t>Cont….</a:t>
            </a:r>
          </a:p>
        </p:txBody>
      </p:sp>
      <p:sp>
        <p:nvSpPr>
          <p:cNvPr id="3" name="Content Placeholder 2"/>
          <p:cNvSpPr>
            <a:spLocks noGrp="1"/>
          </p:cNvSpPr>
          <p:nvPr>
            <p:ph idx="1"/>
          </p:nvPr>
        </p:nvSpPr>
        <p:spPr>
          <a:xfrm>
            <a:off x="457200" y="762000"/>
            <a:ext cx="8229600" cy="5715000"/>
          </a:xfrm>
        </p:spPr>
        <p:txBody>
          <a:bodyPr>
            <a:normAutofit/>
          </a:bodyPr>
          <a:lstStyle/>
          <a:p>
            <a:pPr algn="just">
              <a:buFont typeface="Wingdings" pitchFamily="2" charset="2"/>
              <a:buChar char="q"/>
            </a:pPr>
            <a:r>
              <a:rPr lang="en-US" dirty="0"/>
              <a:t>Follow these steps to perform a power up procedure on Router:</a:t>
            </a:r>
          </a:p>
          <a:p>
            <a:pPr algn="just">
              <a:buNone/>
            </a:pPr>
            <a:r>
              <a:rPr lang="en-US" dirty="0"/>
              <a:t>1. </a:t>
            </a:r>
            <a:r>
              <a:rPr lang="en-US" sz="2600" dirty="0"/>
              <a:t>Securely mount and ground the device chassis, or case.</a:t>
            </a:r>
          </a:p>
          <a:p>
            <a:pPr algn="just">
              <a:buNone/>
            </a:pPr>
            <a:r>
              <a:rPr lang="en-US" sz="2600" dirty="0"/>
              <a:t>2. Seat the external compact flash card.</a:t>
            </a:r>
          </a:p>
          <a:p>
            <a:pPr algn="just">
              <a:buNone/>
            </a:pPr>
            <a:r>
              <a:rPr lang="en-US" sz="2600" dirty="0"/>
              <a:t>3. Connect the power cable.</a:t>
            </a:r>
          </a:p>
          <a:p>
            <a:pPr algn="just">
              <a:buNone/>
            </a:pPr>
            <a:r>
              <a:rPr lang="en-US" sz="2600" dirty="0"/>
              <a:t>4. Configure terminal emulating software on the PC and connect the PC to the console port.</a:t>
            </a:r>
          </a:p>
          <a:p>
            <a:pPr algn="just">
              <a:buNone/>
            </a:pPr>
            <a:r>
              <a:rPr lang="en-US" sz="2600" dirty="0"/>
              <a:t>5. Turn on the router.</a:t>
            </a:r>
          </a:p>
          <a:p>
            <a:pPr algn="just">
              <a:buNone/>
            </a:pPr>
            <a:r>
              <a:rPr lang="en-US" sz="2600" dirty="0"/>
              <a:t>6. Observe the start-up messages on the PC to check for any errors.</a:t>
            </a:r>
          </a:p>
        </p:txBody>
      </p:sp>
    </p:spTree>
  </p:cSld>
  <p:clrMapOvr>
    <a:masterClrMapping/>
  </p:clrMapOvr>
  <p:transition>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1"/>
            <a:ext cx="8458200" cy="685799"/>
          </a:xfrm>
        </p:spPr>
        <p:txBody>
          <a:bodyPr>
            <a:noAutofit/>
          </a:bodyPr>
          <a:lstStyle/>
          <a:p>
            <a:pPr algn="ctr"/>
            <a:r>
              <a:rPr lang="en-US" sz="4000" b="1" dirty="0">
                <a:solidFill>
                  <a:srgbClr val="FFC000"/>
                </a:solidFill>
              </a:rPr>
              <a:t>Router configuration Components </a:t>
            </a:r>
          </a:p>
        </p:txBody>
      </p:sp>
      <p:sp>
        <p:nvSpPr>
          <p:cNvPr id="3" name="Subtitle 2"/>
          <p:cNvSpPr>
            <a:spLocks noGrp="1"/>
          </p:cNvSpPr>
          <p:nvPr>
            <p:ph type="subTitle" idx="1"/>
          </p:nvPr>
        </p:nvSpPr>
        <p:spPr>
          <a:xfrm>
            <a:off x="304800" y="914400"/>
            <a:ext cx="8534400" cy="5486400"/>
          </a:xfrm>
        </p:spPr>
        <p:txBody>
          <a:bodyPr>
            <a:normAutofit/>
          </a:bodyPr>
          <a:lstStyle/>
          <a:p>
            <a:pPr algn="just">
              <a:buFont typeface="Wingdings" pitchFamily="2" charset="2"/>
              <a:buChar char="q"/>
            </a:pPr>
            <a:r>
              <a:rPr lang="en-US" dirty="0">
                <a:solidFill>
                  <a:schemeClr val="tx1"/>
                </a:solidFill>
              </a:rPr>
              <a:t> </a:t>
            </a:r>
            <a:r>
              <a:rPr lang="en-US" b="1" dirty="0">
                <a:solidFill>
                  <a:srgbClr val="C00000"/>
                </a:solidFill>
              </a:rPr>
              <a:t>IOS Software</a:t>
            </a:r>
          </a:p>
          <a:p>
            <a:pPr algn="just"/>
            <a:r>
              <a:rPr lang="en-US" dirty="0">
                <a:solidFill>
                  <a:schemeClr val="tx1"/>
                </a:solidFill>
              </a:rPr>
              <a:t>The Internetwork Operating System (IOS) software provides features that enable a device to </a:t>
            </a:r>
            <a:r>
              <a:rPr lang="en-US" dirty="0">
                <a:solidFill>
                  <a:srgbClr val="FFFF00"/>
                </a:solidFill>
              </a:rPr>
              <a:t>send </a:t>
            </a:r>
            <a:r>
              <a:rPr lang="en-US" dirty="0">
                <a:solidFill>
                  <a:schemeClr val="tx1"/>
                </a:solidFill>
              </a:rPr>
              <a:t>and </a:t>
            </a:r>
            <a:r>
              <a:rPr lang="en-US" dirty="0">
                <a:solidFill>
                  <a:srgbClr val="FFFF00"/>
                </a:solidFill>
              </a:rPr>
              <a:t>receive</a:t>
            </a:r>
            <a:r>
              <a:rPr lang="en-US" dirty="0">
                <a:solidFill>
                  <a:schemeClr val="tx1"/>
                </a:solidFill>
              </a:rPr>
              <a:t> network traffic using a wired or wireless network. </a:t>
            </a:r>
          </a:p>
          <a:p>
            <a:pPr algn="just">
              <a:buFont typeface="Wingdings" pitchFamily="2" charset="2"/>
              <a:buChar char="q"/>
            </a:pPr>
            <a:r>
              <a:rPr lang="en-US" b="1" dirty="0">
                <a:solidFill>
                  <a:srgbClr val="C00000"/>
                </a:solidFill>
              </a:rPr>
              <a:t>NVRAM</a:t>
            </a:r>
          </a:p>
          <a:p>
            <a:pPr marL="514350" indent="-514350" algn="just">
              <a:buFont typeface="Arial" pitchFamily="34" charset="0"/>
              <a:buChar char="•"/>
            </a:pPr>
            <a:r>
              <a:rPr lang="en-US" dirty="0">
                <a:solidFill>
                  <a:schemeClr val="tx1"/>
                </a:solidFill>
              </a:rPr>
              <a:t>A none volatile memory that store </a:t>
            </a:r>
            <a:r>
              <a:rPr lang="en-US" b="1" dirty="0">
                <a:solidFill>
                  <a:srgbClr val="FFFF00"/>
                </a:solidFill>
              </a:rPr>
              <a:t>startup configuration.</a:t>
            </a:r>
          </a:p>
          <a:p>
            <a:pPr marL="514350" indent="-514350" algn="just">
              <a:buFont typeface="Wingdings" pitchFamily="2" charset="2"/>
              <a:buChar char="q"/>
            </a:pPr>
            <a:r>
              <a:rPr lang="en-US" b="1" dirty="0">
                <a:solidFill>
                  <a:srgbClr val="C00000"/>
                </a:solidFill>
              </a:rPr>
              <a:t>RAM</a:t>
            </a:r>
          </a:p>
          <a:p>
            <a:pPr marL="514350" indent="-514350" algn="just">
              <a:buFont typeface="Arial" pitchFamily="34" charset="0"/>
              <a:buChar char="•"/>
            </a:pPr>
            <a:r>
              <a:rPr lang="en-US" dirty="0">
                <a:solidFill>
                  <a:schemeClr val="tx1"/>
                </a:solidFill>
              </a:rPr>
              <a:t>Used to store </a:t>
            </a:r>
            <a:r>
              <a:rPr lang="en-US" dirty="0">
                <a:solidFill>
                  <a:srgbClr val="FFFF00"/>
                </a:solidFill>
              </a:rPr>
              <a:t>running configuration</a:t>
            </a:r>
            <a:r>
              <a:rPr lang="en-US" dirty="0">
                <a:solidFill>
                  <a:schemeClr val="tx1"/>
                </a:solidFill>
              </a:rPr>
              <a:t>.</a:t>
            </a:r>
          </a:p>
        </p:txBody>
      </p:sp>
    </p:spTree>
  </p:cSld>
  <p:clrMapOvr>
    <a:masterClrMapping/>
  </p:clrMapOvr>
  <p:transition>
    <p:strips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595</TotalTime>
  <Words>6752</Words>
  <Application>Microsoft Office PowerPoint</Application>
  <PresentationFormat>화면 슬라이드 쇼(4:3)</PresentationFormat>
  <Paragraphs>619</Paragraphs>
  <Slides>76</Slides>
  <Notes>24</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76</vt:i4>
      </vt:variant>
    </vt:vector>
  </HeadingPairs>
  <TitlesOfParts>
    <vt:vector size="84" baseType="lpstr">
      <vt:lpstr>Arial</vt:lpstr>
      <vt:lpstr>Calibri</vt:lpstr>
      <vt:lpstr>Constantia</vt:lpstr>
      <vt:lpstr>Courier New</vt:lpstr>
      <vt:lpstr>Times</vt:lpstr>
      <vt:lpstr>Wingdings</vt:lpstr>
      <vt:lpstr>Wingdings 2</vt:lpstr>
      <vt:lpstr>Flow</vt:lpstr>
      <vt:lpstr>Chapter Two Basic  Router  and  switch configuration </vt:lpstr>
      <vt:lpstr> Integrated Services Routers</vt:lpstr>
      <vt:lpstr>Cont…</vt:lpstr>
      <vt:lpstr>Cont…</vt:lpstr>
      <vt:lpstr>        Router configuration </vt:lpstr>
      <vt:lpstr>Cont…</vt:lpstr>
      <vt:lpstr>Cont…</vt:lpstr>
      <vt:lpstr>Cont….</vt:lpstr>
      <vt:lpstr>Router configuration Components </vt:lpstr>
      <vt:lpstr>Cont…</vt:lpstr>
      <vt:lpstr>           Command Line Interface </vt:lpstr>
      <vt:lpstr>    Device Configuration Files </vt:lpstr>
      <vt:lpstr>Cont…</vt:lpstr>
      <vt:lpstr>Cont…</vt:lpstr>
      <vt:lpstr>Cont…</vt:lpstr>
      <vt:lpstr>Cont…</vt:lpstr>
      <vt:lpstr>Cont…</vt:lpstr>
      <vt:lpstr>Cont…</vt:lpstr>
      <vt:lpstr>Cont…</vt:lpstr>
      <vt:lpstr>     Basic configuration </vt:lpstr>
      <vt:lpstr>Cont…</vt:lpstr>
      <vt:lpstr>Cont…</vt:lpstr>
      <vt:lpstr>Cont…</vt:lpstr>
      <vt:lpstr>Cont…</vt:lpstr>
      <vt:lpstr>Cont…</vt:lpstr>
      <vt:lpstr>Interface Configuration </vt:lpstr>
      <vt:lpstr>Cont…</vt:lpstr>
      <vt:lpstr>Cont…</vt:lpstr>
      <vt:lpstr>Cont…</vt:lpstr>
      <vt:lpstr>Stand Alone Switches</vt:lpstr>
      <vt:lpstr>Initial Cisco 2960 Switch Configuration</vt:lpstr>
      <vt:lpstr>Cont…</vt:lpstr>
      <vt:lpstr>Cont…</vt:lpstr>
      <vt:lpstr>Initial Boot up Output from the Catalyst 1900 Switch</vt:lpstr>
      <vt:lpstr>Initial Boot up Output  from the Catalyst 2950 Switch</vt:lpstr>
      <vt:lpstr>Logging In to the Switch and  Entering the Enable Password</vt:lpstr>
      <vt:lpstr>Switch Command-Line Help Facilities</vt:lpstr>
      <vt:lpstr>PowerPoint 프레젠테이션</vt:lpstr>
      <vt:lpstr>Configuring Switch Identification</vt:lpstr>
      <vt:lpstr>PowerPoint 프레젠테이션</vt:lpstr>
      <vt:lpstr>PowerPoint 프레젠테이션</vt:lpstr>
      <vt:lpstr>Showing Switch Initial Startup Status</vt:lpstr>
      <vt:lpstr>Switch show version Command</vt:lpstr>
      <vt:lpstr>Switch show interfaces Command</vt:lpstr>
      <vt:lpstr>PowerPoint 프레젠테이션</vt:lpstr>
      <vt:lpstr>PowerPoint 프레젠테이션</vt:lpstr>
      <vt:lpstr>PowerPoint 프레젠테이션</vt:lpstr>
      <vt:lpstr>PowerPoint 프레젠테이션</vt:lpstr>
      <vt:lpstr>PowerPoint 프레젠테이션</vt:lpstr>
      <vt:lpstr>PowerPoint 프레젠테이션</vt:lpstr>
      <vt:lpstr>Initial Switch Configuration</vt:lpstr>
      <vt:lpstr>Cont…</vt:lpstr>
      <vt:lpstr>Cont…</vt:lpstr>
      <vt:lpstr>Connect the Switch to the Network</vt:lpstr>
      <vt:lpstr>Use the ping command to test the connection.</vt:lpstr>
      <vt:lpstr>CDP(Cisco Discovery Protocol)</vt:lpstr>
      <vt:lpstr>Cont…</vt:lpstr>
      <vt:lpstr>Discovering Neighbors with CDP</vt:lpstr>
      <vt:lpstr>Using CDP</vt:lpstr>
      <vt:lpstr>Using the show cdp  neighbors Command</vt:lpstr>
      <vt:lpstr>Using the show cdp entry Command</vt:lpstr>
      <vt:lpstr>Additional CDP Commands</vt:lpstr>
      <vt:lpstr>Cont…</vt:lpstr>
      <vt:lpstr>  Installing the CPE(customer premise equipment)</vt:lpstr>
      <vt:lpstr>Cont…</vt:lpstr>
      <vt:lpstr>  Connecting to a Device at the Remote</vt:lpstr>
      <vt:lpstr>Cont…</vt:lpstr>
      <vt:lpstr>Cont…</vt:lpstr>
      <vt:lpstr>Cont…</vt:lpstr>
      <vt:lpstr>Cont…</vt:lpstr>
      <vt:lpstr>Traffic Filtering </vt:lpstr>
      <vt:lpstr>Cont…</vt:lpstr>
      <vt:lpstr>Types of ACL</vt:lpstr>
      <vt:lpstr>Cont…</vt:lpstr>
      <vt:lpstr>Cont…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Two Basic  Router and switch configuration</dc:title>
  <dc:creator>user-pc</dc:creator>
  <cp:lastModifiedBy>Alemayehu Dereje</cp:lastModifiedBy>
  <cp:revision>99</cp:revision>
  <dcterms:created xsi:type="dcterms:W3CDTF">2016-04-10T19:05:38Z</dcterms:created>
  <dcterms:modified xsi:type="dcterms:W3CDTF">2022-04-07T12:10:38Z</dcterms:modified>
</cp:coreProperties>
</file>