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EC2907-7857-4FB1-8BCB-0270DC981A4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AFCD5-A37B-4A75-912C-3FF15549E9D3}" type="slidenum">
              <a:rPr lang="en-US" smtClean="0"/>
              <a:t>‹#›</a:t>
            </a:fld>
            <a:endParaRPr lang="en-US"/>
          </a:p>
        </p:txBody>
      </p:sp>
    </p:spTree>
    <p:extLst>
      <p:ext uri="{BB962C8B-B14F-4D97-AF65-F5344CB8AC3E}">
        <p14:creationId xmlns:p14="http://schemas.microsoft.com/office/powerpoint/2010/main" val="79429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EC2907-7857-4FB1-8BCB-0270DC981A4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AFCD5-A37B-4A75-912C-3FF15549E9D3}" type="slidenum">
              <a:rPr lang="en-US" smtClean="0"/>
              <a:t>‹#›</a:t>
            </a:fld>
            <a:endParaRPr lang="en-US"/>
          </a:p>
        </p:txBody>
      </p:sp>
    </p:spTree>
    <p:extLst>
      <p:ext uri="{BB962C8B-B14F-4D97-AF65-F5344CB8AC3E}">
        <p14:creationId xmlns:p14="http://schemas.microsoft.com/office/powerpoint/2010/main" val="22479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EC2907-7857-4FB1-8BCB-0270DC981A4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AFCD5-A37B-4A75-912C-3FF15549E9D3}" type="slidenum">
              <a:rPr lang="en-US" smtClean="0"/>
              <a:t>‹#›</a:t>
            </a:fld>
            <a:endParaRPr lang="en-US"/>
          </a:p>
        </p:txBody>
      </p:sp>
    </p:spTree>
    <p:extLst>
      <p:ext uri="{BB962C8B-B14F-4D97-AF65-F5344CB8AC3E}">
        <p14:creationId xmlns:p14="http://schemas.microsoft.com/office/powerpoint/2010/main" val="17492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EC2907-7857-4FB1-8BCB-0270DC981A4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AFCD5-A37B-4A75-912C-3FF15549E9D3}" type="slidenum">
              <a:rPr lang="en-US" smtClean="0"/>
              <a:t>‹#›</a:t>
            </a:fld>
            <a:endParaRPr lang="en-US"/>
          </a:p>
        </p:txBody>
      </p:sp>
    </p:spTree>
    <p:extLst>
      <p:ext uri="{BB962C8B-B14F-4D97-AF65-F5344CB8AC3E}">
        <p14:creationId xmlns:p14="http://schemas.microsoft.com/office/powerpoint/2010/main" val="44565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EC2907-7857-4FB1-8BCB-0270DC981A4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AFCD5-A37B-4A75-912C-3FF15549E9D3}" type="slidenum">
              <a:rPr lang="en-US" smtClean="0"/>
              <a:t>‹#›</a:t>
            </a:fld>
            <a:endParaRPr lang="en-US"/>
          </a:p>
        </p:txBody>
      </p:sp>
    </p:spTree>
    <p:extLst>
      <p:ext uri="{BB962C8B-B14F-4D97-AF65-F5344CB8AC3E}">
        <p14:creationId xmlns:p14="http://schemas.microsoft.com/office/powerpoint/2010/main" val="383656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EC2907-7857-4FB1-8BCB-0270DC981A4C}"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AFCD5-A37B-4A75-912C-3FF15549E9D3}" type="slidenum">
              <a:rPr lang="en-US" smtClean="0"/>
              <a:t>‹#›</a:t>
            </a:fld>
            <a:endParaRPr lang="en-US"/>
          </a:p>
        </p:txBody>
      </p:sp>
    </p:spTree>
    <p:extLst>
      <p:ext uri="{BB962C8B-B14F-4D97-AF65-F5344CB8AC3E}">
        <p14:creationId xmlns:p14="http://schemas.microsoft.com/office/powerpoint/2010/main" val="181866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EC2907-7857-4FB1-8BCB-0270DC981A4C}" type="datetimeFigureOut">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CAFCD5-A37B-4A75-912C-3FF15549E9D3}" type="slidenum">
              <a:rPr lang="en-US" smtClean="0"/>
              <a:t>‹#›</a:t>
            </a:fld>
            <a:endParaRPr lang="en-US"/>
          </a:p>
        </p:txBody>
      </p:sp>
    </p:spTree>
    <p:extLst>
      <p:ext uri="{BB962C8B-B14F-4D97-AF65-F5344CB8AC3E}">
        <p14:creationId xmlns:p14="http://schemas.microsoft.com/office/powerpoint/2010/main" val="18245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EC2907-7857-4FB1-8BCB-0270DC981A4C}" type="datetimeFigureOut">
              <a:rPr lang="en-US" smtClean="0"/>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CAFCD5-A37B-4A75-912C-3FF15549E9D3}" type="slidenum">
              <a:rPr lang="en-US" smtClean="0"/>
              <a:t>‹#›</a:t>
            </a:fld>
            <a:endParaRPr lang="en-US"/>
          </a:p>
        </p:txBody>
      </p:sp>
    </p:spTree>
    <p:extLst>
      <p:ext uri="{BB962C8B-B14F-4D97-AF65-F5344CB8AC3E}">
        <p14:creationId xmlns:p14="http://schemas.microsoft.com/office/powerpoint/2010/main" val="3193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EC2907-7857-4FB1-8BCB-0270DC981A4C}" type="datetimeFigureOut">
              <a:rPr lang="en-US" smtClean="0"/>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CAFCD5-A37B-4A75-912C-3FF15549E9D3}" type="slidenum">
              <a:rPr lang="en-US" smtClean="0"/>
              <a:t>‹#›</a:t>
            </a:fld>
            <a:endParaRPr lang="en-US"/>
          </a:p>
        </p:txBody>
      </p:sp>
    </p:spTree>
    <p:extLst>
      <p:ext uri="{BB962C8B-B14F-4D97-AF65-F5344CB8AC3E}">
        <p14:creationId xmlns:p14="http://schemas.microsoft.com/office/powerpoint/2010/main" val="92006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EC2907-7857-4FB1-8BCB-0270DC981A4C}"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AFCD5-A37B-4A75-912C-3FF15549E9D3}" type="slidenum">
              <a:rPr lang="en-US" smtClean="0"/>
              <a:t>‹#›</a:t>
            </a:fld>
            <a:endParaRPr lang="en-US"/>
          </a:p>
        </p:txBody>
      </p:sp>
    </p:spTree>
    <p:extLst>
      <p:ext uri="{BB962C8B-B14F-4D97-AF65-F5344CB8AC3E}">
        <p14:creationId xmlns:p14="http://schemas.microsoft.com/office/powerpoint/2010/main" val="379701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EC2907-7857-4FB1-8BCB-0270DC981A4C}"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AFCD5-A37B-4A75-912C-3FF15549E9D3}" type="slidenum">
              <a:rPr lang="en-US" smtClean="0"/>
              <a:t>‹#›</a:t>
            </a:fld>
            <a:endParaRPr lang="en-US"/>
          </a:p>
        </p:txBody>
      </p:sp>
    </p:spTree>
    <p:extLst>
      <p:ext uri="{BB962C8B-B14F-4D97-AF65-F5344CB8AC3E}">
        <p14:creationId xmlns:p14="http://schemas.microsoft.com/office/powerpoint/2010/main" val="185904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C2907-7857-4FB1-8BCB-0270DC981A4C}" type="datetimeFigureOut">
              <a:rPr lang="en-US" smtClean="0"/>
              <a:t>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AFCD5-A37B-4A75-912C-3FF15549E9D3}" type="slidenum">
              <a:rPr lang="en-US" smtClean="0"/>
              <a:t>‹#›</a:t>
            </a:fld>
            <a:endParaRPr lang="en-US"/>
          </a:p>
        </p:txBody>
      </p:sp>
    </p:spTree>
    <p:extLst>
      <p:ext uri="{BB962C8B-B14F-4D97-AF65-F5344CB8AC3E}">
        <p14:creationId xmlns:p14="http://schemas.microsoft.com/office/powerpoint/2010/main" val="2617080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Four </a:t>
            </a:r>
            <a:endParaRPr lang="en-US" dirty="0"/>
          </a:p>
        </p:txBody>
      </p:sp>
      <p:sp>
        <p:nvSpPr>
          <p:cNvPr id="3" name="Subtitle 2"/>
          <p:cNvSpPr>
            <a:spLocks noGrp="1"/>
          </p:cNvSpPr>
          <p:nvPr>
            <p:ph type="subTitle" idx="1"/>
          </p:nvPr>
        </p:nvSpPr>
        <p:spPr/>
        <p:txBody>
          <a:bodyPr/>
          <a:lstStyle/>
          <a:p>
            <a:r>
              <a:rPr lang="en-US" dirty="0" smtClean="0"/>
              <a:t>Switches </a:t>
            </a:r>
          </a:p>
          <a:p>
            <a:r>
              <a:rPr lang="en-US" dirty="0" smtClean="0"/>
              <a:t>By </a:t>
            </a:r>
            <a:r>
              <a:rPr lang="en-US" dirty="0" err="1" smtClean="0"/>
              <a:t>Cheru</a:t>
            </a:r>
            <a:r>
              <a:rPr lang="en-US" dirty="0" smtClean="0"/>
              <a:t> H. </a:t>
            </a:r>
            <a:endParaRPr lang="en-US" dirty="0"/>
          </a:p>
        </p:txBody>
      </p:sp>
    </p:spTree>
    <p:extLst>
      <p:ext uri="{BB962C8B-B14F-4D97-AF65-F5344CB8AC3E}">
        <p14:creationId xmlns:p14="http://schemas.microsoft.com/office/powerpoint/2010/main" val="116242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Cut-Through Switching</a:t>
            </a:r>
            <a:endParaRPr lang="en-US" dirty="0"/>
          </a:p>
        </p:txBody>
      </p:sp>
      <p:sp>
        <p:nvSpPr>
          <p:cNvPr id="3" name="Content Placeholder 2"/>
          <p:cNvSpPr>
            <a:spLocks noGrp="1"/>
          </p:cNvSpPr>
          <p:nvPr>
            <p:ph idx="1"/>
          </p:nvPr>
        </p:nvSpPr>
        <p:spPr/>
        <p:txBody>
          <a:bodyPr/>
          <a:lstStyle/>
          <a:p>
            <a:pPr marL="342900" indent="-342900"/>
            <a:r>
              <a:rPr lang="en-US" dirty="0" smtClean="0"/>
              <a:t>Allows the switch to start forwarding in about 10 microseconds</a:t>
            </a:r>
          </a:p>
          <a:p>
            <a:pPr marL="342900" indent="-342900"/>
            <a:r>
              <a:rPr lang="en-US" dirty="0" smtClean="0"/>
              <a:t>No FCS check</a:t>
            </a:r>
          </a:p>
          <a:p>
            <a:pPr marL="342900" indent="-342900"/>
            <a:r>
              <a:rPr lang="en-US" dirty="0" smtClean="0"/>
              <a:t>No automatic buffering</a:t>
            </a:r>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357545" y="2424113"/>
            <a:ext cx="5476875"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366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Domains</a:t>
            </a:r>
            <a:endParaRPr lang="en-US" dirty="0"/>
          </a:p>
        </p:txBody>
      </p:sp>
      <p:sp>
        <p:nvSpPr>
          <p:cNvPr id="3" name="Content Placeholder 2"/>
          <p:cNvSpPr>
            <a:spLocks noGrp="1"/>
          </p:cNvSpPr>
          <p:nvPr>
            <p:ph idx="1"/>
          </p:nvPr>
        </p:nvSpPr>
        <p:spPr/>
        <p:txBody>
          <a:bodyPr/>
          <a:lstStyle/>
          <a:p>
            <a:r>
              <a:rPr lang="en-US" dirty="0" smtClean="0">
                <a:latin typeface="+mn-lt"/>
              </a:rPr>
              <a:t>Collision domain - Segment where devices compete to communicate.</a:t>
            </a:r>
          </a:p>
          <a:p>
            <a:pPr marL="0" indent="0">
              <a:buNone/>
            </a:pPr>
            <a:r>
              <a:rPr lang="en-US" dirty="0" smtClean="0"/>
              <a:t>Ethernet switch port:</a:t>
            </a:r>
          </a:p>
          <a:p>
            <a:pPr marL="342900" indent="-342900"/>
            <a:r>
              <a:rPr lang="en-US" dirty="0" smtClean="0"/>
              <a:t>Operating in half duplex, each segment is in its own collision domain.</a:t>
            </a:r>
          </a:p>
          <a:p>
            <a:pPr marL="342900" indent="-342900"/>
            <a:r>
              <a:rPr lang="en-US" dirty="0" smtClean="0"/>
              <a:t>Operating in full duplex eliminates collisions.</a:t>
            </a:r>
          </a:p>
          <a:p>
            <a:pPr marL="342900" indent="-342900"/>
            <a:r>
              <a:rPr lang="en-US" dirty="0" smtClean="0"/>
              <a:t>By default, will auto-negotiate full duplex when the adjacent device can also operate in full duplex</a:t>
            </a:r>
            <a:r>
              <a:rPr lang="en-US" i="1" dirty="0" smtClean="0"/>
              <a:t>.</a:t>
            </a:r>
            <a:endParaRPr lang="en-US" dirty="0">
              <a:latin typeface="+mn-lt"/>
            </a:endParaRPr>
          </a:p>
        </p:txBody>
      </p:sp>
    </p:spTree>
    <p:extLst>
      <p:ext uri="{BB962C8B-B14F-4D97-AF65-F5344CB8AC3E}">
        <p14:creationId xmlns:p14="http://schemas.microsoft.com/office/powerpoint/2010/main" val="70828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 Domains</a:t>
            </a:r>
            <a:endParaRPr lang="en-US" dirty="0"/>
          </a:p>
        </p:txBody>
      </p:sp>
      <p:sp>
        <p:nvSpPr>
          <p:cNvPr id="3" name="Content Placeholder 2"/>
          <p:cNvSpPr>
            <a:spLocks noGrp="1"/>
          </p:cNvSpPr>
          <p:nvPr>
            <p:ph idx="1"/>
          </p:nvPr>
        </p:nvSpPr>
        <p:spPr/>
        <p:txBody>
          <a:bodyPr/>
          <a:lstStyle/>
          <a:p>
            <a:pPr marL="0" indent="0">
              <a:buNone/>
            </a:pPr>
            <a:r>
              <a:rPr lang="en-US" dirty="0" smtClean="0"/>
              <a:t>A broadcast domain is the extent of the network where a broadcast frame can be heard.</a:t>
            </a:r>
          </a:p>
          <a:p>
            <a:pPr marL="342900" indent="-342900"/>
            <a:r>
              <a:rPr lang="en-US" dirty="0" smtClean="0"/>
              <a:t>Switches forward broadcast frames to all ports; therefore, switches do not break broadcast domains.</a:t>
            </a:r>
          </a:p>
          <a:p>
            <a:pPr marL="342900" indent="-342900"/>
            <a:r>
              <a:rPr lang="en-US" dirty="0" smtClean="0"/>
              <a:t>All ports of a switch, with its default configuration, belong to the same broadcast domain.</a:t>
            </a:r>
          </a:p>
          <a:p>
            <a:pPr marL="342900" indent="-342900"/>
            <a:r>
              <a:rPr lang="en-US" dirty="0" smtClean="0"/>
              <a:t>If two or more switches are connected, broadcasts are forwarded to all ports of all switches, except for the port that originally received the broadcast.</a:t>
            </a:r>
            <a:endParaRPr lang="en-US" dirty="0"/>
          </a:p>
        </p:txBody>
      </p:sp>
    </p:spTree>
    <p:extLst>
      <p:ext uri="{BB962C8B-B14F-4D97-AF65-F5344CB8AC3E}">
        <p14:creationId xmlns:p14="http://schemas.microsoft.com/office/powerpoint/2010/main" val="358904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Switch Boot Sequence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Power-on self test (POST).</a:t>
            </a:r>
          </a:p>
          <a:p>
            <a:pPr marL="457200" indent="-457200">
              <a:buFont typeface="+mj-lt"/>
              <a:buAutoNum type="arabicPeriod"/>
            </a:pPr>
            <a:r>
              <a:rPr lang="en-US" dirty="0" smtClean="0"/>
              <a:t>Run boot loader software.</a:t>
            </a:r>
          </a:p>
          <a:p>
            <a:pPr marL="457200" indent="-457200">
              <a:buFont typeface="+mj-lt"/>
              <a:buAutoNum type="arabicPeriod"/>
            </a:pPr>
            <a:r>
              <a:rPr lang="en-US" dirty="0" smtClean="0"/>
              <a:t>Boot loader performs low-level CPU initialization.</a:t>
            </a:r>
          </a:p>
          <a:p>
            <a:pPr marL="457200" indent="-457200">
              <a:buFont typeface="+mj-lt"/>
              <a:buAutoNum type="arabicPeriod"/>
            </a:pPr>
            <a:r>
              <a:rPr lang="en-US" dirty="0" smtClean="0"/>
              <a:t>Boot loader initializes the flash file system.</a:t>
            </a:r>
          </a:p>
          <a:p>
            <a:pPr marL="457200" indent="-457200">
              <a:buFont typeface="+mj-lt"/>
              <a:buAutoNum type="arabicPeriod"/>
            </a:pPr>
            <a:r>
              <a:rPr lang="en-US" dirty="0" smtClean="0"/>
              <a:t>Boot loader locates and loads a default IOS operating system software image into memory and passes control of the switch over to the IOS.</a:t>
            </a:r>
            <a:endParaRPr lang="en-US" dirty="0"/>
          </a:p>
        </p:txBody>
      </p:sp>
    </p:spTree>
    <p:extLst>
      <p:ext uri="{BB962C8B-B14F-4D97-AF65-F5344CB8AC3E}">
        <p14:creationId xmlns:p14="http://schemas.microsoft.com/office/powerpoint/2010/main" val="354626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Switch Boot Sequence (cont.)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To find a suitable Cisco IOS image, the switch goes through the following steps:</a:t>
            </a:r>
          </a:p>
          <a:p>
            <a:pPr marL="746125" indent="-746125">
              <a:buNone/>
            </a:pPr>
            <a:r>
              <a:rPr lang="en-US" b="1" dirty="0" smtClean="0"/>
              <a:t>Step 1. </a:t>
            </a:r>
            <a:r>
              <a:rPr lang="en-US" dirty="0" smtClean="0"/>
              <a:t>It attempts to automatically boot by using information in the BOOT environment variable.</a:t>
            </a:r>
          </a:p>
          <a:p>
            <a:pPr marL="746125" indent="-746125">
              <a:buNone/>
              <a:tabLst>
                <a:tab pos="746125" algn="l"/>
              </a:tabLst>
            </a:pPr>
            <a:r>
              <a:rPr lang="en-US" b="1" dirty="0" smtClean="0"/>
              <a:t>Step 2.</a:t>
            </a:r>
            <a:r>
              <a:rPr lang="en-US" dirty="0" smtClean="0"/>
              <a:t> If this variable is not set, the switch performs a top-to-bottom search through the flash file system. It loads and executes the first executable file, if it can.</a:t>
            </a:r>
          </a:p>
          <a:p>
            <a:pPr marL="746125" indent="-746125">
              <a:buNone/>
            </a:pPr>
            <a:r>
              <a:rPr lang="en-US" b="1" dirty="0" smtClean="0"/>
              <a:t>Step 3.</a:t>
            </a:r>
            <a:r>
              <a:rPr lang="en-US" dirty="0" smtClean="0"/>
              <a:t> The IOS software then initializes the interfaces using the Cisco IOS commands found in the configuration file and startup configuration, which is stored in NVRAM.</a:t>
            </a:r>
          </a:p>
          <a:p>
            <a:pPr marL="579438" indent="-579438">
              <a:buNone/>
            </a:pPr>
            <a:r>
              <a:rPr lang="en-US" b="1" dirty="0" smtClean="0"/>
              <a:t>Note</a:t>
            </a:r>
            <a:r>
              <a:rPr lang="en-US" dirty="0" smtClean="0"/>
              <a:t>: The</a:t>
            </a:r>
            <a:r>
              <a:rPr lang="en-US" dirty="0" smtClean="0">
                <a:cs typeface="Courier New" pitchFamily="49" charset="0"/>
              </a:rPr>
              <a:t> </a:t>
            </a:r>
            <a:r>
              <a:rPr lang="en-US" b="1" dirty="0" smtClean="0">
                <a:cs typeface="Courier New" pitchFamily="49" charset="0"/>
              </a:rPr>
              <a:t>boot system</a:t>
            </a:r>
            <a:r>
              <a:rPr lang="en-US" dirty="0" smtClean="0">
                <a:cs typeface="Courier New" pitchFamily="49" charset="0"/>
              </a:rPr>
              <a:t> </a:t>
            </a:r>
            <a:r>
              <a:rPr lang="en-US" dirty="0" smtClean="0"/>
              <a:t>command can be used to set the BOOT environment variable. Use the </a:t>
            </a:r>
            <a:r>
              <a:rPr lang="en-US" b="1" dirty="0" smtClean="0"/>
              <a:t>show boot </a:t>
            </a:r>
            <a:r>
              <a:rPr lang="en-US" dirty="0" smtClean="0"/>
              <a:t>command to see to what the current IOS boot file is set.</a:t>
            </a:r>
            <a:endParaRPr lang="en-US" dirty="0"/>
          </a:p>
        </p:txBody>
      </p:sp>
    </p:spTree>
    <p:extLst>
      <p:ext uri="{BB962C8B-B14F-4D97-AF65-F5344CB8AC3E}">
        <p14:creationId xmlns:p14="http://schemas.microsoft.com/office/powerpoint/2010/main" val="1622984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Switch LED Indicators</a:t>
            </a:r>
            <a:endParaRPr lang="en-US" dirty="0"/>
          </a:p>
        </p:txBody>
      </p:sp>
      <p:sp>
        <p:nvSpPr>
          <p:cNvPr id="3" name="Content Placeholder 2"/>
          <p:cNvSpPr>
            <a:spLocks noGrp="1"/>
          </p:cNvSpPr>
          <p:nvPr>
            <p:ph idx="1"/>
          </p:nvPr>
        </p:nvSpPr>
        <p:spPr/>
        <p:txBody>
          <a:bodyPr>
            <a:normAutofit/>
          </a:bodyPr>
          <a:lstStyle/>
          <a:p>
            <a:r>
              <a:rPr lang="en-US" sz="2400" dirty="0" smtClean="0"/>
              <a:t>Each port on Cisco Catalyst switches have status LED indicator lights. </a:t>
            </a:r>
          </a:p>
          <a:p>
            <a:r>
              <a:rPr lang="en-US" sz="2400" dirty="0" smtClean="0"/>
              <a:t>By default, these LED lights reflect port activity, but they can also provide other information about the switch through the Mode button.</a:t>
            </a:r>
          </a:p>
          <a:p>
            <a:r>
              <a:rPr lang="en-US" sz="2400" dirty="0" smtClean="0"/>
              <a:t>The following modes are available on Cisco Catalyst 2960 switches:</a:t>
            </a:r>
          </a:p>
          <a:p>
            <a:pPr marL="625475" lvl="1" indent="-168275">
              <a:tabLst>
                <a:tab pos="517525" algn="l"/>
                <a:tab pos="579438" algn="l"/>
                <a:tab pos="625475" algn="l"/>
              </a:tabLst>
            </a:pPr>
            <a:r>
              <a:rPr lang="en-US" dirty="0" smtClean="0"/>
              <a:t>System LED</a:t>
            </a:r>
          </a:p>
          <a:p>
            <a:pPr marL="625475" lvl="1" indent="-168275">
              <a:tabLst>
                <a:tab pos="517525" algn="l"/>
                <a:tab pos="579438" algn="l"/>
                <a:tab pos="625475" algn="l"/>
              </a:tabLst>
            </a:pPr>
            <a:r>
              <a:rPr lang="en-US" dirty="0" smtClean="0"/>
              <a:t>Redundant Power System (RPS) LED</a:t>
            </a:r>
          </a:p>
          <a:p>
            <a:pPr marL="625475" lvl="1" indent="-168275">
              <a:tabLst>
                <a:tab pos="517525" algn="l"/>
                <a:tab pos="579438" algn="l"/>
                <a:tab pos="625475" algn="l"/>
              </a:tabLst>
            </a:pPr>
            <a:r>
              <a:rPr lang="en-US" dirty="0" smtClean="0"/>
              <a:t>Port Status LED</a:t>
            </a:r>
          </a:p>
          <a:p>
            <a:pPr marL="625475" lvl="1" indent="-168275">
              <a:tabLst>
                <a:tab pos="517525" algn="l"/>
                <a:tab pos="579438" algn="l"/>
                <a:tab pos="625475" algn="l"/>
              </a:tabLst>
            </a:pPr>
            <a:r>
              <a:rPr lang="en-US" dirty="0" smtClean="0"/>
              <a:t>Port Duplex LED</a:t>
            </a:r>
          </a:p>
          <a:p>
            <a:pPr marL="625475" lvl="1" indent="-168275">
              <a:tabLst>
                <a:tab pos="517525" algn="l"/>
                <a:tab pos="579438" algn="l"/>
                <a:tab pos="625475" algn="l"/>
              </a:tabLst>
            </a:pPr>
            <a:r>
              <a:rPr lang="en-US" dirty="0" smtClean="0"/>
              <a:t>Port Speed LED</a:t>
            </a:r>
          </a:p>
          <a:p>
            <a:pPr marL="625475" lvl="1" indent="-168275">
              <a:tabLst>
                <a:tab pos="517525" algn="l"/>
                <a:tab pos="579438" algn="l"/>
                <a:tab pos="625475" algn="l"/>
              </a:tabLst>
            </a:pPr>
            <a:r>
              <a:rPr lang="en-US" dirty="0" smtClean="0"/>
              <a:t>Power over Ethernet (</a:t>
            </a:r>
            <a:r>
              <a:rPr lang="en-US" dirty="0" err="1" smtClean="0"/>
              <a:t>PoE</a:t>
            </a:r>
            <a:r>
              <a:rPr lang="en-US" dirty="0" smtClean="0"/>
              <a:t>) Mode LED</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83999" y="3534607"/>
            <a:ext cx="4102677" cy="2968742"/>
          </a:xfrm>
          <a:prstGeom prst="rect">
            <a:avLst/>
          </a:prstGeom>
          <a:ln>
            <a:solidFill>
              <a:schemeClr val="tx1"/>
            </a:solidFill>
          </a:ln>
        </p:spPr>
      </p:pic>
    </p:spTree>
    <p:extLst>
      <p:ext uri="{BB962C8B-B14F-4D97-AF65-F5344CB8AC3E}">
        <p14:creationId xmlns:p14="http://schemas.microsoft.com/office/powerpoint/2010/main" val="959850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Duplex Communication</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1673" y="2362994"/>
            <a:ext cx="7704652"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4140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Configure Switch Ports at the Physical Layer</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7133" y="1828801"/>
            <a:ext cx="7624292" cy="4391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968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Auto-MDIX</a:t>
            </a:r>
            <a:endParaRPr lang="en-US" dirty="0"/>
          </a:p>
        </p:txBody>
      </p:sp>
      <p:sp>
        <p:nvSpPr>
          <p:cNvPr id="3" name="Content Placeholder 2"/>
          <p:cNvSpPr>
            <a:spLocks noGrp="1"/>
          </p:cNvSpPr>
          <p:nvPr>
            <p:ph idx="1"/>
          </p:nvPr>
        </p:nvSpPr>
        <p:spPr/>
        <p:txBody>
          <a:bodyPr/>
          <a:lstStyle/>
          <a:p>
            <a:pPr marL="236538" indent="-236538" defTabSz="814388">
              <a:lnSpc>
                <a:spcPct val="95000"/>
              </a:lnSpc>
              <a:spcBef>
                <a:spcPct val="50000"/>
              </a:spcBef>
              <a:buClr>
                <a:srgbClr val="708CA1"/>
              </a:buClr>
              <a:buFont typeface="Wingdings" charset="0"/>
              <a:buChar char="§"/>
            </a:pPr>
            <a:r>
              <a:rPr lang="en-US" dirty="0" smtClean="0">
                <a:latin typeface="+mn-lt"/>
              </a:rPr>
              <a:t>Certain cable types (straight-through or crossover) were historically required when connecting devices.</a:t>
            </a:r>
          </a:p>
          <a:p>
            <a:pPr marL="236538" indent="-236538" defTabSz="814388">
              <a:lnSpc>
                <a:spcPct val="95000"/>
              </a:lnSpc>
              <a:spcBef>
                <a:spcPct val="50000"/>
              </a:spcBef>
              <a:buClr>
                <a:srgbClr val="708CA1"/>
              </a:buClr>
              <a:buFont typeface="Wingdings" charset="0"/>
              <a:buChar char="§"/>
            </a:pPr>
            <a:r>
              <a:rPr lang="en-US" dirty="0" smtClean="0">
                <a:latin typeface="+mn-lt"/>
              </a:rPr>
              <a:t>The automatic medium-dependent interface crossover (auto-MDIX) feature eliminates this problem.</a:t>
            </a:r>
          </a:p>
          <a:p>
            <a:pPr marL="236538" indent="-236538" defTabSz="814388">
              <a:lnSpc>
                <a:spcPct val="95000"/>
              </a:lnSpc>
              <a:spcBef>
                <a:spcPct val="50000"/>
              </a:spcBef>
              <a:buClr>
                <a:srgbClr val="708CA1"/>
              </a:buClr>
              <a:buFont typeface="Wingdings" charset="0"/>
              <a:buChar char="§"/>
            </a:pPr>
            <a:r>
              <a:rPr lang="en-US" dirty="0" smtClean="0">
                <a:latin typeface="+mn-lt"/>
              </a:rPr>
              <a:t>When auto-MDIX is enabled, the interface automatically detects and appropriately configures the connection.</a:t>
            </a:r>
          </a:p>
          <a:p>
            <a:pPr marL="236538" indent="-236538" defTabSz="814388">
              <a:lnSpc>
                <a:spcPct val="95000"/>
              </a:lnSpc>
              <a:spcBef>
                <a:spcPct val="50000"/>
              </a:spcBef>
              <a:buClr>
                <a:srgbClr val="708CA1"/>
              </a:buClr>
              <a:buFont typeface="Wingdings" charset="0"/>
              <a:buChar char="§"/>
            </a:pPr>
            <a:r>
              <a:rPr lang="en-US" dirty="0" smtClean="0">
                <a:latin typeface="+mn-lt"/>
              </a:rPr>
              <a:t>When using auto-MDIX on an interface, the interface speed and duplex must be set to auto.</a:t>
            </a:r>
            <a:endParaRPr lang="en-US" dirty="0">
              <a:latin typeface="+mn-lt"/>
            </a:endParaRPr>
          </a:p>
        </p:txBody>
      </p:sp>
    </p:spTree>
    <p:extLst>
      <p:ext uri="{BB962C8B-B14F-4D97-AF65-F5344CB8AC3E}">
        <p14:creationId xmlns:p14="http://schemas.microsoft.com/office/powerpoint/2010/main" val="382599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7893" y="1690688"/>
            <a:ext cx="7302321" cy="4542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485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Growing Complexity of Networks</a:t>
            </a:r>
            <a:endParaRPr lang="en-US" dirty="0"/>
          </a:p>
        </p:txBody>
      </p:sp>
      <p:sp>
        <p:nvSpPr>
          <p:cNvPr id="3" name="Content Placeholder 2"/>
          <p:cNvSpPr>
            <a:spLocks noGrp="1"/>
          </p:cNvSpPr>
          <p:nvPr>
            <p:ph idx="1"/>
          </p:nvPr>
        </p:nvSpPr>
        <p:spPr/>
        <p:txBody>
          <a:bodyPr/>
          <a:lstStyle/>
          <a:p>
            <a:r>
              <a:rPr lang="en-US" dirty="0" smtClean="0"/>
              <a:t>Our digital world is changing.</a:t>
            </a:r>
          </a:p>
          <a:p>
            <a:r>
              <a:rPr lang="en-US" dirty="0" smtClean="0"/>
              <a:t>Information must be accessed from anywhere in the world.</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13742" y="2833352"/>
            <a:ext cx="5371527" cy="3747752"/>
          </a:xfrm>
          <a:prstGeom prst="rect">
            <a:avLst/>
          </a:prstGeom>
          <a:ln>
            <a:solidFill>
              <a:schemeClr val="tx1"/>
            </a:solidFill>
          </a:ln>
        </p:spPr>
      </p:pic>
    </p:spTree>
    <p:extLst>
      <p:ext uri="{BB962C8B-B14F-4D97-AF65-F5344CB8AC3E}">
        <p14:creationId xmlns:p14="http://schemas.microsoft.com/office/powerpoint/2010/main" val="59704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Verifying Switch Port Configuration</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47" y="1536382"/>
            <a:ext cx="9337184" cy="4849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576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Port Security: Operation</a:t>
            </a:r>
            <a:endParaRPr lang="en-US" dirty="0"/>
          </a:p>
        </p:txBody>
      </p:sp>
      <p:sp>
        <p:nvSpPr>
          <p:cNvPr id="3" name="Content Placeholder 2"/>
          <p:cNvSpPr>
            <a:spLocks noGrp="1"/>
          </p:cNvSpPr>
          <p:nvPr>
            <p:ph idx="1"/>
          </p:nvPr>
        </p:nvSpPr>
        <p:spPr>
          <a:xfrm>
            <a:off x="838200" y="1558344"/>
            <a:ext cx="10515600" cy="4618619"/>
          </a:xfrm>
        </p:spPr>
        <p:txBody>
          <a:bodyPr>
            <a:noAutofit/>
          </a:bodyPr>
          <a:lstStyle/>
          <a:p>
            <a:pPr marL="236538" indent="-236538" defTabSz="814388">
              <a:lnSpc>
                <a:spcPct val="95000"/>
              </a:lnSpc>
              <a:spcBef>
                <a:spcPct val="50000"/>
              </a:spcBef>
              <a:buClr>
                <a:srgbClr val="708CA1"/>
              </a:buClr>
              <a:buFont typeface="Wingdings" charset="0"/>
              <a:buChar char="§"/>
            </a:pPr>
            <a:r>
              <a:rPr lang="en-US" sz="2400" dirty="0" smtClean="0"/>
              <a:t>The MAC addresses of legitimate devices are allowed access, while other MAC addresses are denied.</a:t>
            </a:r>
          </a:p>
          <a:p>
            <a:pPr marL="236538" indent="-236538" defTabSz="814388">
              <a:lnSpc>
                <a:spcPct val="95000"/>
              </a:lnSpc>
              <a:spcBef>
                <a:spcPct val="50000"/>
              </a:spcBef>
              <a:buClr>
                <a:srgbClr val="708CA1"/>
              </a:buClr>
              <a:buFont typeface="Wingdings" charset="0"/>
              <a:buChar char="§"/>
            </a:pPr>
            <a:r>
              <a:rPr lang="en-US" sz="2400" dirty="0" smtClean="0"/>
              <a:t>Any additional attempts to connect by unknown MAC addresses generate a security violation.</a:t>
            </a:r>
          </a:p>
          <a:p>
            <a:pPr marL="236538" indent="-236538" defTabSz="814388">
              <a:lnSpc>
                <a:spcPct val="95000"/>
              </a:lnSpc>
              <a:spcBef>
                <a:spcPct val="50000"/>
              </a:spcBef>
              <a:buClr>
                <a:srgbClr val="708CA1"/>
              </a:buClr>
              <a:buFont typeface="Wingdings" charset="0"/>
              <a:buChar char="§"/>
            </a:pPr>
            <a:r>
              <a:rPr lang="en-US" sz="2400" dirty="0" smtClean="0"/>
              <a:t>Secure MAC addresses can be configured in a number of ways:</a:t>
            </a:r>
          </a:p>
          <a:p>
            <a:pPr marL="693738" lvl="2" indent="-236538" defTabSz="814388">
              <a:lnSpc>
                <a:spcPct val="95000"/>
              </a:lnSpc>
              <a:spcBef>
                <a:spcPct val="50000"/>
              </a:spcBef>
              <a:buClr>
                <a:srgbClr val="708CA1"/>
              </a:buClr>
              <a:buFont typeface="Wingdings" charset="0"/>
              <a:buChar char="§"/>
            </a:pPr>
            <a:r>
              <a:rPr lang="en-US" sz="2400" dirty="0"/>
              <a:t>Static secure MAC addresses – manually configured and added to running configuration - </a:t>
            </a:r>
            <a:r>
              <a:rPr lang="en-US" sz="2400" b="1" dirty="0" err="1">
                <a:latin typeface="Courier New" panose="02070309020205020404" pitchFamily="49" charset="0"/>
                <a:cs typeface="Courier New" panose="02070309020205020404" pitchFamily="49" charset="0"/>
              </a:rPr>
              <a:t>switchport</a:t>
            </a:r>
            <a:r>
              <a:rPr lang="en-US" sz="2400" b="1" dirty="0">
                <a:latin typeface="Courier New" panose="02070309020205020404" pitchFamily="49" charset="0"/>
                <a:cs typeface="Courier New" panose="02070309020205020404" pitchFamily="49" charset="0"/>
              </a:rPr>
              <a:t> port-security mac-address </a:t>
            </a:r>
            <a:r>
              <a:rPr lang="en-US" sz="2400" i="1" dirty="0" err="1">
                <a:latin typeface="Courier New" panose="02070309020205020404" pitchFamily="49" charset="0"/>
                <a:cs typeface="Courier New" panose="02070309020205020404" pitchFamily="49" charset="0"/>
              </a:rPr>
              <a:t>mac-address</a:t>
            </a:r>
            <a:endParaRPr lang="en-US" sz="2400" dirty="0">
              <a:latin typeface="Courier New" panose="02070309020205020404" pitchFamily="49" charset="0"/>
              <a:cs typeface="Courier New" panose="02070309020205020404" pitchFamily="49" charset="0"/>
            </a:endParaRPr>
          </a:p>
          <a:p>
            <a:pPr marL="693738" lvl="2" indent="-236538" defTabSz="814388">
              <a:lnSpc>
                <a:spcPct val="95000"/>
              </a:lnSpc>
              <a:spcBef>
                <a:spcPct val="50000"/>
              </a:spcBef>
              <a:buClr>
                <a:srgbClr val="708CA1"/>
              </a:buClr>
              <a:buFont typeface="Wingdings" charset="0"/>
              <a:buChar char="§"/>
            </a:pPr>
            <a:r>
              <a:rPr lang="en-US" sz="2400" dirty="0"/>
              <a:t>Dynamic secure MAC addresses – removed when switch restarts</a:t>
            </a:r>
          </a:p>
          <a:p>
            <a:pPr marL="693738" lvl="2" indent="-236538" defTabSz="814388">
              <a:lnSpc>
                <a:spcPct val="95000"/>
              </a:lnSpc>
              <a:spcBef>
                <a:spcPct val="50000"/>
              </a:spcBef>
              <a:buClr>
                <a:srgbClr val="708CA1"/>
              </a:buClr>
              <a:buFont typeface="Wingdings" charset="0"/>
              <a:buChar char="§"/>
            </a:pPr>
            <a:r>
              <a:rPr lang="en-US" sz="2400" dirty="0"/>
              <a:t>Sticky secure MAC addresses – added to running configuration and learned dynamically </a:t>
            </a:r>
            <a:r>
              <a:rPr lang="en-US" sz="2400"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switchport</a:t>
            </a:r>
            <a:r>
              <a:rPr lang="en-US" sz="2400" b="1" dirty="0">
                <a:latin typeface="Courier New" panose="02070309020205020404" pitchFamily="49" charset="0"/>
                <a:cs typeface="Courier New" panose="02070309020205020404" pitchFamily="49" charset="0"/>
              </a:rPr>
              <a:t> port-security mac-address sticky</a:t>
            </a:r>
            <a:r>
              <a:rPr lang="en-US" sz="2400" i="1" dirty="0"/>
              <a:t> </a:t>
            </a:r>
            <a:r>
              <a:rPr lang="en-US" sz="2400" dirty="0"/>
              <a:t>interface configuration mode command</a:t>
            </a:r>
            <a:endParaRPr lang="en-US" sz="2400" dirty="0"/>
          </a:p>
        </p:txBody>
      </p:sp>
    </p:spTree>
    <p:extLst>
      <p:ext uri="{BB962C8B-B14F-4D97-AF65-F5344CB8AC3E}">
        <p14:creationId xmlns:p14="http://schemas.microsoft.com/office/powerpoint/2010/main" val="3430845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Port Security: Violation Modes</a:t>
            </a:r>
            <a:endParaRPr lang="en-US" dirty="0"/>
          </a:p>
        </p:txBody>
      </p:sp>
      <p:sp>
        <p:nvSpPr>
          <p:cNvPr id="3" name="Content Placeholder 2"/>
          <p:cNvSpPr>
            <a:spLocks noGrp="1"/>
          </p:cNvSpPr>
          <p:nvPr>
            <p:ph idx="1"/>
          </p:nvPr>
        </p:nvSpPr>
        <p:spPr>
          <a:xfrm>
            <a:off x="838200" y="1690688"/>
            <a:ext cx="10515600" cy="4486275"/>
          </a:xfrm>
        </p:spPr>
        <p:txBody>
          <a:bodyPr>
            <a:noAutofit/>
          </a:bodyPr>
          <a:lstStyle/>
          <a:p>
            <a:pPr marL="236538" indent="-236538" defTabSz="814388">
              <a:lnSpc>
                <a:spcPct val="95000"/>
              </a:lnSpc>
              <a:spcBef>
                <a:spcPct val="50000"/>
              </a:spcBef>
              <a:buClr>
                <a:srgbClr val="708CA1"/>
              </a:buClr>
              <a:buFont typeface="Wingdings" charset="0"/>
              <a:buChar char="§"/>
            </a:pPr>
            <a:r>
              <a:rPr lang="en-US" sz="2400" dirty="0" smtClean="0"/>
              <a:t>IOS considers a security violation when:</a:t>
            </a:r>
          </a:p>
          <a:p>
            <a:pPr marL="693738" lvl="2" indent="-236538" defTabSz="814388">
              <a:lnSpc>
                <a:spcPct val="95000"/>
              </a:lnSpc>
              <a:spcBef>
                <a:spcPct val="50000"/>
              </a:spcBef>
              <a:buClr>
                <a:srgbClr val="708CA1"/>
              </a:buClr>
              <a:buFont typeface="Wingdings" charset="0"/>
              <a:buChar char="§"/>
            </a:pPr>
            <a:r>
              <a:rPr lang="en-US" sz="2400" dirty="0" smtClean="0"/>
              <a:t>The maximum number of secure MAC addresses for that interface have been added to the CAM, and a station whose MAC address is not in the address table attempts to access the interface.</a:t>
            </a:r>
          </a:p>
          <a:p>
            <a:pPr marL="236538" indent="-236538" defTabSz="814388">
              <a:lnSpc>
                <a:spcPct val="95000"/>
              </a:lnSpc>
              <a:spcBef>
                <a:spcPct val="50000"/>
              </a:spcBef>
              <a:buClr>
                <a:srgbClr val="708CA1"/>
              </a:buClr>
              <a:buFont typeface="Wingdings" charset="0"/>
              <a:buChar char="§"/>
            </a:pPr>
            <a:r>
              <a:rPr lang="en-US" sz="2400" dirty="0" smtClean="0"/>
              <a:t>There are three possible actions to take when a violation is detected:</a:t>
            </a:r>
          </a:p>
          <a:p>
            <a:pPr marL="693738" lvl="2" indent="-236538" defTabSz="814388">
              <a:lnSpc>
                <a:spcPct val="95000"/>
              </a:lnSpc>
              <a:spcBef>
                <a:spcPct val="50000"/>
              </a:spcBef>
              <a:buClr>
                <a:srgbClr val="708CA1"/>
              </a:buClr>
              <a:buFont typeface="Wingdings" charset="0"/>
              <a:buChar char="§"/>
            </a:pPr>
            <a:r>
              <a:rPr lang="en-US" sz="2400" dirty="0" smtClean="0"/>
              <a:t>Protect – no notification received</a:t>
            </a:r>
          </a:p>
          <a:p>
            <a:pPr marL="693738" lvl="2" indent="-236538" defTabSz="814388">
              <a:lnSpc>
                <a:spcPct val="95000"/>
              </a:lnSpc>
              <a:spcBef>
                <a:spcPct val="50000"/>
              </a:spcBef>
              <a:buClr>
                <a:srgbClr val="708CA1"/>
              </a:buClr>
              <a:buFont typeface="Wingdings" charset="0"/>
              <a:buChar char="§"/>
            </a:pPr>
            <a:r>
              <a:rPr lang="en-US" sz="2400" dirty="0" smtClean="0"/>
              <a:t>Restrict – notification received of security violation</a:t>
            </a:r>
          </a:p>
          <a:p>
            <a:pPr marL="693738" lvl="2" indent="-236538" defTabSz="814388">
              <a:lnSpc>
                <a:spcPct val="95000"/>
              </a:lnSpc>
              <a:spcBef>
                <a:spcPct val="50000"/>
              </a:spcBef>
              <a:buClr>
                <a:srgbClr val="708CA1"/>
              </a:buClr>
              <a:buFont typeface="Wingdings" charset="0"/>
              <a:buChar char="§"/>
            </a:pPr>
            <a:r>
              <a:rPr lang="en-US" sz="2400" dirty="0" smtClean="0"/>
              <a:t>Shutdown</a:t>
            </a:r>
          </a:p>
          <a:p>
            <a:pPr marL="693738" lvl="2" indent="-236538" defTabSz="814388">
              <a:lnSpc>
                <a:spcPct val="95000"/>
              </a:lnSpc>
              <a:spcBef>
                <a:spcPct val="50000"/>
              </a:spcBef>
              <a:buClr>
                <a:srgbClr val="708CA1"/>
              </a:buClr>
              <a:buFont typeface="Wingdings" charset="0"/>
              <a:buChar char="§"/>
            </a:pPr>
            <a:r>
              <a:rPr lang="en-US" sz="2400" b="1" dirty="0" err="1" smtClean="0">
                <a:latin typeface="Courier New" panose="02070309020205020404" pitchFamily="49" charset="0"/>
                <a:cs typeface="Courier New" panose="02070309020205020404" pitchFamily="49" charset="0"/>
              </a:rPr>
              <a:t>switchport</a:t>
            </a:r>
            <a:r>
              <a:rPr lang="en-US" sz="2400" b="1" dirty="0" smtClean="0">
                <a:latin typeface="Courier New" panose="02070309020205020404" pitchFamily="49" charset="0"/>
                <a:cs typeface="Courier New" panose="02070309020205020404" pitchFamily="49" charset="0"/>
              </a:rPr>
              <a:t> port-security violation </a:t>
            </a:r>
            <a:r>
              <a:rPr lang="en-US" sz="2400" dirty="0" smtClean="0">
                <a:latin typeface="Courier New" panose="02070309020205020404" pitchFamily="49" charset="0"/>
                <a:cs typeface="Courier New" panose="02070309020205020404" pitchFamily="49" charset="0"/>
              </a:rPr>
              <a:t>{</a:t>
            </a:r>
            <a:r>
              <a:rPr lang="en-US" sz="2400" b="1" i="1" dirty="0" smtClean="0">
                <a:latin typeface="Courier New" panose="02070309020205020404" pitchFamily="49" charset="0"/>
                <a:cs typeface="Courier New" panose="02070309020205020404" pitchFamily="49" charset="0"/>
              </a:rPr>
              <a:t>protect </a:t>
            </a:r>
            <a:r>
              <a:rPr lang="en-US" sz="2400" i="1" dirty="0" smtClean="0">
                <a:latin typeface="Courier New" panose="02070309020205020404" pitchFamily="49" charset="0"/>
                <a:cs typeface="Courier New" panose="02070309020205020404" pitchFamily="49" charset="0"/>
              </a:rPr>
              <a:t>|</a:t>
            </a:r>
            <a:r>
              <a:rPr lang="en-US" sz="2400" b="1" i="1" dirty="0" smtClean="0">
                <a:latin typeface="Courier New" panose="02070309020205020404" pitchFamily="49" charset="0"/>
                <a:cs typeface="Courier New" panose="02070309020205020404" pitchFamily="49" charset="0"/>
              </a:rPr>
              <a:t> restrict </a:t>
            </a:r>
            <a:r>
              <a:rPr lang="en-US" sz="2400" i="1" dirty="0" smtClean="0">
                <a:latin typeface="Courier New" panose="02070309020205020404" pitchFamily="49" charset="0"/>
                <a:cs typeface="Courier New" panose="02070309020205020404" pitchFamily="49" charset="0"/>
              </a:rPr>
              <a:t>|</a:t>
            </a:r>
            <a:r>
              <a:rPr lang="en-US" sz="2400" b="1" i="1" dirty="0" smtClean="0">
                <a:latin typeface="Courier New" panose="02070309020205020404" pitchFamily="49" charset="0"/>
                <a:cs typeface="Courier New" panose="02070309020205020404" pitchFamily="49" charset="0"/>
              </a:rPr>
              <a:t>shutdown</a:t>
            </a:r>
            <a:r>
              <a:rPr lang="en-US" sz="2400" dirty="0" smtClean="0">
                <a:latin typeface="Courier New" panose="02070309020205020404" pitchFamily="49" charset="0"/>
                <a:cs typeface="Courier New" panose="02070309020205020404" pitchFamily="49" charset="0"/>
              </a:rPr>
              <a:t>} </a:t>
            </a:r>
            <a:r>
              <a:rPr lang="en-US" sz="2400" dirty="0" smtClean="0"/>
              <a:t>interface configuration mode command</a:t>
            </a:r>
            <a:endParaRPr lang="en-US" sz="2400" dirty="0"/>
          </a:p>
        </p:txBody>
      </p:sp>
    </p:spTree>
    <p:extLst>
      <p:ext uri="{BB962C8B-B14F-4D97-AF65-F5344CB8AC3E}">
        <p14:creationId xmlns:p14="http://schemas.microsoft.com/office/powerpoint/2010/main" val="3059009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90162"/>
            <a:ext cx="10515600" cy="4224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218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VLAN</a:t>
            </a:r>
            <a:endParaRPr lang="en-US" dirty="0"/>
          </a:p>
        </p:txBody>
      </p:sp>
      <p:sp>
        <p:nvSpPr>
          <p:cNvPr id="3" name="Content Placeholder 2"/>
          <p:cNvSpPr>
            <a:spLocks noGrp="1"/>
          </p:cNvSpPr>
          <p:nvPr>
            <p:ph idx="1"/>
          </p:nvPr>
        </p:nvSpPr>
        <p:spPr/>
        <p:txBody>
          <a:bodyPr/>
          <a:lstStyle/>
          <a:p>
            <a:r>
              <a:rPr lang="en-US" dirty="0" smtClean="0"/>
              <a:t>Read the </a:t>
            </a:r>
            <a:r>
              <a:rPr lang="en-US" dirty="0" err="1" smtClean="0"/>
              <a:t>vlan</a:t>
            </a:r>
            <a:r>
              <a:rPr lang="en-US" dirty="0" smtClean="0"/>
              <a:t> </a:t>
            </a:r>
            <a:endParaRPr lang="en-US" dirty="0"/>
          </a:p>
        </p:txBody>
      </p:sp>
    </p:spTree>
    <p:extLst>
      <p:ext uri="{BB962C8B-B14F-4D97-AF65-F5344CB8AC3E}">
        <p14:creationId xmlns:p14="http://schemas.microsoft.com/office/powerpoint/2010/main" val="3001451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Redundancy at OSI Layers 1 and 2</a:t>
            </a:r>
            <a:endParaRPr lang="en-US" dirty="0"/>
          </a:p>
        </p:txBody>
      </p:sp>
      <p:sp>
        <p:nvSpPr>
          <p:cNvPr id="3" name="Content Placeholder 2"/>
          <p:cNvSpPr>
            <a:spLocks noGrp="1"/>
          </p:cNvSpPr>
          <p:nvPr>
            <p:ph idx="1"/>
          </p:nvPr>
        </p:nvSpPr>
        <p:spPr/>
        <p:txBody>
          <a:bodyPr>
            <a:normAutofit fontScale="92500" lnSpcReduction="20000"/>
          </a:bodyPr>
          <a:lstStyle/>
          <a:p>
            <a:r>
              <a:rPr lang="en-US" altLang="ja-JP" dirty="0" smtClean="0"/>
              <a:t>Switched networks commonly have redundant paths and </a:t>
            </a:r>
            <a:br>
              <a:rPr lang="en-US" altLang="ja-JP" dirty="0" smtClean="0"/>
            </a:br>
            <a:r>
              <a:rPr lang="en-US" altLang="ja-JP" dirty="0" smtClean="0"/>
              <a:t>even redundant links between the same two devices.</a:t>
            </a:r>
          </a:p>
          <a:p>
            <a:pPr lvl="1"/>
            <a:r>
              <a:rPr lang="en-US" altLang="ja-JP" dirty="0" smtClean="0"/>
              <a:t>Redundant paths eliminate a single point of failure in order </a:t>
            </a:r>
            <a:br>
              <a:rPr lang="en-US" altLang="ja-JP" dirty="0" smtClean="0"/>
            </a:br>
            <a:r>
              <a:rPr lang="en-US" altLang="ja-JP" dirty="0" smtClean="0"/>
              <a:t>to improve reliability and availability.</a:t>
            </a:r>
          </a:p>
          <a:p>
            <a:pPr lvl="1"/>
            <a:r>
              <a:rPr lang="en-US" altLang="ja-JP" dirty="0" smtClean="0"/>
              <a:t>Redundant paths can cause physical and logical Layer 2 </a:t>
            </a:r>
            <a:br>
              <a:rPr lang="en-US" altLang="ja-JP" dirty="0" smtClean="0"/>
            </a:br>
            <a:r>
              <a:rPr lang="en-US" altLang="ja-JP" dirty="0" smtClean="0"/>
              <a:t>loops.</a:t>
            </a:r>
          </a:p>
          <a:p>
            <a:r>
              <a:rPr lang="en-US" altLang="ja-JP" dirty="0" smtClean="0"/>
              <a:t>Spanning Tree Protocol (STP) is a Layer 2 protocol that </a:t>
            </a:r>
            <a:br>
              <a:rPr lang="en-US" altLang="ja-JP" dirty="0" smtClean="0"/>
            </a:br>
            <a:r>
              <a:rPr lang="en-US" altLang="ja-JP" dirty="0" smtClean="0"/>
              <a:t>helps especially when there are redundant links.</a:t>
            </a:r>
          </a:p>
          <a:p>
            <a:r>
              <a:rPr lang="en-US" altLang="ja-JP" dirty="0" smtClean="0"/>
              <a:t>Layer 2 loop issues</a:t>
            </a:r>
          </a:p>
          <a:p>
            <a:pPr lvl="1"/>
            <a:r>
              <a:rPr lang="en-US" altLang="ja-JP" dirty="0" smtClean="0"/>
              <a:t>Mac database instability – copies of the same frame being received on different ports.</a:t>
            </a:r>
          </a:p>
          <a:p>
            <a:pPr lvl="1"/>
            <a:r>
              <a:rPr lang="en-US" altLang="ja-JP" dirty="0" smtClean="0"/>
              <a:t>Broadcast storms – broadcasts are flooded endlessly causing network disruption.</a:t>
            </a:r>
          </a:p>
          <a:p>
            <a:pPr lvl="1"/>
            <a:r>
              <a:rPr lang="en-US" altLang="ja-JP" dirty="0" smtClean="0"/>
              <a:t>Multiple frame transmission – multiple copies of unicast frames delivered to the same destination.</a:t>
            </a:r>
            <a:endParaRPr lang="en-US" altLang="ja-JP" dirty="0" smtClean="0"/>
          </a:p>
        </p:txBody>
      </p:sp>
    </p:spTree>
    <p:extLst>
      <p:ext uri="{BB962C8B-B14F-4D97-AF65-F5344CB8AC3E}">
        <p14:creationId xmlns:p14="http://schemas.microsoft.com/office/powerpoint/2010/main" val="979241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normAutofit/>
          </a:bodyPr>
          <a:lstStyle/>
          <a:p>
            <a:r>
              <a:rPr lang="en-US" altLang="en-US" sz="3200" dirty="0" smtClean="0"/>
              <a:t>Issues with Layer 1 Redundancy: MAC Database Instability</a:t>
            </a:r>
            <a:endParaRPr lang="en-US" sz="3200" dirty="0"/>
          </a:p>
        </p:txBody>
      </p:sp>
      <p:sp>
        <p:nvSpPr>
          <p:cNvPr id="3" name="Content Placeholder 2"/>
          <p:cNvSpPr>
            <a:spLocks noGrp="1"/>
          </p:cNvSpPr>
          <p:nvPr>
            <p:ph idx="1"/>
          </p:nvPr>
        </p:nvSpPr>
        <p:spPr>
          <a:xfrm>
            <a:off x="838200" y="1210614"/>
            <a:ext cx="10515600" cy="5215944"/>
          </a:xfrm>
        </p:spPr>
        <p:txBody>
          <a:bodyPr>
            <a:normAutofit lnSpcReduction="10000"/>
          </a:bodyPr>
          <a:lstStyle/>
          <a:p>
            <a:r>
              <a:rPr lang="en-US" altLang="ja-JP" dirty="0" smtClean="0"/>
              <a:t>Ethernet frames do not have a time to live (TTL) field like the </a:t>
            </a:r>
            <a:br>
              <a:rPr lang="en-US" altLang="ja-JP" dirty="0" smtClean="0"/>
            </a:br>
            <a:r>
              <a:rPr lang="en-US" altLang="ja-JP" dirty="0" smtClean="0"/>
              <a:t>Layer 3 IP header has. This means that Ethernet has no </a:t>
            </a:r>
            <a:br>
              <a:rPr lang="en-US" altLang="ja-JP" dirty="0" smtClean="0"/>
            </a:br>
            <a:r>
              <a:rPr lang="en-US" altLang="ja-JP" dirty="0" smtClean="0"/>
              <a:t>mechanism to drop frames that propagate endlessly. This can</a:t>
            </a:r>
          </a:p>
          <a:p>
            <a:pPr marL="0" indent="0">
              <a:buNone/>
            </a:pPr>
            <a:r>
              <a:rPr lang="en-US" altLang="ja-JP" dirty="0" smtClean="0"/>
              <a:t> result in MAC database instability.</a:t>
            </a:r>
          </a:p>
          <a:p>
            <a:pPr marL="558800" lvl="2" indent="-342900">
              <a:buFont typeface="+mj-lt"/>
              <a:buAutoNum type="arabicPeriod"/>
            </a:pPr>
            <a:r>
              <a:rPr lang="en-US" altLang="ja-JP" dirty="0" smtClean="0"/>
              <a:t>PC1 sends a broadcast frame to S2.</a:t>
            </a:r>
          </a:p>
          <a:p>
            <a:pPr marL="558800" lvl="2" indent="-342900">
              <a:buFont typeface="+mj-lt"/>
              <a:buAutoNum type="arabicPeriod"/>
            </a:pPr>
            <a:r>
              <a:rPr lang="en-US" altLang="ja-JP" dirty="0" smtClean="0"/>
              <a:t>S2 updates the MAC address table for PC1’s MAC address on port 11.</a:t>
            </a:r>
          </a:p>
          <a:p>
            <a:pPr marL="558800" lvl="2" indent="-342900">
              <a:buFont typeface="+mj-lt"/>
              <a:buAutoNum type="arabicPeriod"/>
            </a:pPr>
            <a:r>
              <a:rPr lang="en-US" altLang="ja-JP" dirty="0" smtClean="0"/>
              <a:t>S2 forwards the frame out all ports except the port the frame came in </a:t>
            </a:r>
            <a:br>
              <a:rPr lang="en-US" altLang="ja-JP" dirty="0" smtClean="0"/>
            </a:br>
            <a:r>
              <a:rPr lang="en-US" altLang="ja-JP" dirty="0" smtClean="0"/>
              <a:t>on. S1 and S3 receive the frame on a trunk and update their own MAC </a:t>
            </a:r>
            <a:br>
              <a:rPr lang="en-US" altLang="ja-JP" dirty="0" smtClean="0"/>
            </a:br>
            <a:r>
              <a:rPr lang="en-US" altLang="ja-JP" dirty="0" smtClean="0"/>
              <a:t>address tables that PC1 is reachable through the trunk port.</a:t>
            </a:r>
          </a:p>
          <a:p>
            <a:pPr marL="558800" lvl="2" indent="-342900">
              <a:buFont typeface="+mj-lt"/>
              <a:buAutoNum type="arabicPeriod"/>
            </a:pPr>
            <a:r>
              <a:rPr lang="en-US" altLang="ja-JP" dirty="0" smtClean="0"/>
              <a:t>S1 and S3 send the frame out all ports except the port it came in on.</a:t>
            </a:r>
          </a:p>
          <a:p>
            <a:pPr marL="558800" lvl="2" indent="-342900">
              <a:buFont typeface="+mj-lt"/>
              <a:buAutoNum type="arabicPeriod"/>
            </a:pPr>
            <a:r>
              <a:rPr lang="en-US" altLang="ja-JP" dirty="0" smtClean="0"/>
              <a:t>When S1 sends the frame out port 2 (Trunk 3), S3 updates the MAC </a:t>
            </a:r>
            <a:br>
              <a:rPr lang="en-US" altLang="ja-JP" dirty="0" smtClean="0"/>
            </a:br>
            <a:r>
              <a:rPr lang="en-US" altLang="ja-JP" dirty="0" smtClean="0"/>
              <a:t>address table to reflect that PC1 is now reachable through port 1.</a:t>
            </a:r>
          </a:p>
          <a:p>
            <a:pPr marL="362648" lvl="1" indent="-173736"/>
            <a:r>
              <a:rPr lang="en-US" altLang="ja-JP" dirty="0" smtClean="0"/>
              <a:t>A host caught in a network loop is not accessible to other hosts.</a:t>
            </a:r>
          </a:p>
          <a:p>
            <a:pPr marL="362648" lvl="1" indent="-173736"/>
            <a:r>
              <a:rPr lang="en-US" altLang="ja-JP" dirty="0" smtClean="0"/>
              <a:t>Due to constant changes in the MAC address table, Switches S3 </a:t>
            </a:r>
            <a:br>
              <a:rPr lang="en-US" altLang="ja-JP" dirty="0" smtClean="0"/>
            </a:br>
            <a:r>
              <a:rPr lang="en-US" altLang="ja-JP" dirty="0" smtClean="0"/>
              <a:t>and S1 do not know which port to forward frames.</a:t>
            </a:r>
            <a:endParaRPr lang="en-US" altLang="ja-JP" dirty="0" smtClean="0"/>
          </a:p>
        </p:txBody>
      </p:sp>
    </p:spTree>
    <p:extLst>
      <p:ext uri="{BB962C8B-B14F-4D97-AF65-F5344CB8AC3E}">
        <p14:creationId xmlns:p14="http://schemas.microsoft.com/office/powerpoint/2010/main" val="2141389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Issues with Layer 1 Redundancy: Broadcast Storms</a:t>
            </a:r>
            <a:endParaRPr lang="en-US" dirty="0"/>
          </a:p>
        </p:txBody>
      </p:sp>
      <p:sp>
        <p:nvSpPr>
          <p:cNvPr id="3" name="Content Placeholder 2"/>
          <p:cNvSpPr>
            <a:spLocks noGrp="1"/>
          </p:cNvSpPr>
          <p:nvPr>
            <p:ph idx="1"/>
          </p:nvPr>
        </p:nvSpPr>
        <p:spPr/>
        <p:txBody>
          <a:bodyPr/>
          <a:lstStyle/>
          <a:p>
            <a:r>
              <a:rPr lang="en-US" altLang="ja-JP" dirty="0" smtClean="0"/>
              <a:t>Broadcast storm – so many broadcast frames in a Layer 2 loop that use all available bandwidth and make the network unreachable for legitimate network traffic. </a:t>
            </a:r>
          </a:p>
          <a:p>
            <a:pPr lvl="1"/>
            <a:r>
              <a:rPr lang="en-US" altLang="ja-JP" dirty="0" smtClean="0"/>
              <a:t>Causes a denial of service (</a:t>
            </a:r>
            <a:r>
              <a:rPr lang="en-US" altLang="ja-JP" dirty="0" err="1" smtClean="0"/>
              <a:t>DoS</a:t>
            </a:r>
            <a:r>
              <a:rPr lang="en-US" altLang="ja-JP" dirty="0" smtClean="0"/>
              <a:t>)</a:t>
            </a:r>
          </a:p>
          <a:p>
            <a:pPr lvl="1"/>
            <a:r>
              <a:rPr lang="en-US" altLang="ja-JP" dirty="0" smtClean="0"/>
              <a:t>Can develop in seconds and bring the network down</a:t>
            </a:r>
          </a:p>
          <a:p>
            <a:pPr marL="457200" lvl="1" indent="0">
              <a:buNone/>
            </a:pPr>
            <a:endParaRPr lang="en-US" dirty="0"/>
          </a:p>
        </p:txBody>
      </p:sp>
      <p:pic>
        <p:nvPicPr>
          <p:cNvPr id="4" name="Picture 3"/>
          <p:cNvPicPr>
            <a:picLocks noChangeAspect="1"/>
          </p:cNvPicPr>
          <p:nvPr/>
        </p:nvPicPr>
        <p:blipFill>
          <a:blip r:embed="rId2"/>
          <a:stretch>
            <a:fillRect/>
          </a:stretch>
        </p:blipFill>
        <p:spPr>
          <a:xfrm>
            <a:off x="2882244" y="4001294"/>
            <a:ext cx="4354512" cy="2495192"/>
          </a:xfrm>
          <a:prstGeom prst="rect">
            <a:avLst/>
          </a:prstGeom>
        </p:spPr>
      </p:pic>
    </p:spTree>
    <p:extLst>
      <p:ext uri="{BB962C8B-B14F-4D97-AF65-F5344CB8AC3E}">
        <p14:creationId xmlns:p14="http://schemas.microsoft.com/office/powerpoint/2010/main" val="930054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Issues with Layer 1 Redundancy: Duplicate Unicast Frames</a:t>
            </a:r>
            <a:endParaRPr lang="en-US" dirty="0"/>
          </a:p>
        </p:txBody>
      </p:sp>
      <p:sp>
        <p:nvSpPr>
          <p:cNvPr id="3" name="Content Placeholder 2"/>
          <p:cNvSpPr>
            <a:spLocks noGrp="1"/>
          </p:cNvSpPr>
          <p:nvPr>
            <p:ph idx="1"/>
          </p:nvPr>
        </p:nvSpPr>
        <p:spPr>
          <a:xfrm>
            <a:off x="540913" y="1825625"/>
            <a:ext cx="11384923" cy="4351338"/>
          </a:xfrm>
        </p:spPr>
        <p:txBody>
          <a:bodyPr/>
          <a:lstStyle/>
          <a:p>
            <a:r>
              <a:rPr lang="en-US" altLang="ja-JP" dirty="0" smtClean="0"/>
              <a:t>An unknown unicast frame is when the switch does not have the destination MAC address in its MAC address table and has to broadcast the frame out all ports except the port the frame was received on (the ingress port).</a:t>
            </a:r>
          </a:p>
          <a:p>
            <a:r>
              <a:rPr lang="en-US" altLang="ja-JP" dirty="0" smtClean="0"/>
              <a:t>Unknown unicast frames sent onto a looped network can result in duplicate frames arriving at the destination device.</a:t>
            </a:r>
          </a:p>
          <a:p>
            <a:pPr marL="531812" lvl="1" indent="-342900">
              <a:buFont typeface="+mj-lt"/>
              <a:buAutoNum type="arabicPeriod"/>
            </a:pPr>
            <a:r>
              <a:rPr lang="en-US" altLang="ja-JP" dirty="0" smtClean="0"/>
              <a:t>PC1 sends a frame destined for PC4.</a:t>
            </a:r>
          </a:p>
          <a:p>
            <a:pPr marL="531812" lvl="1" indent="-342900">
              <a:buFont typeface="+mj-lt"/>
              <a:buAutoNum type="arabicPeriod"/>
            </a:pPr>
            <a:r>
              <a:rPr lang="en-US" altLang="ja-JP" dirty="0" smtClean="0"/>
              <a:t>S2 does not have PC4’s MAC address in the MAC address table so it forwards the frame out all ports including the trunks that lead to S1 and S3. S1 sends the frame to PC4. S3 also sends a copy of the frame over to S1 which delivers the same frame again to PC4.</a:t>
            </a:r>
            <a:endParaRPr lang="en-US" altLang="ja-JP" dirty="0" smtClean="0"/>
          </a:p>
        </p:txBody>
      </p:sp>
    </p:spTree>
    <p:extLst>
      <p:ext uri="{BB962C8B-B14F-4D97-AF65-F5344CB8AC3E}">
        <p14:creationId xmlns:p14="http://schemas.microsoft.com/office/powerpoint/2010/main" val="2805806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Picture 3"/>
          <p:cNvPicPr>
            <a:picLocks noChangeAspect="1"/>
          </p:cNvPicPr>
          <p:nvPr/>
        </p:nvPicPr>
        <p:blipFill>
          <a:blip r:embed="rId2"/>
          <a:stretch>
            <a:fillRect/>
          </a:stretch>
        </p:blipFill>
        <p:spPr>
          <a:xfrm>
            <a:off x="2060621" y="1867437"/>
            <a:ext cx="7031864" cy="3992450"/>
          </a:xfrm>
          <a:prstGeom prst="rect">
            <a:avLst/>
          </a:prstGeom>
        </p:spPr>
      </p:pic>
    </p:spTree>
    <p:extLst>
      <p:ext uri="{BB962C8B-B14F-4D97-AF65-F5344CB8AC3E}">
        <p14:creationId xmlns:p14="http://schemas.microsoft.com/office/powerpoint/2010/main" val="39159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pitchFamily="34" charset="-128"/>
              </a:rPr>
              <a:t>Elements of a Converged Network</a:t>
            </a:r>
            <a:endParaRPr lang="en-US" dirty="0"/>
          </a:p>
        </p:txBody>
      </p:sp>
      <p:sp>
        <p:nvSpPr>
          <p:cNvPr id="3" name="Content Placeholder 2"/>
          <p:cNvSpPr>
            <a:spLocks noGrp="1"/>
          </p:cNvSpPr>
          <p:nvPr>
            <p:ph idx="1"/>
          </p:nvPr>
        </p:nvSpPr>
        <p:spPr/>
        <p:txBody>
          <a:bodyPr/>
          <a:lstStyle/>
          <a:p>
            <a:r>
              <a:rPr lang="en-US" sz="2400" b="1" dirty="0" smtClean="0"/>
              <a:t>To support collaboration, networks employ converged solutions.</a:t>
            </a:r>
          </a:p>
          <a:p>
            <a:r>
              <a:rPr lang="en-US" sz="2400" b="1" dirty="0" smtClean="0"/>
              <a:t>Data services include voice systems, IP phones, voice gateways, video support, and video conferencing.</a:t>
            </a:r>
          </a:p>
          <a:p>
            <a:r>
              <a:rPr lang="en-US" sz="2400" b="1" dirty="0" smtClean="0"/>
              <a:t>Call control, voice messaging, mobility, and automated attendant are also common features.</a:t>
            </a:r>
          </a:p>
          <a:p>
            <a:pPr marL="236538" lvl="1" indent="-236538">
              <a:spcBef>
                <a:spcPct val="50000"/>
              </a:spcBef>
              <a:buFont typeface="Wingdings" pitchFamily="2" charset="2"/>
              <a:buChar char="§"/>
            </a:pPr>
            <a:r>
              <a:rPr lang="en-US" b="1" dirty="0" smtClean="0"/>
              <a:t>Multiple types of traffic; only one network to manage.</a:t>
            </a:r>
          </a:p>
          <a:p>
            <a:pPr marL="236538" lvl="1" indent="-236538">
              <a:spcBef>
                <a:spcPct val="50000"/>
              </a:spcBef>
              <a:buFont typeface="Wingdings" pitchFamily="2" charset="2"/>
              <a:buChar char="§"/>
            </a:pPr>
            <a:r>
              <a:rPr lang="en-US" b="1" dirty="0" smtClean="0"/>
              <a:t>Substantial savings over installation and management of separate voice, video, and data networks.</a:t>
            </a:r>
          </a:p>
          <a:p>
            <a:pPr marL="236538" lvl="1" indent="-236538">
              <a:spcBef>
                <a:spcPct val="50000"/>
              </a:spcBef>
              <a:buFont typeface="Wingdings" pitchFamily="2" charset="2"/>
              <a:buChar char="§"/>
            </a:pPr>
            <a:r>
              <a:rPr lang="en-US" b="1" dirty="0" smtClean="0"/>
              <a:t>Integrates IT management.</a:t>
            </a:r>
            <a:endParaRPr lang="en-US" b="1" dirty="0"/>
          </a:p>
        </p:txBody>
      </p:sp>
    </p:spTree>
    <p:extLst>
      <p:ext uri="{BB962C8B-B14F-4D97-AF65-F5344CB8AC3E}">
        <p14:creationId xmlns:p14="http://schemas.microsoft.com/office/powerpoint/2010/main" val="3901838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Spanning Tree Algorithm: Introduction</a:t>
            </a:r>
            <a:endParaRPr lang="en-US" dirty="0"/>
          </a:p>
        </p:txBody>
      </p:sp>
      <p:sp>
        <p:nvSpPr>
          <p:cNvPr id="3" name="Content Placeholder 2"/>
          <p:cNvSpPr>
            <a:spLocks noGrp="1"/>
          </p:cNvSpPr>
          <p:nvPr>
            <p:ph idx="1"/>
          </p:nvPr>
        </p:nvSpPr>
        <p:spPr/>
        <p:txBody>
          <a:bodyPr/>
          <a:lstStyle/>
          <a:p>
            <a:r>
              <a:rPr lang="en-US" altLang="ja-JP" dirty="0" smtClean="0"/>
              <a:t>The Spanning Tree Protocol (STP) creates one logical path through the switch network (all destinations on the network).</a:t>
            </a:r>
          </a:p>
          <a:p>
            <a:pPr lvl="1"/>
            <a:r>
              <a:rPr lang="en-US" altLang="ja-JP" dirty="0" smtClean="0"/>
              <a:t>Blocks redundant paths that could cause a loop.</a:t>
            </a:r>
          </a:p>
          <a:p>
            <a:pPr lvl="1"/>
            <a:r>
              <a:rPr lang="en-US" altLang="ja-JP" dirty="0" smtClean="0"/>
              <a:t>STP sends bridge protocol data units (BPDUs) between Layer 2 devices in order to create the one logical path.</a:t>
            </a:r>
          </a:p>
          <a:p>
            <a:r>
              <a:rPr lang="en-US" altLang="ja-JP" dirty="0" smtClean="0"/>
              <a:t>A port on S2 is blocked so traffic can only flow one way between any two devices.</a:t>
            </a:r>
          </a:p>
          <a:p>
            <a:r>
              <a:rPr lang="en-US" altLang="ja-JP" dirty="0" smtClean="0"/>
              <a:t>When Trunk1 fails, the blocked port on S2 is unblocked and traffic can flow between S2 and S3.</a:t>
            </a:r>
            <a:endParaRPr lang="en-US" altLang="ja-JP" dirty="0" smtClean="0"/>
          </a:p>
        </p:txBody>
      </p:sp>
    </p:spTree>
    <p:extLst>
      <p:ext uri="{BB962C8B-B14F-4D97-AF65-F5344CB8AC3E}">
        <p14:creationId xmlns:p14="http://schemas.microsoft.com/office/powerpoint/2010/main" val="2160861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Spanning Tree Algorithm: Port Roles</a:t>
            </a:r>
            <a:endParaRPr lang="en-US" dirty="0"/>
          </a:p>
        </p:txBody>
      </p:sp>
      <p:sp>
        <p:nvSpPr>
          <p:cNvPr id="3" name="Content Placeholder 2"/>
          <p:cNvSpPr>
            <a:spLocks noGrp="1"/>
          </p:cNvSpPr>
          <p:nvPr>
            <p:ph idx="1"/>
          </p:nvPr>
        </p:nvSpPr>
        <p:spPr/>
        <p:txBody>
          <a:bodyPr/>
          <a:lstStyle/>
          <a:p>
            <a:r>
              <a:rPr lang="en-US" altLang="ja-JP" dirty="0" smtClean="0"/>
              <a:t>Root bridge – one Layer 2 device in a switched network.</a:t>
            </a:r>
          </a:p>
          <a:p>
            <a:r>
              <a:rPr lang="en-US" altLang="ja-JP" dirty="0" smtClean="0"/>
              <a:t>Root port – one port on a switch that has the lowest </a:t>
            </a:r>
            <a:br>
              <a:rPr lang="en-US" altLang="ja-JP" dirty="0" smtClean="0"/>
            </a:br>
            <a:r>
              <a:rPr lang="en-US" altLang="ja-JP" dirty="0" smtClean="0"/>
              <a:t>cost to reach the root bridge.</a:t>
            </a:r>
          </a:p>
          <a:p>
            <a:r>
              <a:rPr lang="en-US" altLang="ja-JP" dirty="0" smtClean="0"/>
              <a:t>Designated port – selected on a per-segment (each </a:t>
            </a:r>
            <a:br>
              <a:rPr lang="en-US" altLang="ja-JP" dirty="0" smtClean="0"/>
            </a:br>
            <a:r>
              <a:rPr lang="en-US" altLang="ja-JP" dirty="0" smtClean="0"/>
              <a:t>link) basis, based on the cost to get back to root bridge </a:t>
            </a:r>
            <a:br>
              <a:rPr lang="en-US" altLang="ja-JP" dirty="0" smtClean="0"/>
            </a:br>
            <a:r>
              <a:rPr lang="en-US" altLang="ja-JP" dirty="0" smtClean="0"/>
              <a:t>for either side of the link.</a:t>
            </a:r>
          </a:p>
          <a:p>
            <a:r>
              <a:rPr lang="en-US" altLang="ja-JP" dirty="0" smtClean="0"/>
              <a:t>Alternate port – (RSTP only) </a:t>
            </a:r>
            <a:r>
              <a:rPr lang="en-US" dirty="0" smtClean="0"/>
              <a:t>backup port for the designated port when the other side is not a root port.</a:t>
            </a:r>
          </a:p>
          <a:p>
            <a:r>
              <a:rPr lang="en-US" dirty="0" smtClean="0"/>
              <a:t>Backup port – (RSTP only) backup port for the root port.</a:t>
            </a:r>
            <a:endParaRPr lang="en-US" dirty="0"/>
          </a:p>
        </p:txBody>
      </p:sp>
    </p:spTree>
    <p:extLst>
      <p:ext uri="{BB962C8B-B14F-4D97-AF65-F5344CB8AC3E}">
        <p14:creationId xmlns:p14="http://schemas.microsoft.com/office/powerpoint/2010/main" val="3455480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978795" y="2148681"/>
            <a:ext cx="7731818" cy="3705225"/>
          </a:xfrm>
          <a:prstGeom prst="rect">
            <a:avLst/>
          </a:prstGeom>
        </p:spPr>
      </p:pic>
    </p:spTree>
    <p:extLst>
      <p:ext uri="{BB962C8B-B14F-4D97-AF65-F5344CB8AC3E}">
        <p14:creationId xmlns:p14="http://schemas.microsoft.com/office/powerpoint/2010/main" val="996422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Spanning Tree Algorithm: Root Bridge</a:t>
            </a:r>
            <a:endParaRPr lang="en-US" dirty="0"/>
          </a:p>
        </p:txBody>
      </p:sp>
      <p:sp>
        <p:nvSpPr>
          <p:cNvPr id="3" name="Content Placeholder 2"/>
          <p:cNvSpPr>
            <a:spLocks noGrp="1"/>
          </p:cNvSpPr>
          <p:nvPr>
            <p:ph idx="1"/>
          </p:nvPr>
        </p:nvSpPr>
        <p:spPr/>
        <p:txBody>
          <a:bodyPr/>
          <a:lstStyle/>
          <a:p>
            <a:r>
              <a:rPr lang="en-US" altLang="ja-JP" dirty="0" smtClean="0"/>
              <a:t>Lowest bridge ID (BID) becomes root bridge</a:t>
            </a:r>
          </a:p>
          <a:p>
            <a:pPr lvl="1"/>
            <a:r>
              <a:rPr lang="en-US" dirty="0" smtClean="0"/>
              <a:t>Originally BID had two fields: bridge priority and MAC address</a:t>
            </a:r>
          </a:p>
          <a:p>
            <a:pPr lvl="1"/>
            <a:r>
              <a:rPr lang="en-US" dirty="0" smtClean="0"/>
              <a:t>Bridge priority default is 32,768 (can change)</a:t>
            </a:r>
          </a:p>
          <a:p>
            <a:pPr lvl="1"/>
            <a:r>
              <a:rPr lang="en-US" dirty="0" smtClean="0"/>
              <a:t>Lowest MAC address (if bridge priority is not changed) becomes determinant for root bridge.</a:t>
            </a:r>
          </a:p>
          <a:p>
            <a:endParaRPr lang="en-US" dirty="0"/>
          </a:p>
        </p:txBody>
      </p:sp>
      <p:pic>
        <p:nvPicPr>
          <p:cNvPr id="4" name="Picture 3"/>
          <p:cNvPicPr>
            <a:picLocks noChangeAspect="1"/>
          </p:cNvPicPr>
          <p:nvPr/>
        </p:nvPicPr>
        <p:blipFill>
          <a:blip r:embed="rId2"/>
          <a:stretch>
            <a:fillRect/>
          </a:stretch>
        </p:blipFill>
        <p:spPr>
          <a:xfrm>
            <a:off x="3959389" y="3605368"/>
            <a:ext cx="4617941" cy="2706531"/>
          </a:xfrm>
          <a:prstGeom prst="rect">
            <a:avLst/>
          </a:prstGeom>
        </p:spPr>
      </p:pic>
    </p:spTree>
    <p:extLst>
      <p:ext uri="{BB962C8B-B14F-4D97-AF65-F5344CB8AC3E}">
        <p14:creationId xmlns:p14="http://schemas.microsoft.com/office/powerpoint/2010/main" val="284623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Spanning Tree Algorithm: Root Path Cost</a:t>
            </a:r>
            <a:endParaRPr lang="en-US" dirty="0"/>
          </a:p>
        </p:txBody>
      </p:sp>
      <p:sp>
        <p:nvSpPr>
          <p:cNvPr id="3" name="Content Placeholder 2"/>
          <p:cNvSpPr>
            <a:spLocks noGrp="1"/>
          </p:cNvSpPr>
          <p:nvPr>
            <p:ph idx="1"/>
          </p:nvPr>
        </p:nvSpPr>
        <p:spPr/>
        <p:txBody>
          <a:bodyPr/>
          <a:lstStyle/>
          <a:p>
            <a:r>
              <a:rPr lang="en-US" altLang="ja-JP" dirty="0" smtClean="0"/>
              <a:t>Root path cost is used to determine the role of the port and whether or not traffic is blocked.</a:t>
            </a:r>
          </a:p>
          <a:p>
            <a:r>
              <a:rPr lang="en-US" altLang="ja-JP" dirty="0" smtClean="0"/>
              <a:t>Can be modified with the </a:t>
            </a:r>
            <a:r>
              <a:rPr lang="en-US" altLang="ja-JP" b="1" dirty="0" smtClean="0"/>
              <a:t>spanning-tree cost </a:t>
            </a:r>
            <a:r>
              <a:rPr lang="en-US" altLang="ja-JP" dirty="0" smtClean="0"/>
              <a:t>interface command.</a:t>
            </a:r>
          </a:p>
          <a:p>
            <a:endParaRPr lang="en-US" altLang="ja-JP" dirty="0" smtClean="0"/>
          </a:p>
        </p:txBody>
      </p:sp>
      <p:pic>
        <p:nvPicPr>
          <p:cNvPr id="4" name="Picture 3"/>
          <p:cNvPicPr>
            <a:picLocks noChangeAspect="1"/>
          </p:cNvPicPr>
          <p:nvPr/>
        </p:nvPicPr>
        <p:blipFill>
          <a:blip r:embed="rId2"/>
          <a:stretch>
            <a:fillRect/>
          </a:stretch>
        </p:blipFill>
        <p:spPr>
          <a:xfrm>
            <a:off x="1426105" y="3627229"/>
            <a:ext cx="7923957" cy="1807655"/>
          </a:xfrm>
          <a:prstGeom prst="rect">
            <a:avLst/>
          </a:prstGeom>
        </p:spPr>
      </p:pic>
    </p:spTree>
    <p:extLst>
      <p:ext uri="{BB962C8B-B14F-4D97-AF65-F5344CB8AC3E}">
        <p14:creationId xmlns:p14="http://schemas.microsoft.com/office/powerpoint/2010/main" val="1393764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Types of Spanning Tree Protocols</a:t>
            </a:r>
            <a:endParaRPr lang="en-US" dirty="0"/>
          </a:p>
        </p:txBody>
      </p:sp>
      <p:pic>
        <p:nvPicPr>
          <p:cNvPr id="4" name="Content Placeholder 3"/>
          <p:cNvPicPr>
            <a:picLocks noGrp="1" noChangeAspect="1"/>
          </p:cNvPicPr>
          <p:nvPr>
            <p:ph idx="1"/>
          </p:nvPr>
        </p:nvPicPr>
        <p:blipFill>
          <a:blip r:embed="rId2"/>
          <a:stretch>
            <a:fillRect/>
          </a:stretch>
        </p:blipFill>
        <p:spPr>
          <a:xfrm>
            <a:off x="1584101" y="1690688"/>
            <a:ext cx="8190964" cy="4362382"/>
          </a:xfrm>
          <a:prstGeom prst="rect">
            <a:avLst/>
          </a:prstGeom>
        </p:spPr>
      </p:pic>
    </p:spTree>
    <p:extLst>
      <p:ext uri="{BB962C8B-B14F-4D97-AF65-F5344CB8AC3E}">
        <p14:creationId xmlns:p14="http://schemas.microsoft.com/office/powerpoint/2010/main" val="3075638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Characteristics of Spanning Tree Protocols</a:t>
            </a:r>
            <a:endParaRPr lang="en-US" dirty="0"/>
          </a:p>
        </p:txBody>
      </p:sp>
      <p:pic>
        <p:nvPicPr>
          <p:cNvPr id="4" name="Content Placeholder 3"/>
          <p:cNvPicPr>
            <a:picLocks noGrp="1" noChangeAspect="1"/>
          </p:cNvPicPr>
          <p:nvPr>
            <p:ph idx="1"/>
          </p:nvPr>
        </p:nvPicPr>
        <p:blipFill>
          <a:blip r:embed="rId2"/>
          <a:stretch>
            <a:fillRect/>
          </a:stretch>
        </p:blipFill>
        <p:spPr>
          <a:xfrm>
            <a:off x="1275008" y="1690688"/>
            <a:ext cx="9144000" cy="3885864"/>
          </a:xfrm>
          <a:prstGeom prst="rect">
            <a:avLst/>
          </a:prstGeom>
        </p:spPr>
      </p:pic>
    </p:spTree>
    <p:extLst>
      <p:ext uri="{BB962C8B-B14F-4D97-AF65-F5344CB8AC3E}">
        <p14:creationId xmlns:p14="http://schemas.microsoft.com/office/powerpoint/2010/main" val="232826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design </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2112135" y="1481070"/>
            <a:ext cx="7727323" cy="4695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9433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Switching technologies are crucial to network design. </a:t>
            </a:r>
          </a:p>
          <a:p>
            <a:r>
              <a:rPr lang="en-US" sz="2400" dirty="0" smtClean="0"/>
              <a:t>Switching allows traffic to be sent only where it is needed in most cases, using fast methods.</a:t>
            </a:r>
          </a:p>
          <a:p>
            <a:r>
              <a:rPr lang="en-US" sz="2400" dirty="0" smtClean="0"/>
              <a:t>A switched LAN:</a:t>
            </a:r>
          </a:p>
          <a:p>
            <a:pPr marL="681037" lvl="1" indent="-342900">
              <a:buFont typeface="Wingdings" pitchFamily="2" charset="2"/>
              <a:buChar char="§"/>
            </a:pPr>
            <a:r>
              <a:rPr lang="en-US" dirty="0" smtClean="0"/>
              <a:t>Allows more flexibility </a:t>
            </a:r>
          </a:p>
          <a:p>
            <a:pPr marL="681037" lvl="1" indent="-342900">
              <a:buFont typeface="Wingdings" pitchFamily="2" charset="2"/>
              <a:buChar char="§"/>
            </a:pPr>
            <a:r>
              <a:rPr lang="en-US" dirty="0" smtClean="0"/>
              <a:t>Allows more traffic management</a:t>
            </a:r>
          </a:p>
          <a:p>
            <a:pPr marL="681037" lvl="1" indent="-342900">
              <a:buFont typeface="Wingdings" pitchFamily="2" charset="2"/>
              <a:buChar char="§"/>
            </a:pPr>
            <a:r>
              <a:rPr lang="en-US" dirty="0" smtClean="0"/>
              <a:t>Supports quality of service, additional security, wireless, IP telephony, and mobility services</a:t>
            </a:r>
            <a:endParaRPr lang="en-US" dirty="0"/>
          </a:p>
        </p:txBody>
      </p:sp>
      <p:sp>
        <p:nvSpPr>
          <p:cNvPr id="4" name="Title 3"/>
          <p:cNvSpPr>
            <a:spLocks noGrp="1"/>
          </p:cNvSpPr>
          <p:nvPr>
            <p:ph type="title"/>
          </p:nvPr>
        </p:nvSpPr>
        <p:spPr>
          <a:prstGeom prst="rect">
            <a:avLst/>
          </a:prstGeom>
        </p:spPr>
        <p:txBody>
          <a:bodyPr wrap="none">
            <a:spAutoFit/>
          </a:bodyPr>
          <a:lstStyle/>
          <a:p>
            <a:r>
              <a:rPr lang="en-US" dirty="0"/>
              <a:t>Role of Switched Networks</a:t>
            </a:r>
          </a:p>
        </p:txBody>
      </p:sp>
    </p:spTree>
    <p:extLst>
      <p:ext uri="{BB962C8B-B14F-4D97-AF65-F5344CB8AC3E}">
        <p14:creationId xmlns:p14="http://schemas.microsoft.com/office/powerpoint/2010/main" val="271465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Switched Network </a:t>
            </a:r>
            <a:endParaRPr lang="en-US" dirty="0"/>
          </a:p>
        </p:txBody>
      </p:sp>
      <p:sp>
        <p:nvSpPr>
          <p:cNvPr id="3" name="Content Placeholder 2"/>
          <p:cNvSpPr>
            <a:spLocks noGrp="1"/>
          </p:cNvSpPr>
          <p:nvPr>
            <p:ph idx="1"/>
          </p:nvPr>
        </p:nvSpPr>
        <p:spPr/>
        <p:txBody>
          <a:bodyPr/>
          <a:lstStyle/>
          <a:p>
            <a:pPr marL="342900" indent="-342900"/>
            <a:r>
              <a:rPr lang="en-US" dirty="0" smtClean="0"/>
              <a:t>A switch makes a decision based on ingress and a destination port.</a:t>
            </a:r>
          </a:p>
          <a:p>
            <a:pPr marL="342900" indent="-342900"/>
            <a:r>
              <a:rPr lang="en-US" dirty="0" smtClean="0"/>
              <a:t>A LAN switch keeps a table that it uses to determine how to forward traffic through the switch.</a:t>
            </a:r>
          </a:p>
          <a:p>
            <a:pPr marL="342900" indent="-342900"/>
            <a:r>
              <a:rPr lang="en-US" dirty="0" smtClean="0"/>
              <a:t>Cisco LAN switches forward Ethernet frames based on the destination MAC address of the frames.</a:t>
            </a:r>
            <a:endParaRPr lang="en-US" dirty="0"/>
          </a:p>
        </p:txBody>
      </p:sp>
    </p:spTree>
    <p:extLst>
      <p:ext uri="{BB962C8B-B14F-4D97-AF65-F5344CB8AC3E}">
        <p14:creationId xmlns:p14="http://schemas.microsoft.com/office/powerpoint/2010/main" val="96776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a:t>
            </a:r>
            <a:endParaRPr lang="en-US" dirty="0"/>
          </a:p>
        </p:txBody>
      </p:sp>
      <p:sp>
        <p:nvSpPr>
          <p:cNvPr id="3" name="Content Placeholder 2"/>
          <p:cNvSpPr>
            <a:spLocks noGrp="1"/>
          </p:cNvSpPr>
          <p:nvPr>
            <p:ph idx="1"/>
          </p:nvPr>
        </p:nvSpPr>
        <p:spPr/>
        <p:txBody>
          <a:bodyPr>
            <a:normAutofit fontScale="92500"/>
          </a:bodyPr>
          <a:lstStyle/>
          <a:p>
            <a:pPr marL="342900" indent="-342900"/>
            <a:r>
              <a:rPr lang="en-US" dirty="0" smtClean="0"/>
              <a:t>A switch must first learn which devices exist on each port before it can transmit a frame.</a:t>
            </a:r>
          </a:p>
          <a:p>
            <a:pPr marL="342900" indent="-342900"/>
            <a:r>
              <a:rPr lang="en-US" dirty="0" smtClean="0"/>
              <a:t>As a switch learns the relationship of ports to devices, it builds a table called a MAC address or content addressable memory (CAM) table.</a:t>
            </a:r>
          </a:p>
          <a:p>
            <a:pPr marL="342900" indent="-342900"/>
            <a:r>
              <a:rPr lang="en-US" dirty="0" smtClean="0"/>
              <a:t>CAM is a special type of memory used in high-speed searching applications.</a:t>
            </a:r>
          </a:p>
          <a:p>
            <a:pPr marL="342900" indent="-342900"/>
            <a:r>
              <a:rPr lang="en-US" dirty="0" smtClean="0"/>
              <a:t>The information in the MAC address table is used to send frames.</a:t>
            </a:r>
          </a:p>
          <a:p>
            <a:pPr marL="342900" indent="-342900"/>
            <a:r>
              <a:rPr lang="en-US" dirty="0" smtClean="0"/>
              <a:t>When a switch receives an incoming frame with a MAC address that is not found in the CAM table, it floods it to all ports, except the one that received the frame.</a:t>
            </a:r>
            <a:endParaRPr lang="en-US" dirty="0"/>
          </a:p>
        </p:txBody>
      </p:sp>
    </p:spTree>
    <p:extLst>
      <p:ext uri="{BB962C8B-B14F-4D97-AF65-F5344CB8AC3E}">
        <p14:creationId xmlns:p14="http://schemas.microsoft.com/office/powerpoint/2010/main" val="119223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Forwarding Methods</a:t>
            </a:r>
            <a:endParaRPr lang="en-US" dirty="0"/>
          </a:p>
        </p:txBody>
      </p:sp>
      <p:pic>
        <p:nvPicPr>
          <p:cNvPr id="4" name="Content Placeholder 2"/>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838200" y="1690688"/>
            <a:ext cx="10515600" cy="4594202"/>
          </a:xfrm>
          <a:ln>
            <a:solidFill>
              <a:schemeClr val="tx1"/>
            </a:solidFill>
          </a:ln>
        </p:spPr>
      </p:pic>
    </p:spTree>
    <p:extLst>
      <p:ext uri="{BB962C8B-B14F-4D97-AF65-F5344CB8AC3E}">
        <p14:creationId xmlns:p14="http://schemas.microsoft.com/office/powerpoint/2010/main" val="239074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Store-and-Forward Switching</a:t>
            </a:r>
            <a:endParaRPr lang="en-US" dirty="0"/>
          </a:p>
        </p:txBody>
      </p:sp>
      <p:sp>
        <p:nvSpPr>
          <p:cNvPr id="3" name="Content Placeholder 2"/>
          <p:cNvSpPr>
            <a:spLocks noGrp="1"/>
          </p:cNvSpPr>
          <p:nvPr>
            <p:ph idx="1"/>
          </p:nvPr>
        </p:nvSpPr>
        <p:spPr/>
        <p:txBody>
          <a:bodyPr/>
          <a:lstStyle/>
          <a:p>
            <a:pPr marL="342900" indent="-342900"/>
            <a:r>
              <a:rPr lang="en-US" sz="2000" dirty="0" smtClean="0"/>
              <a:t>Allows the switch to:</a:t>
            </a:r>
          </a:p>
          <a:p>
            <a:pPr marL="681037" lvl="1" indent="-342900">
              <a:buFont typeface="Wingdings" pitchFamily="2" charset="2"/>
              <a:buChar char="§"/>
            </a:pPr>
            <a:r>
              <a:rPr lang="en-US" dirty="0" smtClean="0"/>
              <a:t>Check for errors (via FCS check)</a:t>
            </a:r>
          </a:p>
          <a:p>
            <a:pPr marL="681037" lvl="1" indent="-342900">
              <a:buFont typeface="Wingdings" pitchFamily="2" charset="2"/>
              <a:buChar char="§"/>
            </a:pPr>
            <a:r>
              <a:rPr lang="en-US" dirty="0" smtClean="0"/>
              <a:t>Perform automatic buffering</a:t>
            </a:r>
          </a:p>
          <a:p>
            <a:pPr marL="342900" indent="-342900"/>
            <a:r>
              <a:rPr lang="en-US" sz="2000" dirty="0" smtClean="0"/>
              <a:t>Slower forwarding process</a:t>
            </a:r>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096000" y="2082006"/>
            <a:ext cx="5292826"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158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1435</Words>
  <Application>Microsoft Office PowerPoint</Application>
  <PresentationFormat>Widescreen</PresentationFormat>
  <Paragraphs>153</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ＭＳ Ｐゴシック</vt:lpstr>
      <vt:lpstr>Arial</vt:lpstr>
      <vt:lpstr>Calibri</vt:lpstr>
      <vt:lpstr>Calibri Light</vt:lpstr>
      <vt:lpstr>Courier New</vt:lpstr>
      <vt:lpstr>Wingdings</vt:lpstr>
      <vt:lpstr>Office Theme</vt:lpstr>
      <vt:lpstr>Chapter Four </vt:lpstr>
      <vt:lpstr>Growing Complexity of Networks</vt:lpstr>
      <vt:lpstr>Elements of a Converged Network</vt:lpstr>
      <vt:lpstr>Network design </vt:lpstr>
      <vt:lpstr>Role of Switched Networks</vt:lpstr>
      <vt:lpstr>Switched Network </vt:lpstr>
      <vt:lpstr>CAM</vt:lpstr>
      <vt:lpstr>Switch Forwarding Methods</vt:lpstr>
      <vt:lpstr>Store-and-Forward Switching</vt:lpstr>
      <vt:lpstr>Cut-Through Switching</vt:lpstr>
      <vt:lpstr>Collision Domains</vt:lpstr>
      <vt:lpstr>Broadcast Domains</vt:lpstr>
      <vt:lpstr>Switch Boot Sequence</vt:lpstr>
      <vt:lpstr>Switch Boot Sequence (cont.)</vt:lpstr>
      <vt:lpstr>Switch LED Indicators</vt:lpstr>
      <vt:lpstr>Duplex Communication</vt:lpstr>
      <vt:lpstr>Configure Switch Ports at the Physical Layer</vt:lpstr>
      <vt:lpstr>Auto-MDIX</vt:lpstr>
      <vt:lpstr>Cont’d…</vt:lpstr>
      <vt:lpstr>Verifying Switch Port Configuration</vt:lpstr>
      <vt:lpstr>Port Security: Operation</vt:lpstr>
      <vt:lpstr>Port Security: Violation Modes</vt:lpstr>
      <vt:lpstr>Cont’d…</vt:lpstr>
      <vt:lpstr>VLAN</vt:lpstr>
      <vt:lpstr>Redundancy at OSI Layers 1 and 2</vt:lpstr>
      <vt:lpstr>Issues with Layer 1 Redundancy: MAC Database Instability</vt:lpstr>
      <vt:lpstr>Issues with Layer 1 Redundancy: Broadcast Storms</vt:lpstr>
      <vt:lpstr>Issues with Layer 1 Redundancy: Duplicate Unicast Frames</vt:lpstr>
      <vt:lpstr>Cont’d…</vt:lpstr>
      <vt:lpstr>Spanning Tree Algorithm: Introduction</vt:lpstr>
      <vt:lpstr>Spanning Tree Algorithm: Port Roles</vt:lpstr>
      <vt:lpstr>Cont’d…</vt:lpstr>
      <vt:lpstr>Spanning Tree Algorithm: Root Bridge</vt:lpstr>
      <vt:lpstr>Spanning Tree Algorithm: Root Path Cost</vt:lpstr>
      <vt:lpstr>Types of Spanning Tree Protocols</vt:lpstr>
      <vt:lpstr>Characteristics of Spanning Tree Protocols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dc:title>
  <dc:creator>Windows User</dc:creator>
  <cp:lastModifiedBy>Windows User</cp:lastModifiedBy>
  <cp:revision>9</cp:revision>
  <dcterms:created xsi:type="dcterms:W3CDTF">2022-01-08T16:44:43Z</dcterms:created>
  <dcterms:modified xsi:type="dcterms:W3CDTF">2022-01-08T18:38:20Z</dcterms:modified>
</cp:coreProperties>
</file>