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/>
    <p:restoredTop sz="94454"/>
  </p:normalViewPr>
  <p:slideViewPr>
    <p:cSldViewPr snapToGrid="0" snapToObjects="1">
      <p:cViewPr varScale="1">
        <p:scale>
          <a:sx n="86" d="100"/>
          <a:sy n="86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B28A8-D27E-470B-BF35-D8F31952566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4116C9-58E4-4417-975C-CC7DD74F456E}">
      <dgm:prSet/>
      <dgm:spPr/>
      <dgm:t>
        <a:bodyPr/>
        <a:lstStyle/>
        <a:p>
          <a:r>
            <a:rPr lang="en-US" b="0" i="0" dirty="0">
              <a:latin typeface="Songti SC" panose="02010600040101010101" pitchFamily="2" charset="-122"/>
              <a:ea typeface="Songti SC" panose="02010600040101010101" pitchFamily="2" charset="-122"/>
            </a:rPr>
            <a:t>There were no missing values nor invalid integers</a:t>
          </a:r>
        </a:p>
      </dgm:t>
    </dgm:pt>
    <dgm:pt modelId="{97506353-C5A9-4661-9BB1-0F481D13189F}" type="parTrans" cxnId="{D80D4DE4-5AF1-4537-BD70-E2C2400FECDA}">
      <dgm:prSet/>
      <dgm:spPr/>
      <dgm:t>
        <a:bodyPr/>
        <a:lstStyle/>
        <a:p>
          <a:endParaRPr lang="en-US"/>
        </a:p>
      </dgm:t>
    </dgm:pt>
    <dgm:pt modelId="{0ED9887C-DDC7-4E6F-8491-FF497328C22F}" type="sibTrans" cxnId="{D80D4DE4-5AF1-4537-BD70-E2C2400FECDA}">
      <dgm:prSet/>
      <dgm:spPr/>
      <dgm:t>
        <a:bodyPr/>
        <a:lstStyle/>
        <a:p>
          <a:endParaRPr lang="en-US"/>
        </a:p>
      </dgm:t>
    </dgm:pt>
    <dgm:pt modelId="{0B0D6849-4C76-4250-8456-4659DE7830CC}">
      <dgm:prSet/>
      <dgm:spPr/>
      <dgm:t>
        <a:bodyPr/>
        <a:lstStyle/>
        <a:p>
          <a:r>
            <a:rPr lang="en-US" b="0" i="0" dirty="0">
              <a:latin typeface="Songti SC" panose="02010600040101010101" pitchFamily="2" charset="-122"/>
              <a:ea typeface="Songti SC" panose="02010600040101010101" pitchFamily="2" charset="-122"/>
            </a:rPr>
            <a:t>Removal of highly correlated variables</a:t>
          </a:r>
        </a:p>
      </dgm:t>
    </dgm:pt>
    <dgm:pt modelId="{1AAB9ACC-1CD2-4CA3-9784-38332890F3C7}" type="parTrans" cxnId="{DA437902-1209-490D-85AA-AC97EAFC3EEE}">
      <dgm:prSet/>
      <dgm:spPr/>
      <dgm:t>
        <a:bodyPr/>
        <a:lstStyle/>
        <a:p>
          <a:endParaRPr lang="en-US"/>
        </a:p>
      </dgm:t>
    </dgm:pt>
    <dgm:pt modelId="{95B8823E-D068-4BC5-AC2F-BB99FE2B33B2}" type="sibTrans" cxnId="{DA437902-1209-490D-85AA-AC97EAFC3EEE}">
      <dgm:prSet/>
      <dgm:spPr/>
      <dgm:t>
        <a:bodyPr/>
        <a:lstStyle/>
        <a:p>
          <a:endParaRPr lang="en-US"/>
        </a:p>
      </dgm:t>
    </dgm:pt>
    <dgm:pt modelId="{4624A499-6F7F-4E4F-8EFB-3A92E844B204}">
      <dgm:prSet/>
      <dgm:spPr/>
      <dgm:t>
        <a:bodyPr/>
        <a:lstStyle/>
        <a:p>
          <a:r>
            <a:rPr lang="en-US" b="0" i="0" dirty="0">
              <a:latin typeface="Songti SC" panose="02010600040101010101" pitchFamily="2" charset="-122"/>
              <a:ea typeface="Songti SC" panose="02010600040101010101" pitchFamily="2" charset="-122"/>
            </a:rPr>
            <a:t>Scaling of all remaining columns</a:t>
          </a:r>
        </a:p>
      </dgm:t>
    </dgm:pt>
    <dgm:pt modelId="{87108A18-CF55-4DDD-918C-F2E8E2795FD7}" type="parTrans" cxnId="{0B259E9B-0782-4430-ADCF-6666D3C8ABC3}">
      <dgm:prSet/>
      <dgm:spPr/>
      <dgm:t>
        <a:bodyPr/>
        <a:lstStyle/>
        <a:p>
          <a:endParaRPr lang="en-US"/>
        </a:p>
      </dgm:t>
    </dgm:pt>
    <dgm:pt modelId="{4D10F9B4-6492-4C39-B14E-67A720E83503}" type="sibTrans" cxnId="{0B259E9B-0782-4430-ADCF-6666D3C8ABC3}">
      <dgm:prSet/>
      <dgm:spPr/>
      <dgm:t>
        <a:bodyPr/>
        <a:lstStyle/>
        <a:p>
          <a:endParaRPr lang="en-US"/>
        </a:p>
      </dgm:t>
    </dgm:pt>
    <dgm:pt modelId="{A2EB748F-CE63-49EE-90B6-405D613C32DA}">
      <dgm:prSet/>
      <dgm:spPr/>
      <dgm:t>
        <a:bodyPr/>
        <a:lstStyle/>
        <a:p>
          <a:r>
            <a:rPr lang="en-US" b="0" i="0" dirty="0">
              <a:latin typeface="Songti SC" panose="02010600040101010101" pitchFamily="2" charset="-122"/>
              <a:ea typeface="Songti SC" panose="02010600040101010101" pitchFamily="2" charset="-122"/>
            </a:rPr>
            <a:t>Converting the quality  variable into a binary factor </a:t>
          </a:r>
        </a:p>
      </dgm:t>
    </dgm:pt>
    <dgm:pt modelId="{25C1674F-EBA4-4990-983E-32BF19AB7757}" type="parTrans" cxnId="{0C32A16B-6E55-4226-B77B-12E0C9A310CA}">
      <dgm:prSet/>
      <dgm:spPr/>
      <dgm:t>
        <a:bodyPr/>
        <a:lstStyle/>
        <a:p>
          <a:endParaRPr lang="en-US"/>
        </a:p>
      </dgm:t>
    </dgm:pt>
    <dgm:pt modelId="{59C3A947-D841-48DF-94CA-C572E63ABC9D}" type="sibTrans" cxnId="{0C32A16B-6E55-4226-B77B-12E0C9A310CA}">
      <dgm:prSet/>
      <dgm:spPr/>
      <dgm:t>
        <a:bodyPr/>
        <a:lstStyle/>
        <a:p>
          <a:endParaRPr lang="en-US"/>
        </a:p>
      </dgm:t>
    </dgm:pt>
    <dgm:pt modelId="{F5D417E2-C674-4942-83A4-6453E706CDAA}">
      <dgm:prSet/>
      <dgm:spPr/>
      <dgm:t>
        <a:bodyPr/>
        <a:lstStyle/>
        <a:p>
          <a:r>
            <a:rPr lang="en-US" b="0" i="0" dirty="0">
              <a:latin typeface="Songti SC" panose="02010600040101010101" pitchFamily="2" charset="-122"/>
              <a:ea typeface="Songti SC" panose="02010600040101010101" pitchFamily="2" charset="-122"/>
            </a:rPr>
            <a:t>Removal of the quality variable</a:t>
          </a:r>
        </a:p>
      </dgm:t>
    </dgm:pt>
    <dgm:pt modelId="{CCC607A5-6AD7-4319-A99E-DDFC403A60C3}" type="parTrans" cxnId="{3E86F19A-BBB3-4484-8E7A-0ED2A3E89A1F}">
      <dgm:prSet/>
      <dgm:spPr/>
      <dgm:t>
        <a:bodyPr/>
        <a:lstStyle/>
        <a:p>
          <a:endParaRPr lang="en-US"/>
        </a:p>
      </dgm:t>
    </dgm:pt>
    <dgm:pt modelId="{CC1B0DAA-02A6-4374-8700-DC90A6295914}" type="sibTrans" cxnId="{3E86F19A-BBB3-4484-8E7A-0ED2A3E89A1F}">
      <dgm:prSet/>
      <dgm:spPr/>
      <dgm:t>
        <a:bodyPr/>
        <a:lstStyle/>
        <a:p>
          <a:endParaRPr lang="en-US"/>
        </a:p>
      </dgm:t>
    </dgm:pt>
    <dgm:pt modelId="{C2DA64F5-B30A-D14A-991C-EC25BD8AAC68}" type="pres">
      <dgm:prSet presAssocID="{477B28A8-D27E-470B-BF35-D8F31952566D}" presName="vert0" presStyleCnt="0">
        <dgm:presLayoutVars>
          <dgm:dir/>
          <dgm:animOne val="branch"/>
          <dgm:animLvl val="lvl"/>
        </dgm:presLayoutVars>
      </dgm:prSet>
      <dgm:spPr/>
    </dgm:pt>
    <dgm:pt modelId="{45E04A53-D127-E545-A85E-5A26FE0AA75B}" type="pres">
      <dgm:prSet presAssocID="{7F4116C9-58E4-4417-975C-CC7DD74F456E}" presName="thickLine" presStyleLbl="alignNode1" presStyleIdx="0" presStyleCnt="5"/>
      <dgm:spPr/>
    </dgm:pt>
    <dgm:pt modelId="{BD735396-73BD-1A44-AB8C-9CF5EC4082F4}" type="pres">
      <dgm:prSet presAssocID="{7F4116C9-58E4-4417-975C-CC7DD74F456E}" presName="horz1" presStyleCnt="0"/>
      <dgm:spPr/>
    </dgm:pt>
    <dgm:pt modelId="{F05440A8-EACD-984B-A31D-3CE507528C19}" type="pres">
      <dgm:prSet presAssocID="{7F4116C9-58E4-4417-975C-CC7DD74F456E}" presName="tx1" presStyleLbl="revTx" presStyleIdx="0" presStyleCnt="5"/>
      <dgm:spPr/>
    </dgm:pt>
    <dgm:pt modelId="{F2FC223A-D2D0-BA41-9F1A-5592CEC6A293}" type="pres">
      <dgm:prSet presAssocID="{7F4116C9-58E4-4417-975C-CC7DD74F456E}" presName="vert1" presStyleCnt="0"/>
      <dgm:spPr/>
    </dgm:pt>
    <dgm:pt modelId="{82C6B63D-DA04-6146-AE50-4CD52261D0D6}" type="pres">
      <dgm:prSet presAssocID="{0B0D6849-4C76-4250-8456-4659DE7830CC}" presName="thickLine" presStyleLbl="alignNode1" presStyleIdx="1" presStyleCnt="5"/>
      <dgm:spPr/>
    </dgm:pt>
    <dgm:pt modelId="{7EF7F0A4-99F5-E548-A3AB-E223E2EF64CF}" type="pres">
      <dgm:prSet presAssocID="{0B0D6849-4C76-4250-8456-4659DE7830CC}" presName="horz1" presStyleCnt="0"/>
      <dgm:spPr/>
    </dgm:pt>
    <dgm:pt modelId="{0DF364E5-6E2D-A649-9F2F-ED79C2E5133C}" type="pres">
      <dgm:prSet presAssocID="{0B0D6849-4C76-4250-8456-4659DE7830CC}" presName="tx1" presStyleLbl="revTx" presStyleIdx="1" presStyleCnt="5"/>
      <dgm:spPr/>
    </dgm:pt>
    <dgm:pt modelId="{27A6D8D3-3681-294C-BFE6-7042FB8961C2}" type="pres">
      <dgm:prSet presAssocID="{0B0D6849-4C76-4250-8456-4659DE7830CC}" presName="vert1" presStyleCnt="0"/>
      <dgm:spPr/>
    </dgm:pt>
    <dgm:pt modelId="{C81B37C8-13C7-CA4B-906D-FCC1D9F503A4}" type="pres">
      <dgm:prSet presAssocID="{4624A499-6F7F-4E4F-8EFB-3A92E844B204}" presName="thickLine" presStyleLbl="alignNode1" presStyleIdx="2" presStyleCnt="5"/>
      <dgm:spPr/>
    </dgm:pt>
    <dgm:pt modelId="{8A13C797-CCEA-BA4F-9566-BA91AA3DBF69}" type="pres">
      <dgm:prSet presAssocID="{4624A499-6F7F-4E4F-8EFB-3A92E844B204}" presName="horz1" presStyleCnt="0"/>
      <dgm:spPr/>
    </dgm:pt>
    <dgm:pt modelId="{280F46EB-160B-1B47-9E33-995907FDDFC0}" type="pres">
      <dgm:prSet presAssocID="{4624A499-6F7F-4E4F-8EFB-3A92E844B204}" presName="tx1" presStyleLbl="revTx" presStyleIdx="2" presStyleCnt="5"/>
      <dgm:spPr/>
    </dgm:pt>
    <dgm:pt modelId="{06DC379D-480B-5949-B970-DB55F23AFA96}" type="pres">
      <dgm:prSet presAssocID="{4624A499-6F7F-4E4F-8EFB-3A92E844B204}" presName="vert1" presStyleCnt="0"/>
      <dgm:spPr/>
    </dgm:pt>
    <dgm:pt modelId="{370B30C9-807A-4A4B-8948-051E736D2513}" type="pres">
      <dgm:prSet presAssocID="{A2EB748F-CE63-49EE-90B6-405D613C32DA}" presName="thickLine" presStyleLbl="alignNode1" presStyleIdx="3" presStyleCnt="5"/>
      <dgm:spPr/>
    </dgm:pt>
    <dgm:pt modelId="{9EF60AC8-599A-324B-87D1-CBC9B5EB26F1}" type="pres">
      <dgm:prSet presAssocID="{A2EB748F-CE63-49EE-90B6-405D613C32DA}" presName="horz1" presStyleCnt="0"/>
      <dgm:spPr/>
    </dgm:pt>
    <dgm:pt modelId="{E98F08E9-FE04-8A4B-9066-E73119C7A349}" type="pres">
      <dgm:prSet presAssocID="{A2EB748F-CE63-49EE-90B6-405D613C32DA}" presName="tx1" presStyleLbl="revTx" presStyleIdx="3" presStyleCnt="5"/>
      <dgm:spPr/>
    </dgm:pt>
    <dgm:pt modelId="{41D554A7-1230-A142-B42C-E6E2437B9FE6}" type="pres">
      <dgm:prSet presAssocID="{A2EB748F-CE63-49EE-90B6-405D613C32DA}" presName="vert1" presStyleCnt="0"/>
      <dgm:spPr/>
    </dgm:pt>
    <dgm:pt modelId="{4CDC728D-8B95-3945-BDA5-5954C0814885}" type="pres">
      <dgm:prSet presAssocID="{F5D417E2-C674-4942-83A4-6453E706CDAA}" presName="thickLine" presStyleLbl="alignNode1" presStyleIdx="4" presStyleCnt="5"/>
      <dgm:spPr/>
    </dgm:pt>
    <dgm:pt modelId="{199EB876-815F-E649-8A54-E3D76C0C7CD3}" type="pres">
      <dgm:prSet presAssocID="{F5D417E2-C674-4942-83A4-6453E706CDAA}" presName="horz1" presStyleCnt="0"/>
      <dgm:spPr/>
    </dgm:pt>
    <dgm:pt modelId="{05783E6B-836D-7F4B-871C-1FDDCEDAADE5}" type="pres">
      <dgm:prSet presAssocID="{F5D417E2-C674-4942-83A4-6453E706CDAA}" presName="tx1" presStyleLbl="revTx" presStyleIdx="4" presStyleCnt="5"/>
      <dgm:spPr/>
    </dgm:pt>
    <dgm:pt modelId="{F7F50B83-1345-5846-AC6C-23DDDDA03836}" type="pres">
      <dgm:prSet presAssocID="{F5D417E2-C674-4942-83A4-6453E706CDAA}" presName="vert1" presStyleCnt="0"/>
      <dgm:spPr/>
    </dgm:pt>
  </dgm:ptLst>
  <dgm:cxnLst>
    <dgm:cxn modelId="{DA437902-1209-490D-85AA-AC97EAFC3EEE}" srcId="{477B28A8-D27E-470B-BF35-D8F31952566D}" destId="{0B0D6849-4C76-4250-8456-4659DE7830CC}" srcOrd="1" destOrd="0" parTransId="{1AAB9ACC-1CD2-4CA3-9784-38332890F3C7}" sibTransId="{95B8823E-D068-4BC5-AC2F-BB99FE2B33B2}"/>
    <dgm:cxn modelId="{70DA2516-8607-A544-9473-F1081B685EEE}" type="presOf" srcId="{7F4116C9-58E4-4417-975C-CC7DD74F456E}" destId="{F05440A8-EACD-984B-A31D-3CE507528C19}" srcOrd="0" destOrd="0" presId="urn:microsoft.com/office/officeart/2008/layout/LinedList"/>
    <dgm:cxn modelId="{DC0DA623-38A0-474A-9C12-E4F6FFB56C76}" type="presOf" srcId="{F5D417E2-C674-4942-83A4-6453E706CDAA}" destId="{05783E6B-836D-7F4B-871C-1FDDCEDAADE5}" srcOrd="0" destOrd="0" presId="urn:microsoft.com/office/officeart/2008/layout/LinedList"/>
    <dgm:cxn modelId="{3C9D4848-E42B-994F-84E6-05F21B394D03}" type="presOf" srcId="{0B0D6849-4C76-4250-8456-4659DE7830CC}" destId="{0DF364E5-6E2D-A649-9F2F-ED79C2E5133C}" srcOrd="0" destOrd="0" presId="urn:microsoft.com/office/officeart/2008/layout/LinedList"/>
    <dgm:cxn modelId="{0C32A16B-6E55-4226-B77B-12E0C9A310CA}" srcId="{477B28A8-D27E-470B-BF35-D8F31952566D}" destId="{A2EB748F-CE63-49EE-90B6-405D613C32DA}" srcOrd="3" destOrd="0" parTransId="{25C1674F-EBA4-4990-983E-32BF19AB7757}" sibTransId="{59C3A947-D841-48DF-94CA-C572E63ABC9D}"/>
    <dgm:cxn modelId="{A6054B88-7FC0-9943-BA74-A973667CD1F3}" type="presOf" srcId="{A2EB748F-CE63-49EE-90B6-405D613C32DA}" destId="{E98F08E9-FE04-8A4B-9066-E73119C7A349}" srcOrd="0" destOrd="0" presId="urn:microsoft.com/office/officeart/2008/layout/LinedList"/>
    <dgm:cxn modelId="{2AAC6A8E-5760-ED43-AA9D-84F6AA538784}" type="presOf" srcId="{477B28A8-D27E-470B-BF35-D8F31952566D}" destId="{C2DA64F5-B30A-D14A-991C-EC25BD8AAC68}" srcOrd="0" destOrd="0" presId="urn:microsoft.com/office/officeart/2008/layout/LinedList"/>
    <dgm:cxn modelId="{3E86F19A-BBB3-4484-8E7A-0ED2A3E89A1F}" srcId="{477B28A8-D27E-470B-BF35-D8F31952566D}" destId="{F5D417E2-C674-4942-83A4-6453E706CDAA}" srcOrd="4" destOrd="0" parTransId="{CCC607A5-6AD7-4319-A99E-DDFC403A60C3}" sibTransId="{CC1B0DAA-02A6-4374-8700-DC90A6295914}"/>
    <dgm:cxn modelId="{0B259E9B-0782-4430-ADCF-6666D3C8ABC3}" srcId="{477B28A8-D27E-470B-BF35-D8F31952566D}" destId="{4624A499-6F7F-4E4F-8EFB-3A92E844B204}" srcOrd="2" destOrd="0" parTransId="{87108A18-CF55-4DDD-918C-F2E8E2795FD7}" sibTransId="{4D10F9B4-6492-4C39-B14E-67A720E83503}"/>
    <dgm:cxn modelId="{D80D4DE4-5AF1-4537-BD70-E2C2400FECDA}" srcId="{477B28A8-D27E-470B-BF35-D8F31952566D}" destId="{7F4116C9-58E4-4417-975C-CC7DD74F456E}" srcOrd="0" destOrd="0" parTransId="{97506353-C5A9-4661-9BB1-0F481D13189F}" sibTransId="{0ED9887C-DDC7-4E6F-8491-FF497328C22F}"/>
    <dgm:cxn modelId="{257442FF-FB8A-B14E-8363-5F49F4D757C6}" type="presOf" srcId="{4624A499-6F7F-4E4F-8EFB-3A92E844B204}" destId="{280F46EB-160B-1B47-9E33-995907FDDFC0}" srcOrd="0" destOrd="0" presId="urn:microsoft.com/office/officeart/2008/layout/LinedList"/>
    <dgm:cxn modelId="{76DE0CF6-4555-4A4D-879C-EEC2079A9301}" type="presParOf" srcId="{C2DA64F5-B30A-D14A-991C-EC25BD8AAC68}" destId="{45E04A53-D127-E545-A85E-5A26FE0AA75B}" srcOrd="0" destOrd="0" presId="urn:microsoft.com/office/officeart/2008/layout/LinedList"/>
    <dgm:cxn modelId="{0D247C59-A6C8-8047-955C-394A7952D032}" type="presParOf" srcId="{C2DA64F5-B30A-D14A-991C-EC25BD8AAC68}" destId="{BD735396-73BD-1A44-AB8C-9CF5EC4082F4}" srcOrd="1" destOrd="0" presId="urn:microsoft.com/office/officeart/2008/layout/LinedList"/>
    <dgm:cxn modelId="{30086A5F-A67E-CC46-9D4B-D344E19C9A24}" type="presParOf" srcId="{BD735396-73BD-1A44-AB8C-9CF5EC4082F4}" destId="{F05440A8-EACD-984B-A31D-3CE507528C19}" srcOrd="0" destOrd="0" presId="urn:microsoft.com/office/officeart/2008/layout/LinedList"/>
    <dgm:cxn modelId="{E147E41E-3397-034B-BBDB-ADDFDAA7B50F}" type="presParOf" srcId="{BD735396-73BD-1A44-AB8C-9CF5EC4082F4}" destId="{F2FC223A-D2D0-BA41-9F1A-5592CEC6A293}" srcOrd="1" destOrd="0" presId="urn:microsoft.com/office/officeart/2008/layout/LinedList"/>
    <dgm:cxn modelId="{B608B710-8439-9541-A6D0-7A70BB87787A}" type="presParOf" srcId="{C2DA64F5-B30A-D14A-991C-EC25BD8AAC68}" destId="{82C6B63D-DA04-6146-AE50-4CD52261D0D6}" srcOrd="2" destOrd="0" presId="urn:microsoft.com/office/officeart/2008/layout/LinedList"/>
    <dgm:cxn modelId="{B26DB17D-C49E-5749-8BF8-19E76807ACDB}" type="presParOf" srcId="{C2DA64F5-B30A-D14A-991C-EC25BD8AAC68}" destId="{7EF7F0A4-99F5-E548-A3AB-E223E2EF64CF}" srcOrd="3" destOrd="0" presId="urn:microsoft.com/office/officeart/2008/layout/LinedList"/>
    <dgm:cxn modelId="{E1D80A0D-F861-B146-96C6-291E1472A4D8}" type="presParOf" srcId="{7EF7F0A4-99F5-E548-A3AB-E223E2EF64CF}" destId="{0DF364E5-6E2D-A649-9F2F-ED79C2E5133C}" srcOrd="0" destOrd="0" presId="urn:microsoft.com/office/officeart/2008/layout/LinedList"/>
    <dgm:cxn modelId="{61035FE6-BE46-6441-8E51-9E4585FE61D7}" type="presParOf" srcId="{7EF7F0A4-99F5-E548-A3AB-E223E2EF64CF}" destId="{27A6D8D3-3681-294C-BFE6-7042FB8961C2}" srcOrd="1" destOrd="0" presId="urn:microsoft.com/office/officeart/2008/layout/LinedList"/>
    <dgm:cxn modelId="{E1CC0EBB-23E3-7C49-9F29-0B6E114EF832}" type="presParOf" srcId="{C2DA64F5-B30A-D14A-991C-EC25BD8AAC68}" destId="{C81B37C8-13C7-CA4B-906D-FCC1D9F503A4}" srcOrd="4" destOrd="0" presId="urn:microsoft.com/office/officeart/2008/layout/LinedList"/>
    <dgm:cxn modelId="{722CD47C-3907-0647-BCA2-32AE2C863BBC}" type="presParOf" srcId="{C2DA64F5-B30A-D14A-991C-EC25BD8AAC68}" destId="{8A13C797-CCEA-BA4F-9566-BA91AA3DBF69}" srcOrd="5" destOrd="0" presId="urn:microsoft.com/office/officeart/2008/layout/LinedList"/>
    <dgm:cxn modelId="{8394AD5F-CB13-4B45-9202-4044E929CF03}" type="presParOf" srcId="{8A13C797-CCEA-BA4F-9566-BA91AA3DBF69}" destId="{280F46EB-160B-1B47-9E33-995907FDDFC0}" srcOrd="0" destOrd="0" presId="urn:microsoft.com/office/officeart/2008/layout/LinedList"/>
    <dgm:cxn modelId="{DD1A348A-BAB0-D145-903E-84EEFF5CFCE2}" type="presParOf" srcId="{8A13C797-CCEA-BA4F-9566-BA91AA3DBF69}" destId="{06DC379D-480B-5949-B970-DB55F23AFA96}" srcOrd="1" destOrd="0" presId="urn:microsoft.com/office/officeart/2008/layout/LinedList"/>
    <dgm:cxn modelId="{4CF2E7A2-5B16-4444-AC1C-387E056C1089}" type="presParOf" srcId="{C2DA64F5-B30A-D14A-991C-EC25BD8AAC68}" destId="{370B30C9-807A-4A4B-8948-051E736D2513}" srcOrd="6" destOrd="0" presId="urn:microsoft.com/office/officeart/2008/layout/LinedList"/>
    <dgm:cxn modelId="{2DB00BA2-C15F-F342-8A77-A958A9E65E93}" type="presParOf" srcId="{C2DA64F5-B30A-D14A-991C-EC25BD8AAC68}" destId="{9EF60AC8-599A-324B-87D1-CBC9B5EB26F1}" srcOrd="7" destOrd="0" presId="urn:microsoft.com/office/officeart/2008/layout/LinedList"/>
    <dgm:cxn modelId="{180A0A3B-6F04-0B47-B92A-1BD1D72D4387}" type="presParOf" srcId="{9EF60AC8-599A-324B-87D1-CBC9B5EB26F1}" destId="{E98F08E9-FE04-8A4B-9066-E73119C7A349}" srcOrd="0" destOrd="0" presId="urn:microsoft.com/office/officeart/2008/layout/LinedList"/>
    <dgm:cxn modelId="{32963FEC-4979-4A4F-970E-59E67E4E70F8}" type="presParOf" srcId="{9EF60AC8-599A-324B-87D1-CBC9B5EB26F1}" destId="{41D554A7-1230-A142-B42C-E6E2437B9FE6}" srcOrd="1" destOrd="0" presId="urn:microsoft.com/office/officeart/2008/layout/LinedList"/>
    <dgm:cxn modelId="{8DC7CFBC-92D9-DD4E-89D7-6DB7339C2845}" type="presParOf" srcId="{C2DA64F5-B30A-D14A-991C-EC25BD8AAC68}" destId="{4CDC728D-8B95-3945-BDA5-5954C0814885}" srcOrd="8" destOrd="0" presId="urn:microsoft.com/office/officeart/2008/layout/LinedList"/>
    <dgm:cxn modelId="{40B94725-0779-EE4E-8E2C-CBFEB221359B}" type="presParOf" srcId="{C2DA64F5-B30A-D14A-991C-EC25BD8AAC68}" destId="{199EB876-815F-E649-8A54-E3D76C0C7CD3}" srcOrd="9" destOrd="0" presId="urn:microsoft.com/office/officeart/2008/layout/LinedList"/>
    <dgm:cxn modelId="{86C4174D-52E6-2849-8308-F1DA75CA7E7C}" type="presParOf" srcId="{199EB876-815F-E649-8A54-E3D76C0C7CD3}" destId="{05783E6B-836D-7F4B-871C-1FDDCEDAADE5}" srcOrd="0" destOrd="0" presId="urn:microsoft.com/office/officeart/2008/layout/LinedList"/>
    <dgm:cxn modelId="{4649D57B-F78E-FE49-88FF-9AB53032D693}" type="presParOf" srcId="{199EB876-815F-E649-8A54-E3D76C0C7CD3}" destId="{F7F50B83-1345-5846-AC6C-23DDDDA038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04A53-D127-E545-A85E-5A26FE0AA75B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440A8-EACD-984B-A31D-3CE507528C19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Songti SC" panose="02010600040101010101" pitchFamily="2" charset="-122"/>
              <a:ea typeface="Songti SC" panose="02010600040101010101" pitchFamily="2" charset="-122"/>
            </a:rPr>
            <a:t>There were no missing values nor invalid integers</a:t>
          </a:r>
        </a:p>
      </dsp:txBody>
      <dsp:txXfrm>
        <a:off x="0" y="566"/>
        <a:ext cx="5913437" cy="927191"/>
      </dsp:txXfrm>
    </dsp:sp>
    <dsp:sp modelId="{82C6B63D-DA04-6146-AE50-4CD52261D0D6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364E5-6E2D-A649-9F2F-ED79C2E5133C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Songti SC" panose="02010600040101010101" pitchFamily="2" charset="-122"/>
              <a:ea typeface="Songti SC" panose="02010600040101010101" pitchFamily="2" charset="-122"/>
            </a:rPr>
            <a:t>Removal of highly correlated variables</a:t>
          </a:r>
        </a:p>
      </dsp:txBody>
      <dsp:txXfrm>
        <a:off x="0" y="927757"/>
        <a:ext cx="5913437" cy="927191"/>
      </dsp:txXfrm>
    </dsp:sp>
    <dsp:sp modelId="{C81B37C8-13C7-CA4B-906D-FCC1D9F503A4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0F46EB-160B-1B47-9E33-995907FDDFC0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Songti SC" panose="02010600040101010101" pitchFamily="2" charset="-122"/>
              <a:ea typeface="Songti SC" panose="02010600040101010101" pitchFamily="2" charset="-122"/>
            </a:rPr>
            <a:t>Scaling of all remaining columns</a:t>
          </a:r>
        </a:p>
      </dsp:txBody>
      <dsp:txXfrm>
        <a:off x="0" y="1854948"/>
        <a:ext cx="5913437" cy="927191"/>
      </dsp:txXfrm>
    </dsp:sp>
    <dsp:sp modelId="{370B30C9-807A-4A4B-8948-051E736D2513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8F08E9-FE04-8A4B-9066-E73119C7A349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Songti SC" panose="02010600040101010101" pitchFamily="2" charset="-122"/>
              <a:ea typeface="Songti SC" panose="02010600040101010101" pitchFamily="2" charset="-122"/>
            </a:rPr>
            <a:t>Converting the quality  variable into a binary factor </a:t>
          </a:r>
        </a:p>
      </dsp:txBody>
      <dsp:txXfrm>
        <a:off x="0" y="2782139"/>
        <a:ext cx="5913437" cy="927191"/>
      </dsp:txXfrm>
    </dsp:sp>
    <dsp:sp modelId="{4CDC728D-8B95-3945-BDA5-5954C0814885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783E6B-836D-7F4B-871C-1FDDCEDAADE5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Songti SC" panose="02010600040101010101" pitchFamily="2" charset="-122"/>
              <a:ea typeface="Songti SC" panose="02010600040101010101" pitchFamily="2" charset="-122"/>
            </a:rPr>
            <a:t>Removal of the quality variable</a:t>
          </a:r>
        </a:p>
      </dsp:txBody>
      <dsp:txXfrm>
        <a:off x="0" y="3709330"/>
        <a:ext cx="5913437" cy="927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77015-7205-A149-BFDE-07CDFD1500C9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8391B-3693-BA4B-AA16-A3E99B23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red-wine-quality-cortez-et-al-2009/downloads/red-wine-quality-cortez-et-al-2009.zip/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stevenr.com/wine-classification.html#decision_tre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ongti SC" panose="02010600040101010101" pitchFamily="2" charset="-122"/>
                <a:ea typeface="Songti SC" panose="02010600040101010101" pitchFamily="2" charset="-122"/>
                <a:hlinkClick r:id="rId3"/>
              </a:rPr>
              <a:t>https://www.kaggle.com/uciml/red-wine-quality-cortez-et-al-2009/downloads/red-wine-quality-cortez-et-al-2009.zip/2</a:t>
            </a:r>
            <a:endParaRPr lang="en-US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dirty="0">
                <a:hlinkClick r:id="rId4"/>
              </a:rPr>
              <a:t>https://jstevenr.com/wine-classification.html#decision_tree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8391B-3693-BA4B-AA16-A3E99B23D8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7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3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0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6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7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C80D1-738D-2044-8F4E-751000F6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Bodoni 72 Smallcaps Book" pitchFamily="2" charset="0"/>
              </a:rPr>
              <a:t>Classifying red wine quality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7C6E2-A1D1-1B4C-A981-59AE0272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>
                <a:latin typeface="Bodoni 72 Smallcaps Book" pitchFamily="2" charset="0"/>
              </a:rPr>
              <a:t>Ashani</a:t>
            </a:r>
            <a:r>
              <a:rPr lang="en-US" dirty="0">
                <a:latin typeface="Bodoni 72 Smallcaps Book" pitchFamily="2" charset="0"/>
              </a:rPr>
              <a:t> Haynes </a:t>
            </a:r>
          </a:p>
          <a:p>
            <a:r>
              <a:rPr lang="en-US" dirty="0">
                <a:latin typeface="Bodoni 72 Smallcaps Book" pitchFamily="2" charset="0"/>
              </a:rPr>
              <a:t>Regis university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644A9-AA4F-F84C-A04D-0D243F1D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96" y="1116345"/>
            <a:ext cx="2227057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2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Bodoni 72 Smallcaps Book" pitchFamily="2" charset="0"/>
              </a:rPr>
              <a:t>Decision tree (cont’d)</a:t>
            </a:r>
            <a:endParaRPr lang="en-US" b="1">
              <a:latin typeface="Bodoni 72 Smallcaps Book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185-2542-8140-998E-E51F1CA9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Accuracy rate of tree: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0.719</a:t>
            </a:r>
          </a:p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Error rate of tree: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0.281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19175-3D12-A541-B00E-5555C97B3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"/>
          <a:stretch/>
        </p:blipFill>
        <p:spPr>
          <a:xfrm>
            <a:off x="6093926" y="2008046"/>
            <a:ext cx="4839093" cy="21202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9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Decision tree (roc &amp; auc)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185-2542-8140-998E-E51F1CA9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2100" cap="all" dirty="0">
                <a:latin typeface="Songti SC" panose="02010600040101010101" pitchFamily="2" charset="-122"/>
                <a:ea typeface="Songti SC" panose="02010600040101010101" pitchFamily="2" charset="-122"/>
              </a:rPr>
              <a:t>AUC: 0.7787746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3BBB3-78CA-A74F-B66B-1D305956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195970"/>
            <a:ext cx="6282919" cy="37069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1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Bodoni 72 Smallcaps Book" pitchFamily="2" charset="0"/>
              </a:rPr>
              <a:t>K-fold cross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185-2542-8140-998E-E51F1CA9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Randomly separates the dataset into “folds” of a similar size</a:t>
            </a:r>
          </a:p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Will help find the optimal size for tree (# of nodes)</a:t>
            </a:r>
          </a:p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Tree should have 9 nodes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04DE3-B4BB-C245-A5D1-7D682E2F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76" y="1518263"/>
            <a:ext cx="5134934" cy="30681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b="1" dirty="0">
                <a:latin typeface="Bodoni 72 Smallcaps Book" pitchFamily="2" charset="0"/>
              </a:rPr>
              <a:t>K-fold (cont’d)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id="{C6865ADB-6DB2-C046-B70C-C07482D81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50945"/>
            <a:ext cx="6282919" cy="359697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4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Bodoni 72 Smallcaps Book" pitchFamily="2" charset="0"/>
              </a:rPr>
              <a:t>K-fold (cont’d)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91F58269-504E-4C9F-9E1E-D8D53BEB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Accuracy rate: 0.719      </a:t>
            </a:r>
          </a:p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Error rate: 0.281 </a:t>
            </a:r>
          </a:p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AUC: 0.7780888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9463250-5E0B-5A46-A558-1DAB6E5C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633100"/>
            <a:ext cx="4821551" cy="28326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9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Bodoni 72 Smallcaps Book" pitchFamily="2" charset="0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185-2542-8140-998E-E51F1CA9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32" y="2685434"/>
            <a:ext cx="9603275" cy="3450613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Similar to decision tree method – builds trees </a:t>
            </a:r>
          </a:p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Ensemble method that creates a variety of decision trees</a:t>
            </a:r>
          </a:p>
          <a:p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Outputs the class that occurs most frequently among them</a:t>
            </a:r>
          </a:p>
        </p:txBody>
      </p:sp>
    </p:spTree>
    <p:extLst>
      <p:ext uri="{BB962C8B-B14F-4D97-AF65-F5344CB8AC3E}">
        <p14:creationId xmlns:p14="http://schemas.microsoft.com/office/powerpoint/2010/main" val="207899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Random forest (cont’d)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894F5-D19E-D248-9E2A-36831B008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5473" y="976902"/>
            <a:ext cx="6610155" cy="41364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1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Bodoni 72 Smallcaps Book" pitchFamily="2" charset="0"/>
              </a:rPr>
              <a:t>Random forest (full model)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185-2542-8140-998E-E51F1CA9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>
                <a:latin typeface="Songti SC" panose="02010600040101010101" pitchFamily="2" charset="-122"/>
                <a:ea typeface="Songti SC" panose="02010600040101010101" pitchFamily="2" charset="-122"/>
              </a:rPr>
              <a:t>Accuracy rate: 0.752      </a:t>
            </a:r>
          </a:p>
          <a:p>
            <a:r>
              <a:rPr lang="en-US">
                <a:latin typeface="Songti SC" panose="02010600040101010101" pitchFamily="2" charset="-122"/>
                <a:ea typeface="Songti SC" panose="02010600040101010101" pitchFamily="2" charset="-122"/>
              </a:rPr>
              <a:t>Error rate: 0.248 </a:t>
            </a:r>
          </a:p>
          <a:p>
            <a:r>
              <a:rPr lang="en-US">
                <a:latin typeface="Songti SC" panose="02010600040101010101" pitchFamily="2" charset="-122"/>
                <a:ea typeface="Songti SC" panose="02010600040101010101" pitchFamily="2" charset="-122"/>
              </a:rPr>
              <a:t>AUC: 0.8398651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03036-40DD-AA47-AD18-F8F2739A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621047"/>
            <a:ext cx="4821551" cy="28567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8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b="1" dirty="0">
                <a:latin typeface="Bodoni 72 Smallcaps Book" pitchFamily="2" charset="0"/>
              </a:rPr>
              <a:t>Random forest (simple model)</a:t>
            </a:r>
            <a:endParaRPr lang="en-US" b="1">
              <a:latin typeface="Bodoni 72 Smallcaps Book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185-2542-8140-998E-E51F1CA9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>
                <a:latin typeface="Songti SC" panose="02010600040101010101" pitchFamily="2" charset="-122"/>
                <a:ea typeface="Songti SC" panose="02010600040101010101" pitchFamily="2" charset="-122"/>
              </a:rPr>
              <a:t>Accuracy rate: 0.743      </a:t>
            </a:r>
          </a:p>
          <a:p>
            <a:r>
              <a:rPr lang="en-US">
                <a:latin typeface="Songti SC" panose="02010600040101010101" pitchFamily="2" charset="-122"/>
                <a:ea typeface="Songti SC" panose="02010600040101010101" pitchFamily="2" charset="-122"/>
              </a:rPr>
              <a:t>Error rate: 0.257</a:t>
            </a:r>
          </a:p>
          <a:p>
            <a:r>
              <a:rPr lang="en-US">
                <a:latin typeface="Songti SC" panose="02010600040101010101" pitchFamily="2" charset="-122"/>
                <a:ea typeface="Songti SC" panose="02010600040101010101" pitchFamily="2" charset="-122"/>
              </a:rPr>
              <a:t>AUC: 0.8235136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D3494-AFEC-B04C-A7CD-6B87B7E6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77" y="1565992"/>
            <a:ext cx="5134934" cy="30809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0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B9A0-5540-244E-BAFE-A5B65EF1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b="1" dirty="0">
                <a:solidFill>
                  <a:srgbClr val="454545"/>
                </a:solidFill>
                <a:latin typeface="Bodoni 72 Smallcaps Book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185-2542-8140-998E-E51F1CA9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Random Forest for the win!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6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D005-709F-1D45-B7B5-29EC69AD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Bodoni 72 Smallcaps Book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ED66-92D9-7D4C-8847-641E519E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The purpose of this project is to create and test a variety of classification models and decide which would work best in determining red wine quality. </a:t>
            </a:r>
          </a:p>
          <a:p>
            <a:pPr algn="just"/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Types of Classification Models: </a:t>
            </a:r>
          </a:p>
          <a:p>
            <a:pPr lvl="1" algn="just"/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Decision Tree</a:t>
            </a:r>
          </a:p>
          <a:p>
            <a:pPr lvl="1" algn="just"/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K-fold Cross Validation </a:t>
            </a:r>
          </a:p>
          <a:p>
            <a:pPr lvl="1" algn="just"/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244057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74C0-7232-E145-930C-B6D08AD2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Bodoni 72 Smallcaps Book" pitchFamily="2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82FF-EEA3-4247-9248-4E2C667F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2168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Dataset was collected from the UCI Machine Learning Repository via Kaggle</a:t>
            </a:r>
          </a:p>
          <a:p>
            <a:pPr algn="just"/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 Dataset includes 12 columns and 1599 rows. The 12 columns include: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fixed acidity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volatile acidity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citric acidity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residual sugar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chlorides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free sulfur dioxide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total sulfur dioxide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density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pH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 err="1">
                <a:latin typeface="Songti SC" panose="02010600040101010101" pitchFamily="2" charset="-122"/>
                <a:ea typeface="Songti SC" panose="02010600040101010101" pitchFamily="2" charset="-122"/>
              </a:rPr>
              <a:t>sulphates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alcohol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 and </a:t>
            </a:r>
            <a:r>
              <a:rPr lang="en-US" sz="2100" b="1" dirty="0">
                <a:latin typeface="Songti SC" panose="02010600040101010101" pitchFamily="2" charset="-122"/>
                <a:ea typeface="Songti SC" panose="02010600040101010101" pitchFamily="2" charset="-122"/>
              </a:rPr>
              <a:t>quality</a:t>
            </a:r>
            <a:r>
              <a:rPr lang="en-US" sz="2100" dirty="0">
                <a:latin typeface="Songti SC" panose="02010600040101010101" pitchFamily="2" charset="-122"/>
                <a:ea typeface="Songti SC" panose="02010600040101010101" pitchFamily="2" charset="-122"/>
              </a:rPr>
              <a:t> (quality being a response variable)</a:t>
            </a:r>
          </a:p>
          <a:p>
            <a:pPr algn="just"/>
            <a:endParaRPr lang="en-US" sz="2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0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1269-EF0F-B14F-8DF8-93C661C1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ctr"/>
          <a:lstStyle/>
          <a:p>
            <a:pPr algn="ctr"/>
            <a:r>
              <a:rPr lang="en-US" b="1" dirty="0">
                <a:latin typeface="Bodoni 72 Smallcaps Book" pitchFamily="2" charset="0"/>
              </a:rPr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2E6FD-1AE7-1348-82D0-F1D0AEC6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8" y="2296880"/>
            <a:ext cx="11497048" cy="1432157"/>
          </a:xfrm>
        </p:spPr>
      </p:pic>
    </p:spTree>
    <p:extLst>
      <p:ext uri="{BB962C8B-B14F-4D97-AF65-F5344CB8AC3E}">
        <p14:creationId xmlns:p14="http://schemas.microsoft.com/office/powerpoint/2010/main" val="24097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733D-5A57-2144-98C6-F2F23943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1">
                <a:latin typeface="Bodoni 72 Smallcaps Book" pitchFamily="2" charset="0"/>
              </a:rPr>
              <a:t>Data cleaning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1B9D363-3586-4E9C-AD91-B3295E77D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7310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2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09C6F-E49D-A342-89A8-8AEED17F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b="1" dirty="0">
                <a:latin typeface="Bodoni 72 Smallcaps Book" pitchFamily="2" charset="0"/>
              </a:rPr>
              <a:t>Removing highly correlated variables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495B6B-7B0C-E448-8385-3E4B29B81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6420" y="1026527"/>
            <a:ext cx="4370885" cy="40867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2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2D91-2549-F74E-A60F-9784D090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Bodoni 72 Smallcaps Book" pitchFamily="2" charset="0"/>
              </a:rPr>
              <a:t>Scaling of remaining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8CE6B-E44B-2B4E-9F1F-C8958A79E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26" y="2218545"/>
            <a:ext cx="11106811" cy="1836942"/>
          </a:xfrm>
        </p:spPr>
      </p:pic>
    </p:spTree>
    <p:extLst>
      <p:ext uri="{BB962C8B-B14F-4D97-AF65-F5344CB8AC3E}">
        <p14:creationId xmlns:p14="http://schemas.microsoft.com/office/powerpoint/2010/main" val="400006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9C6F-E49D-A342-89A8-8AEED17F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ctr"/>
          <a:lstStyle/>
          <a:p>
            <a:pPr algn="ctr"/>
            <a:r>
              <a:rPr lang="en-US" b="1" dirty="0">
                <a:latin typeface="Bodoni 72 Smallcaps Book" pitchFamily="2" charset="0"/>
              </a:rPr>
              <a:t>Decision tree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6D7E16-5F81-DB4D-9EB8-1C72C410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216" y="2107537"/>
            <a:ext cx="8636000" cy="1917700"/>
          </a:xfrm>
        </p:spPr>
      </p:pic>
    </p:spTree>
    <p:extLst>
      <p:ext uri="{BB962C8B-B14F-4D97-AF65-F5344CB8AC3E}">
        <p14:creationId xmlns:p14="http://schemas.microsoft.com/office/powerpoint/2010/main" val="328229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1B4EE-36BD-AC40-BBEE-89753DD7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1" dirty="0">
                <a:latin typeface="Bodoni 72 Smallcaps Book" pitchFamily="2" charset="0"/>
              </a:rPr>
              <a:t>Decision tree (cont’d)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3E7B5-7D63-9646-84EC-9C96429F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07" r="-3" b="-3"/>
          <a:stretch/>
        </p:blipFill>
        <p:spPr>
          <a:xfrm>
            <a:off x="4436356" y="1004341"/>
            <a:ext cx="6772227" cy="41672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399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{21549812-D0EB-8E4F-B504-94CDCDF2AAF6}tf10001119</Template>
  <TotalTime>3363</TotalTime>
  <Words>348</Words>
  <Application>Microsoft Macintosh PowerPoint</Application>
  <PresentationFormat>Widescreen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Songti SC</vt:lpstr>
      <vt:lpstr>Arial</vt:lpstr>
      <vt:lpstr>Bodoni 72 Smallcaps Book</vt:lpstr>
      <vt:lpstr>Calibri</vt:lpstr>
      <vt:lpstr>Gill Sans MT</vt:lpstr>
      <vt:lpstr>Gallery</vt:lpstr>
      <vt:lpstr>Classifying red wine quality </vt:lpstr>
      <vt:lpstr>introduction</vt:lpstr>
      <vt:lpstr>The data</vt:lpstr>
      <vt:lpstr>The data</vt:lpstr>
      <vt:lpstr>Data cleaning</vt:lpstr>
      <vt:lpstr>Removing highly correlated variables</vt:lpstr>
      <vt:lpstr>Scaling of remaining attributes</vt:lpstr>
      <vt:lpstr>Decision tree</vt:lpstr>
      <vt:lpstr>Decision tree (cont’d)</vt:lpstr>
      <vt:lpstr>Decision tree (cont’d)</vt:lpstr>
      <vt:lpstr>Decision tree (roc &amp; auc)</vt:lpstr>
      <vt:lpstr>K-fold cross validation</vt:lpstr>
      <vt:lpstr>K-fold (cont’d)</vt:lpstr>
      <vt:lpstr>K-fold (cont’d)</vt:lpstr>
      <vt:lpstr>Random forest</vt:lpstr>
      <vt:lpstr>Random forest (cont’d)</vt:lpstr>
      <vt:lpstr>Random forest (full model)</vt:lpstr>
      <vt:lpstr>Random forest (simple model)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Frost</dc:creator>
  <cp:lastModifiedBy>Andre Frost</cp:lastModifiedBy>
  <cp:revision>66</cp:revision>
  <dcterms:created xsi:type="dcterms:W3CDTF">2019-06-28T20:19:59Z</dcterms:created>
  <dcterms:modified xsi:type="dcterms:W3CDTF">2019-07-01T04:23:29Z</dcterms:modified>
</cp:coreProperties>
</file>