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e9778cf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e9778cf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5e9778cf8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5e9778cf8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e9778cf8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e9778cf8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e81509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e81509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e9778cf8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e9778cf8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5e9778cf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5e9778cf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5e9778cf8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5e9778cf8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5e9778cf8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5e9778cf8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e9778cf8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e9778cf8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5e9778cf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5e9778cf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e9778cf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e9778cf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5e9778cf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5e9778cf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e9778cf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e9778cf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e9778cf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e9778cf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e9778cf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e9778cf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e9778cf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e9778cf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e9778cf8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e9778cf8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e9778cf8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e9778cf8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hree-Doughnut Comparison Chart">
  <p:cSld name="Blue Three-Doughnut Comparison Chart">
    <p:spTree>
      <p:nvGrpSpPr>
        <p:cNvPr id="9" name="Shape 9"/>
        <p:cNvGrpSpPr/>
        <p:nvPr/>
      </p:nvGrpSpPr>
      <p:grpSpPr>
        <a:xfrm>
          <a:off x="0" y="0"/>
          <a:ext cx="0" cy="0"/>
          <a:chOff x="0" y="0"/>
          <a:chExt cx="0" cy="0"/>
        </a:xfrm>
      </p:grpSpPr>
      <p:sp>
        <p:nvSpPr>
          <p:cNvPr id="10" name="Google Shape;10;p2"/>
          <p:cNvSpPr txBox="1"/>
          <p:nvPr>
            <p:ph type="title"/>
          </p:nvPr>
        </p:nvSpPr>
        <p:spPr>
          <a:xfrm>
            <a:off x="122128" y="0"/>
            <a:ext cx="8924700" cy="372900"/>
          </a:xfrm>
          <a:prstGeom prst="rect">
            <a:avLst/>
          </a:prstGeom>
          <a:solidFill>
            <a:schemeClr val="lt2"/>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000"/>
              <a:buFont typeface="Spartan"/>
              <a:buNone/>
              <a:defRPr b="1">
                <a:latin typeface="Spartan"/>
                <a:ea typeface="Spartan"/>
                <a:cs typeface="Spartan"/>
                <a:sym typeface="Spart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idx="12" type="sldNum"/>
          </p:nvPr>
        </p:nvSpPr>
        <p:spPr>
          <a:xfrm>
            <a:off x="457200" y="4663440"/>
            <a:ext cx="5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2">
            <a:alphaModFix/>
          </a:blip>
          <a:srcRect b="0" l="0" r="0" t="0"/>
          <a:stretch/>
        </p:blipFill>
        <p:spPr>
          <a:xfrm>
            <a:off x="122129" y="533422"/>
            <a:ext cx="2880300" cy="4064100"/>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3144346" y="533422"/>
            <a:ext cx="2880300" cy="4064100"/>
          </a:xfrm>
          <a:prstGeom prst="rect">
            <a:avLst/>
          </a:prstGeom>
          <a:noFill/>
          <a:ln>
            <a:noFill/>
          </a:ln>
        </p:spPr>
      </p:pic>
      <p:pic>
        <p:nvPicPr>
          <p:cNvPr id="14" name="Google Shape;14;p2"/>
          <p:cNvPicPr preferRelativeResize="0"/>
          <p:nvPr/>
        </p:nvPicPr>
        <p:blipFill rotWithShape="1">
          <a:blip r:embed="rId4">
            <a:alphaModFix/>
          </a:blip>
          <a:srcRect b="0" l="0" r="0" t="0"/>
          <a:stretch/>
        </p:blipFill>
        <p:spPr>
          <a:xfrm>
            <a:off x="6166563" y="533422"/>
            <a:ext cx="2880300" cy="4064100"/>
          </a:xfrm>
          <a:prstGeom prst="rect">
            <a:avLst/>
          </a:prstGeom>
          <a:noFill/>
          <a:ln>
            <a:noFill/>
          </a:ln>
        </p:spPr>
      </p:pic>
      <p:sp>
        <p:nvSpPr>
          <p:cNvPr id="15" name="Google Shape;15;p2"/>
          <p:cNvSpPr txBox="1"/>
          <p:nvPr>
            <p:ph idx="1" type="body"/>
          </p:nvPr>
        </p:nvSpPr>
        <p:spPr>
          <a:xfrm>
            <a:off x="5943600" y="4663440"/>
            <a:ext cx="2349600" cy="329100"/>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Spartan"/>
                <a:ea typeface="Spartan"/>
                <a:cs typeface="Spartan"/>
                <a:sym typeface="Spart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1" type="ftr"/>
          </p:nvPr>
        </p:nvSpPr>
        <p:spPr>
          <a:xfrm>
            <a:off x="1536192" y="4663440"/>
            <a:ext cx="3321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666666"/>
                </a:solidFill>
                <a:latin typeface="Spartan"/>
                <a:ea typeface="Spartan"/>
                <a:cs typeface="Spartan"/>
                <a:sym typeface="Spart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ld - Three-Doughnut Comparison Chart">
  <p:cSld name="Gold - Three-Doughnut Comparison Chart">
    <p:spTree>
      <p:nvGrpSpPr>
        <p:cNvPr id="17" name="Shape 17"/>
        <p:cNvGrpSpPr/>
        <p:nvPr/>
      </p:nvGrpSpPr>
      <p:grpSpPr>
        <a:xfrm>
          <a:off x="0" y="0"/>
          <a:ext cx="0" cy="0"/>
          <a:chOff x="0" y="0"/>
          <a:chExt cx="0" cy="0"/>
        </a:xfrm>
      </p:grpSpPr>
      <p:sp>
        <p:nvSpPr>
          <p:cNvPr id="18" name="Google Shape;18;p3"/>
          <p:cNvSpPr txBox="1"/>
          <p:nvPr>
            <p:ph type="title"/>
          </p:nvPr>
        </p:nvSpPr>
        <p:spPr>
          <a:xfrm>
            <a:off x="122128" y="0"/>
            <a:ext cx="8924700" cy="372900"/>
          </a:xfrm>
          <a:prstGeom prst="rect">
            <a:avLst/>
          </a:prstGeom>
          <a:solidFill>
            <a:schemeClr val="dk2"/>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000"/>
              <a:buFont typeface="Spartan"/>
              <a:buNone/>
              <a:defRPr b="1">
                <a:latin typeface="Spartan"/>
                <a:ea typeface="Spartan"/>
                <a:cs typeface="Spartan"/>
                <a:sym typeface="Spart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457200" y="4663440"/>
            <a:ext cx="5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3"/>
          <p:cNvPicPr preferRelativeResize="0"/>
          <p:nvPr/>
        </p:nvPicPr>
        <p:blipFill rotWithShape="1">
          <a:blip r:embed="rId2">
            <a:alphaModFix/>
          </a:blip>
          <a:srcRect b="0" l="0" r="0" t="0"/>
          <a:stretch/>
        </p:blipFill>
        <p:spPr>
          <a:xfrm>
            <a:off x="122129" y="533422"/>
            <a:ext cx="2880300" cy="4064100"/>
          </a:xfrm>
          <a:prstGeom prst="rect">
            <a:avLst/>
          </a:prstGeom>
          <a:noFill/>
          <a:ln>
            <a:noFill/>
          </a:ln>
        </p:spPr>
      </p:pic>
      <p:pic>
        <p:nvPicPr>
          <p:cNvPr id="21" name="Google Shape;21;p3"/>
          <p:cNvPicPr preferRelativeResize="0"/>
          <p:nvPr/>
        </p:nvPicPr>
        <p:blipFill rotWithShape="1">
          <a:blip r:embed="rId3">
            <a:alphaModFix/>
          </a:blip>
          <a:srcRect b="0" l="0" r="0" t="0"/>
          <a:stretch/>
        </p:blipFill>
        <p:spPr>
          <a:xfrm>
            <a:off x="3144346" y="533422"/>
            <a:ext cx="2880300" cy="4064100"/>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a:off x="6166563" y="533422"/>
            <a:ext cx="2880300" cy="4064100"/>
          </a:xfrm>
          <a:prstGeom prst="rect">
            <a:avLst/>
          </a:prstGeom>
          <a:noFill/>
          <a:ln>
            <a:noFill/>
          </a:ln>
        </p:spPr>
      </p:pic>
      <p:sp>
        <p:nvSpPr>
          <p:cNvPr id="23" name="Google Shape;23;p3"/>
          <p:cNvSpPr txBox="1"/>
          <p:nvPr>
            <p:ph idx="1" type="body"/>
          </p:nvPr>
        </p:nvSpPr>
        <p:spPr>
          <a:xfrm>
            <a:off x="5943600" y="4663440"/>
            <a:ext cx="2349600" cy="329100"/>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Spartan"/>
                <a:ea typeface="Spartan"/>
                <a:cs typeface="Spartan"/>
                <a:sym typeface="Spart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1" type="ftr"/>
          </p:nvPr>
        </p:nvSpPr>
        <p:spPr>
          <a:xfrm>
            <a:off x="1536192" y="4663440"/>
            <a:ext cx="3321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666666"/>
                </a:solidFill>
                <a:latin typeface="Spartan"/>
                <a:ea typeface="Spartan"/>
                <a:cs typeface="Spartan"/>
                <a:sym typeface="Spart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wo-Doughnut Comparison Chart">
  <p:cSld name="Blue Two-Doughnut Comparison Chart">
    <p:spTree>
      <p:nvGrpSpPr>
        <p:cNvPr id="25" name="Shape 25"/>
        <p:cNvGrpSpPr/>
        <p:nvPr/>
      </p:nvGrpSpPr>
      <p:grpSpPr>
        <a:xfrm>
          <a:off x="0" y="0"/>
          <a:ext cx="0" cy="0"/>
          <a:chOff x="0" y="0"/>
          <a:chExt cx="0" cy="0"/>
        </a:xfrm>
      </p:grpSpPr>
      <p:sp>
        <p:nvSpPr>
          <p:cNvPr id="26" name="Google Shape;26;p4"/>
          <p:cNvSpPr txBox="1"/>
          <p:nvPr>
            <p:ph type="title"/>
          </p:nvPr>
        </p:nvSpPr>
        <p:spPr>
          <a:xfrm>
            <a:off x="122128" y="0"/>
            <a:ext cx="8924700" cy="372900"/>
          </a:xfrm>
          <a:prstGeom prst="rect">
            <a:avLst/>
          </a:prstGeom>
          <a:solidFill>
            <a:schemeClr val="lt2"/>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000"/>
              <a:buFont typeface="Spartan"/>
              <a:buNone/>
              <a:defRPr b="1">
                <a:latin typeface="Spartan"/>
                <a:ea typeface="Spartan"/>
                <a:cs typeface="Spartan"/>
                <a:sym typeface="Spart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457200" y="4663440"/>
            <a:ext cx="5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4"/>
          <p:cNvPicPr preferRelativeResize="0"/>
          <p:nvPr/>
        </p:nvPicPr>
        <p:blipFill rotWithShape="1">
          <a:blip r:embed="rId2">
            <a:alphaModFix/>
          </a:blip>
          <a:srcRect b="0" l="0" r="0" t="0"/>
          <a:stretch/>
        </p:blipFill>
        <p:spPr>
          <a:xfrm>
            <a:off x="122128" y="533422"/>
            <a:ext cx="3162900" cy="4064100"/>
          </a:xfrm>
          <a:prstGeom prst="rect">
            <a:avLst/>
          </a:prstGeom>
          <a:noFill/>
          <a:ln>
            <a:noFill/>
          </a:ln>
        </p:spPr>
      </p:pic>
      <p:pic>
        <p:nvPicPr>
          <p:cNvPr id="29" name="Google Shape;29;p4"/>
          <p:cNvPicPr preferRelativeResize="0"/>
          <p:nvPr/>
        </p:nvPicPr>
        <p:blipFill rotWithShape="1">
          <a:blip r:embed="rId3">
            <a:alphaModFix/>
          </a:blip>
          <a:srcRect b="0" l="0" r="0" t="0"/>
          <a:stretch/>
        </p:blipFill>
        <p:spPr>
          <a:xfrm>
            <a:off x="5883967" y="533422"/>
            <a:ext cx="3162900" cy="4064100"/>
          </a:xfrm>
          <a:prstGeom prst="rect">
            <a:avLst/>
          </a:prstGeom>
          <a:noFill/>
          <a:ln>
            <a:noFill/>
          </a:ln>
        </p:spPr>
      </p:pic>
      <p:sp>
        <p:nvSpPr>
          <p:cNvPr id="30" name="Google Shape;30;p4"/>
          <p:cNvSpPr txBox="1"/>
          <p:nvPr>
            <p:ph idx="1" type="body"/>
          </p:nvPr>
        </p:nvSpPr>
        <p:spPr>
          <a:xfrm>
            <a:off x="3285084" y="533422"/>
            <a:ext cx="2598900" cy="1078800"/>
          </a:xfrm>
          <a:prstGeom prst="rect">
            <a:avLst/>
          </a:prstGeom>
          <a:solidFill>
            <a:schemeClr val="dk2"/>
          </a:solid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Spartan"/>
                <a:ea typeface="Spartan"/>
                <a:cs typeface="Spartan"/>
                <a:sym typeface="Spartan"/>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Spartan"/>
                <a:ea typeface="Spartan"/>
                <a:cs typeface="Spartan"/>
                <a:sym typeface="Spartan"/>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Spartan"/>
                <a:ea typeface="Spartan"/>
                <a:cs typeface="Spartan"/>
                <a:sym typeface="Spartan"/>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Spartan"/>
                <a:ea typeface="Spartan"/>
                <a:cs typeface="Spartan"/>
                <a:sym typeface="Spartan"/>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Spartan"/>
                <a:ea typeface="Spartan"/>
                <a:cs typeface="Spartan"/>
                <a:sym typeface="Spart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4"/>
          <p:cNvSpPr/>
          <p:nvPr/>
        </p:nvSpPr>
        <p:spPr>
          <a:xfrm>
            <a:off x="3285083" y="1349506"/>
            <a:ext cx="2598900" cy="3247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1200">
                <a:solidFill>
                  <a:schemeClr val="lt1"/>
                </a:solidFill>
                <a:latin typeface="Helvetica Neue"/>
                <a:ea typeface="Helvetica Neue"/>
                <a:cs typeface="Helvetica Neue"/>
                <a:sym typeface="Helvetica Neu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a:t>
            </a:r>
            <a:endParaRPr sz="1200">
              <a:solidFill>
                <a:schemeClr val="lt1"/>
              </a:solidFill>
              <a:latin typeface="Helvetica Neue"/>
              <a:ea typeface="Helvetica Neue"/>
              <a:cs typeface="Helvetica Neue"/>
              <a:sym typeface="Helvetica Neue"/>
            </a:endParaRPr>
          </a:p>
        </p:txBody>
      </p:sp>
      <p:sp>
        <p:nvSpPr>
          <p:cNvPr id="32" name="Google Shape;32;p4"/>
          <p:cNvSpPr txBox="1"/>
          <p:nvPr>
            <p:ph idx="2" type="body"/>
          </p:nvPr>
        </p:nvSpPr>
        <p:spPr>
          <a:xfrm>
            <a:off x="5943600" y="4663440"/>
            <a:ext cx="2349600" cy="3291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Spartan"/>
                <a:ea typeface="Spartan"/>
                <a:cs typeface="Spartan"/>
                <a:sym typeface="Spart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1" type="ftr"/>
          </p:nvPr>
        </p:nvSpPr>
        <p:spPr>
          <a:xfrm>
            <a:off x="1536192" y="4663440"/>
            <a:ext cx="3321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666666"/>
                </a:solidFill>
                <a:latin typeface="Spartan"/>
                <a:ea typeface="Spartan"/>
                <a:cs typeface="Spartan"/>
                <a:sym typeface="Spart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Chart">
  <p:cSld name="Column Chart">
    <p:spTree>
      <p:nvGrpSpPr>
        <p:cNvPr id="34" name="Shape 34"/>
        <p:cNvGrpSpPr/>
        <p:nvPr/>
      </p:nvGrpSpPr>
      <p:grpSpPr>
        <a:xfrm>
          <a:off x="0" y="0"/>
          <a:ext cx="0" cy="0"/>
          <a:chOff x="0" y="0"/>
          <a:chExt cx="0" cy="0"/>
        </a:xfrm>
      </p:grpSpPr>
      <p:sp>
        <p:nvSpPr>
          <p:cNvPr id="35" name="Google Shape;35;p5"/>
          <p:cNvSpPr txBox="1"/>
          <p:nvPr>
            <p:ph type="title"/>
          </p:nvPr>
        </p:nvSpPr>
        <p:spPr>
          <a:xfrm>
            <a:off x="122128" y="0"/>
            <a:ext cx="8924700" cy="372900"/>
          </a:xfrm>
          <a:prstGeom prst="rect">
            <a:avLst/>
          </a:prstGeom>
          <a:solidFill>
            <a:schemeClr val="dk2"/>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000"/>
              <a:buFont typeface="Spart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2" type="sldNum"/>
          </p:nvPr>
        </p:nvSpPr>
        <p:spPr>
          <a:xfrm>
            <a:off x="457200" y="4663440"/>
            <a:ext cx="5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5"/>
          <p:cNvPicPr preferRelativeResize="0"/>
          <p:nvPr/>
        </p:nvPicPr>
        <p:blipFill rotWithShape="1">
          <a:blip r:embed="rId2">
            <a:alphaModFix/>
          </a:blip>
          <a:srcRect b="0" l="0" r="0" t="0"/>
          <a:stretch/>
        </p:blipFill>
        <p:spPr>
          <a:xfrm>
            <a:off x="475934" y="693869"/>
            <a:ext cx="1761900" cy="3938400"/>
          </a:xfrm>
          <a:prstGeom prst="rect">
            <a:avLst/>
          </a:prstGeom>
          <a:noFill/>
          <a:ln>
            <a:noFill/>
          </a:ln>
        </p:spPr>
      </p:pic>
      <p:pic>
        <p:nvPicPr>
          <p:cNvPr id="38" name="Google Shape;38;p5"/>
          <p:cNvPicPr preferRelativeResize="0"/>
          <p:nvPr/>
        </p:nvPicPr>
        <p:blipFill rotWithShape="1">
          <a:blip r:embed="rId3">
            <a:alphaModFix/>
          </a:blip>
          <a:srcRect b="0" l="0" r="0" t="0"/>
          <a:stretch/>
        </p:blipFill>
        <p:spPr>
          <a:xfrm>
            <a:off x="2502569" y="693869"/>
            <a:ext cx="2414400" cy="3938400"/>
          </a:xfrm>
          <a:prstGeom prst="rect">
            <a:avLst/>
          </a:prstGeom>
          <a:noFill/>
          <a:ln>
            <a:noFill/>
          </a:ln>
        </p:spPr>
      </p:pic>
      <p:pic>
        <p:nvPicPr>
          <p:cNvPr id="39" name="Google Shape;39;p5"/>
          <p:cNvPicPr preferRelativeResize="0"/>
          <p:nvPr/>
        </p:nvPicPr>
        <p:blipFill rotWithShape="1">
          <a:blip r:embed="rId4">
            <a:alphaModFix/>
          </a:blip>
          <a:srcRect b="0" l="0" r="0" t="0"/>
          <a:stretch/>
        </p:blipFill>
        <p:spPr>
          <a:xfrm>
            <a:off x="4917099" y="693869"/>
            <a:ext cx="4129800" cy="3938400"/>
          </a:xfrm>
          <a:prstGeom prst="rect">
            <a:avLst/>
          </a:prstGeom>
          <a:noFill/>
          <a:ln>
            <a:noFill/>
          </a:ln>
        </p:spPr>
      </p:pic>
      <p:sp>
        <p:nvSpPr>
          <p:cNvPr id="40" name="Google Shape;40;p5"/>
          <p:cNvSpPr txBox="1"/>
          <p:nvPr>
            <p:ph idx="1" type="body"/>
          </p:nvPr>
        </p:nvSpPr>
        <p:spPr>
          <a:xfrm>
            <a:off x="5943600" y="4663440"/>
            <a:ext cx="2349600" cy="329100"/>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Spartan"/>
                <a:ea typeface="Spartan"/>
                <a:cs typeface="Spartan"/>
                <a:sym typeface="Spart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1536192" y="4663440"/>
            <a:ext cx="3321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666666"/>
                </a:solidFill>
                <a:latin typeface="Spartan"/>
                <a:ea typeface="Spartan"/>
                <a:cs typeface="Spartan"/>
                <a:sym typeface="Spart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d Line Chart">
  <p:cSld name="Marked Line Chart">
    <p:spTree>
      <p:nvGrpSpPr>
        <p:cNvPr id="42" name="Shape 42"/>
        <p:cNvGrpSpPr/>
        <p:nvPr/>
      </p:nvGrpSpPr>
      <p:grpSpPr>
        <a:xfrm>
          <a:off x="0" y="0"/>
          <a:ext cx="0" cy="0"/>
          <a:chOff x="0" y="0"/>
          <a:chExt cx="0" cy="0"/>
        </a:xfrm>
      </p:grpSpPr>
      <p:sp>
        <p:nvSpPr>
          <p:cNvPr id="43" name="Google Shape;43;p6"/>
          <p:cNvSpPr txBox="1"/>
          <p:nvPr>
            <p:ph type="title"/>
          </p:nvPr>
        </p:nvSpPr>
        <p:spPr>
          <a:xfrm>
            <a:off x="122128" y="0"/>
            <a:ext cx="8924700" cy="372900"/>
          </a:xfrm>
          <a:prstGeom prst="rect">
            <a:avLst/>
          </a:prstGeom>
          <a:solidFill>
            <a:schemeClr val="dk2"/>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000"/>
              <a:buFont typeface="Spart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2" type="sldNum"/>
          </p:nvPr>
        </p:nvSpPr>
        <p:spPr>
          <a:xfrm>
            <a:off x="457200" y="4663440"/>
            <a:ext cx="512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45" name="Google Shape;45;p6"/>
          <p:cNvPicPr preferRelativeResize="0"/>
          <p:nvPr/>
        </p:nvPicPr>
        <p:blipFill rotWithShape="1">
          <a:blip r:embed="rId2">
            <a:alphaModFix/>
          </a:blip>
          <a:srcRect b="0" l="0" r="0" t="0"/>
          <a:stretch/>
        </p:blipFill>
        <p:spPr>
          <a:xfrm>
            <a:off x="122129" y="721650"/>
            <a:ext cx="3842700" cy="3875700"/>
          </a:xfrm>
          <a:prstGeom prst="rect">
            <a:avLst/>
          </a:prstGeom>
          <a:noFill/>
          <a:ln>
            <a:noFill/>
          </a:ln>
        </p:spPr>
      </p:pic>
      <p:sp>
        <p:nvSpPr>
          <p:cNvPr id="46" name="Google Shape;46;p6"/>
          <p:cNvSpPr txBox="1"/>
          <p:nvPr/>
        </p:nvSpPr>
        <p:spPr>
          <a:xfrm>
            <a:off x="6220326" y="1069630"/>
            <a:ext cx="28266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66666"/>
              </a:lnSpc>
              <a:spcBef>
                <a:spcPts val="0"/>
              </a:spcBef>
              <a:spcAft>
                <a:spcPts val="0"/>
              </a:spcAft>
              <a:buNone/>
            </a:pPr>
            <a:r>
              <a:rPr b="1" lang="en" sz="7200">
                <a:solidFill>
                  <a:schemeClr val="dk2"/>
                </a:solidFill>
                <a:latin typeface="Spartan"/>
                <a:ea typeface="Spartan"/>
                <a:cs typeface="Spartan"/>
                <a:sym typeface="Spartan"/>
              </a:rPr>
              <a:t>36%</a:t>
            </a:r>
            <a:endParaRPr/>
          </a:p>
          <a:p>
            <a:pPr indent="0" lvl="0" marL="0" marR="0" rtl="0" algn="l">
              <a:lnSpc>
                <a:spcPct val="120000"/>
              </a:lnSpc>
              <a:spcBef>
                <a:spcPts val="0"/>
              </a:spcBef>
              <a:spcAft>
                <a:spcPts val="0"/>
              </a:spcAft>
              <a:buNone/>
            </a:pPr>
            <a:r>
              <a:rPr b="1" lang="en" sz="4000">
                <a:solidFill>
                  <a:srgbClr val="666666"/>
                </a:solidFill>
                <a:latin typeface="Spartan"/>
                <a:ea typeface="Spartan"/>
                <a:cs typeface="Spartan"/>
                <a:sym typeface="Spartan"/>
              </a:rPr>
              <a:t>Increase</a:t>
            </a:r>
            <a:endParaRPr/>
          </a:p>
        </p:txBody>
      </p:sp>
      <p:sp>
        <p:nvSpPr>
          <p:cNvPr id="47" name="Google Shape;47;p6"/>
          <p:cNvSpPr txBox="1"/>
          <p:nvPr/>
        </p:nvSpPr>
        <p:spPr>
          <a:xfrm>
            <a:off x="6220326" y="2066826"/>
            <a:ext cx="24468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dk1"/>
                </a:solidFill>
                <a:latin typeface="Spartan"/>
                <a:ea typeface="Spartan"/>
                <a:cs typeface="Spartan"/>
                <a:sym typeface="Spartan"/>
              </a:rPr>
              <a:t>Blue Total</a:t>
            </a:r>
            <a:endParaRPr/>
          </a:p>
          <a:p>
            <a:pPr indent="0" lvl="0" marL="0" marR="0" rtl="0" algn="l">
              <a:spcBef>
                <a:spcPts val="0"/>
              </a:spcBef>
              <a:spcAft>
                <a:spcPts val="0"/>
              </a:spcAft>
              <a:buNone/>
            </a:pPr>
            <a:r>
              <a:rPr lang="en" sz="1200">
                <a:solidFill>
                  <a:srgbClr val="666666"/>
                </a:solidFill>
                <a:latin typeface="Spartan"/>
                <a:ea typeface="Spartan"/>
                <a:cs typeface="Spartan"/>
                <a:sym typeface="Spartan"/>
              </a:rPr>
              <a:t>250,000</a:t>
            </a:r>
            <a:endParaRPr/>
          </a:p>
          <a:p>
            <a:pPr indent="0" lvl="0" marL="0" marR="0" rtl="0" algn="l">
              <a:spcBef>
                <a:spcPts val="0"/>
              </a:spcBef>
              <a:spcAft>
                <a:spcPts val="0"/>
              </a:spcAft>
              <a:buNone/>
            </a:pPr>
            <a:r>
              <a:t/>
            </a:r>
            <a:endParaRPr sz="1200">
              <a:solidFill>
                <a:schemeClr val="dk1"/>
              </a:solidFill>
              <a:latin typeface="Spartan"/>
              <a:ea typeface="Spartan"/>
              <a:cs typeface="Spartan"/>
              <a:sym typeface="Spartan"/>
            </a:endParaRPr>
          </a:p>
          <a:p>
            <a:pPr indent="0" lvl="0" marL="0" marR="0" rtl="0" algn="l">
              <a:spcBef>
                <a:spcPts val="0"/>
              </a:spcBef>
              <a:spcAft>
                <a:spcPts val="0"/>
              </a:spcAft>
              <a:buNone/>
            </a:pPr>
            <a:r>
              <a:t/>
            </a:r>
            <a:endParaRPr sz="1200">
              <a:solidFill>
                <a:schemeClr val="dk1"/>
              </a:solidFill>
              <a:latin typeface="Spartan"/>
              <a:ea typeface="Spartan"/>
              <a:cs typeface="Spartan"/>
              <a:sym typeface="Spartan"/>
            </a:endParaRPr>
          </a:p>
          <a:p>
            <a:pPr indent="0" lvl="0" marL="280988" marR="0" rtl="0" algn="l">
              <a:spcBef>
                <a:spcPts val="0"/>
              </a:spcBef>
              <a:spcAft>
                <a:spcPts val="0"/>
              </a:spcAft>
              <a:buNone/>
            </a:pPr>
            <a:r>
              <a:rPr lang="en" sz="1200">
                <a:solidFill>
                  <a:schemeClr val="dk1"/>
                </a:solidFill>
                <a:latin typeface="Spartan"/>
                <a:ea typeface="Spartan"/>
                <a:cs typeface="Spartan"/>
                <a:sym typeface="Spartan"/>
              </a:rPr>
              <a:t>Gold</a:t>
            </a:r>
            <a:r>
              <a:rPr lang="en" sz="1200">
                <a:solidFill>
                  <a:schemeClr val="dk1"/>
                </a:solidFill>
                <a:latin typeface="Spartan"/>
                <a:ea typeface="Spartan"/>
                <a:cs typeface="Spartan"/>
                <a:sym typeface="Spartan"/>
              </a:rPr>
              <a:t> Total</a:t>
            </a:r>
            <a:endParaRPr sz="1200">
              <a:solidFill>
                <a:schemeClr val="dk1"/>
              </a:solidFill>
              <a:latin typeface="Spartan"/>
              <a:ea typeface="Spartan"/>
              <a:cs typeface="Spartan"/>
              <a:sym typeface="Spartan"/>
            </a:endParaRPr>
          </a:p>
          <a:p>
            <a:pPr indent="0" lvl="0" marL="465138" marR="0" rtl="0" algn="l">
              <a:spcBef>
                <a:spcPts val="0"/>
              </a:spcBef>
              <a:spcAft>
                <a:spcPts val="0"/>
              </a:spcAft>
              <a:buNone/>
            </a:pPr>
            <a:r>
              <a:rPr lang="en" sz="1200">
                <a:solidFill>
                  <a:srgbClr val="666666"/>
                </a:solidFill>
                <a:latin typeface="Spartan"/>
                <a:ea typeface="Spartan"/>
                <a:cs typeface="Spartan"/>
                <a:sym typeface="Spartan"/>
              </a:rPr>
              <a:t>250,000</a:t>
            </a:r>
            <a:endParaRPr/>
          </a:p>
          <a:p>
            <a:pPr indent="0" lvl="0" marL="465138" marR="0" rtl="0" algn="l">
              <a:spcBef>
                <a:spcPts val="0"/>
              </a:spcBef>
              <a:spcAft>
                <a:spcPts val="0"/>
              </a:spcAft>
              <a:buNone/>
            </a:pPr>
            <a:r>
              <a:t/>
            </a:r>
            <a:endParaRPr sz="1200">
              <a:solidFill>
                <a:schemeClr val="dk1"/>
              </a:solidFill>
              <a:latin typeface="Spartan"/>
              <a:ea typeface="Spartan"/>
              <a:cs typeface="Spartan"/>
              <a:sym typeface="Spartan"/>
            </a:endParaRPr>
          </a:p>
        </p:txBody>
      </p:sp>
      <p:sp>
        <p:nvSpPr>
          <p:cNvPr id="48" name="Google Shape;48;p6"/>
          <p:cNvSpPr txBox="1"/>
          <p:nvPr/>
        </p:nvSpPr>
        <p:spPr>
          <a:xfrm>
            <a:off x="6220326" y="2690074"/>
            <a:ext cx="2446800" cy="5850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lt1"/>
                </a:solidFill>
                <a:latin typeface="Spartan"/>
                <a:ea typeface="Spartan"/>
                <a:cs typeface="Spartan"/>
                <a:sym typeface="Spartan"/>
              </a:rPr>
              <a:t>Total End of the Year Values</a:t>
            </a:r>
            <a:endParaRPr/>
          </a:p>
          <a:p>
            <a:pPr indent="0" lvl="0" marL="0" marR="0" rtl="0" algn="l">
              <a:spcBef>
                <a:spcPts val="0"/>
              </a:spcBef>
              <a:spcAft>
                <a:spcPts val="0"/>
              </a:spcAft>
              <a:buNone/>
            </a:pPr>
            <a:r>
              <a:rPr b="1" lang="en" sz="2000">
                <a:solidFill>
                  <a:schemeClr val="lt1"/>
                </a:solidFill>
                <a:latin typeface="Spartan"/>
                <a:ea typeface="Spartan"/>
                <a:cs typeface="Spartan"/>
                <a:sym typeface="Spartan"/>
              </a:rPr>
              <a:t>148</a:t>
            </a:r>
            <a:r>
              <a:rPr b="1" lang="en" sz="2000">
                <a:solidFill>
                  <a:schemeClr val="lt1"/>
                </a:solidFill>
                <a:latin typeface="Spartan"/>
                <a:ea typeface="Spartan"/>
                <a:cs typeface="Spartan"/>
                <a:sym typeface="Spartan"/>
              </a:rPr>
              <a:t> Million</a:t>
            </a:r>
            <a:endParaRPr b="1" sz="2000">
              <a:solidFill>
                <a:schemeClr val="lt1"/>
              </a:solidFill>
              <a:latin typeface="Spartan"/>
              <a:ea typeface="Spartan"/>
              <a:cs typeface="Spartan"/>
              <a:sym typeface="Spartan"/>
            </a:endParaRPr>
          </a:p>
        </p:txBody>
      </p:sp>
      <p:sp>
        <p:nvSpPr>
          <p:cNvPr id="49" name="Google Shape;49;p6"/>
          <p:cNvSpPr txBox="1"/>
          <p:nvPr/>
        </p:nvSpPr>
        <p:spPr>
          <a:xfrm>
            <a:off x="6220325" y="3158325"/>
            <a:ext cx="2826600" cy="1277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1100">
                <a:solidFill>
                  <a:schemeClr val="dk1"/>
                </a:solidFill>
                <a:latin typeface="Spartan"/>
                <a:ea typeface="Spartan"/>
                <a:cs typeface="Spartan"/>
                <a:sym typeface="Spartan"/>
              </a:rPr>
              <a:t>Lorem ipsum dolor sit amet, consectetur adipiscing elit. Vestibulum elementum nulla sit amet tincidunt rhoncus. Cras eget purus lacinia nisl.</a:t>
            </a:r>
            <a:endParaRPr/>
          </a:p>
        </p:txBody>
      </p:sp>
      <p:sp>
        <p:nvSpPr>
          <p:cNvPr id="50" name="Google Shape;50;p6"/>
          <p:cNvSpPr txBox="1"/>
          <p:nvPr>
            <p:ph idx="1" type="body"/>
          </p:nvPr>
        </p:nvSpPr>
        <p:spPr>
          <a:xfrm>
            <a:off x="5943600" y="4663440"/>
            <a:ext cx="2349600" cy="3291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Spartan"/>
                <a:ea typeface="Spartan"/>
                <a:cs typeface="Spartan"/>
                <a:sym typeface="Spart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6"/>
          <p:cNvSpPr txBox="1"/>
          <p:nvPr>
            <p:ph idx="11" type="ftr"/>
          </p:nvPr>
        </p:nvSpPr>
        <p:spPr>
          <a:xfrm>
            <a:off x="1536192" y="4663440"/>
            <a:ext cx="3321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666666"/>
                </a:solidFill>
                <a:latin typeface="Spartan"/>
                <a:ea typeface="Spartan"/>
                <a:cs typeface="Spartan"/>
                <a:sym typeface="Spart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Blue with Primary Mark">
  <p:cSld name="Cover - Blue with Primary Mark">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descr="SJSU Primary Mark" id="53" name="Google Shape;53;p7" title="SJSU Primary Mark"/>
          <p:cNvPicPr preferRelativeResize="0"/>
          <p:nvPr/>
        </p:nvPicPr>
        <p:blipFill rotWithShape="1">
          <a:blip r:embed="rId3">
            <a:alphaModFix/>
          </a:blip>
          <a:srcRect b="0" l="0" r="0" t="0"/>
          <a:stretch/>
        </p:blipFill>
        <p:spPr>
          <a:xfrm>
            <a:off x="2154971" y="2448082"/>
            <a:ext cx="3625545" cy="6785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ue">
  <p:cSld name="Title - Blu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8"/>
          <p:cNvSpPr txBox="1"/>
          <p:nvPr>
            <p:ph type="title"/>
          </p:nvPr>
        </p:nvSpPr>
        <p:spPr>
          <a:xfrm>
            <a:off x="2907004" y="914699"/>
            <a:ext cx="5440500" cy="375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Spartan"/>
              <a:buNone/>
              <a:defRPr b="1" sz="3600">
                <a:solidFill>
                  <a:schemeClr val="lt1"/>
                </a:solidFill>
                <a:latin typeface="Spartan"/>
                <a:ea typeface="Spartan"/>
                <a:cs typeface="Spartan"/>
                <a:sym typeface="Spart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8"/>
          <p:cNvSpPr txBox="1"/>
          <p:nvPr>
            <p:ph idx="1" type="body"/>
          </p:nvPr>
        </p:nvSpPr>
        <p:spPr>
          <a:xfrm>
            <a:off x="2907364" y="1399458"/>
            <a:ext cx="5440200" cy="372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800"/>
              <a:buFont typeface="Spartan"/>
              <a:buNone/>
              <a:defRPr>
                <a:solidFill>
                  <a:schemeClr val="lt1"/>
                </a:solidFill>
                <a:latin typeface="Spartan"/>
                <a:ea typeface="Spartan"/>
                <a:cs typeface="Spartan"/>
                <a:sym typeface="Spartan"/>
              </a:defRPr>
            </a:lvl1pPr>
            <a:lvl2pPr indent="-228600" lvl="1" marL="914400" rtl="0" algn="l">
              <a:lnSpc>
                <a:spcPct val="90000"/>
              </a:lnSpc>
              <a:spcBef>
                <a:spcPts val="500"/>
              </a:spcBef>
              <a:spcAft>
                <a:spcPts val="0"/>
              </a:spcAft>
              <a:buClr>
                <a:schemeClr val="lt1"/>
              </a:buClr>
              <a:buSzPts val="2400"/>
              <a:buFont typeface="Spartan"/>
              <a:buNone/>
              <a:defRPr>
                <a:solidFill>
                  <a:schemeClr val="lt1"/>
                </a:solidFill>
                <a:latin typeface="Spartan"/>
                <a:ea typeface="Spartan"/>
                <a:cs typeface="Spartan"/>
                <a:sym typeface="Spartan"/>
              </a:defRPr>
            </a:lvl2pPr>
            <a:lvl3pPr indent="-228600" lvl="2" marL="1371600" rtl="0" algn="l">
              <a:lnSpc>
                <a:spcPct val="90000"/>
              </a:lnSpc>
              <a:spcBef>
                <a:spcPts val="500"/>
              </a:spcBef>
              <a:spcAft>
                <a:spcPts val="0"/>
              </a:spcAft>
              <a:buClr>
                <a:schemeClr val="lt1"/>
              </a:buClr>
              <a:buSzPts val="2000"/>
              <a:buFont typeface="Spartan"/>
              <a:buNone/>
              <a:defRPr>
                <a:solidFill>
                  <a:schemeClr val="lt1"/>
                </a:solidFill>
                <a:latin typeface="Spartan"/>
                <a:ea typeface="Spartan"/>
                <a:cs typeface="Spartan"/>
                <a:sym typeface="Spartan"/>
              </a:defRPr>
            </a:lvl3pPr>
            <a:lvl4pPr indent="-228600" lvl="3" marL="18288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4pPr>
            <a:lvl5pPr indent="-228600" lvl="4" marL="22860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7" name="Google Shape;57;p8"/>
          <p:cNvSpPr txBox="1"/>
          <p:nvPr>
            <p:ph idx="2" type="body"/>
          </p:nvPr>
        </p:nvSpPr>
        <p:spPr>
          <a:xfrm>
            <a:off x="2893805" y="1874093"/>
            <a:ext cx="5440200" cy="372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800"/>
              <a:buFont typeface="Spartan"/>
              <a:buNone/>
              <a:defRPr>
                <a:solidFill>
                  <a:schemeClr val="lt1"/>
                </a:solidFill>
                <a:latin typeface="Spartan"/>
                <a:ea typeface="Spartan"/>
                <a:cs typeface="Spartan"/>
                <a:sym typeface="Spartan"/>
              </a:defRPr>
            </a:lvl1pPr>
            <a:lvl2pPr indent="-228600" lvl="1" marL="914400" rtl="0" algn="l">
              <a:lnSpc>
                <a:spcPct val="90000"/>
              </a:lnSpc>
              <a:spcBef>
                <a:spcPts val="500"/>
              </a:spcBef>
              <a:spcAft>
                <a:spcPts val="0"/>
              </a:spcAft>
              <a:buClr>
                <a:schemeClr val="lt1"/>
              </a:buClr>
              <a:buSzPts val="2400"/>
              <a:buFont typeface="Spartan"/>
              <a:buNone/>
              <a:defRPr>
                <a:solidFill>
                  <a:schemeClr val="lt1"/>
                </a:solidFill>
                <a:latin typeface="Spartan"/>
                <a:ea typeface="Spartan"/>
                <a:cs typeface="Spartan"/>
                <a:sym typeface="Spartan"/>
              </a:defRPr>
            </a:lvl2pPr>
            <a:lvl3pPr indent="-228600" lvl="2" marL="1371600" rtl="0" algn="l">
              <a:lnSpc>
                <a:spcPct val="90000"/>
              </a:lnSpc>
              <a:spcBef>
                <a:spcPts val="500"/>
              </a:spcBef>
              <a:spcAft>
                <a:spcPts val="0"/>
              </a:spcAft>
              <a:buClr>
                <a:schemeClr val="lt1"/>
              </a:buClr>
              <a:buSzPts val="2000"/>
              <a:buFont typeface="Spartan"/>
              <a:buNone/>
              <a:defRPr>
                <a:solidFill>
                  <a:schemeClr val="lt1"/>
                </a:solidFill>
                <a:latin typeface="Spartan"/>
                <a:ea typeface="Spartan"/>
                <a:cs typeface="Spartan"/>
                <a:sym typeface="Spartan"/>
              </a:defRPr>
            </a:lvl3pPr>
            <a:lvl4pPr indent="-228600" lvl="3" marL="18288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4pPr>
            <a:lvl5pPr indent="-228600" lvl="4" marL="22860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8" name="Google Shape;58;p8"/>
          <p:cNvSpPr txBox="1"/>
          <p:nvPr>
            <p:ph idx="3" type="body"/>
          </p:nvPr>
        </p:nvSpPr>
        <p:spPr>
          <a:xfrm>
            <a:off x="2893801" y="2339041"/>
            <a:ext cx="5440200" cy="372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800"/>
              <a:buFont typeface="Spartan"/>
              <a:buNone/>
              <a:defRPr>
                <a:solidFill>
                  <a:schemeClr val="lt1"/>
                </a:solidFill>
                <a:latin typeface="Spartan"/>
                <a:ea typeface="Spartan"/>
                <a:cs typeface="Spartan"/>
                <a:sym typeface="Spartan"/>
              </a:defRPr>
            </a:lvl1pPr>
            <a:lvl2pPr indent="-228600" lvl="1" marL="914400" rtl="0" algn="l">
              <a:lnSpc>
                <a:spcPct val="90000"/>
              </a:lnSpc>
              <a:spcBef>
                <a:spcPts val="500"/>
              </a:spcBef>
              <a:spcAft>
                <a:spcPts val="0"/>
              </a:spcAft>
              <a:buClr>
                <a:schemeClr val="lt1"/>
              </a:buClr>
              <a:buSzPts val="2400"/>
              <a:buFont typeface="Spartan"/>
              <a:buNone/>
              <a:defRPr>
                <a:solidFill>
                  <a:schemeClr val="lt1"/>
                </a:solidFill>
                <a:latin typeface="Spartan"/>
                <a:ea typeface="Spartan"/>
                <a:cs typeface="Spartan"/>
                <a:sym typeface="Spartan"/>
              </a:defRPr>
            </a:lvl2pPr>
            <a:lvl3pPr indent="-228600" lvl="2" marL="1371600" rtl="0" algn="l">
              <a:lnSpc>
                <a:spcPct val="90000"/>
              </a:lnSpc>
              <a:spcBef>
                <a:spcPts val="500"/>
              </a:spcBef>
              <a:spcAft>
                <a:spcPts val="0"/>
              </a:spcAft>
              <a:buClr>
                <a:schemeClr val="lt1"/>
              </a:buClr>
              <a:buSzPts val="2000"/>
              <a:buFont typeface="Spartan"/>
              <a:buNone/>
              <a:defRPr>
                <a:solidFill>
                  <a:schemeClr val="lt1"/>
                </a:solidFill>
                <a:latin typeface="Spartan"/>
                <a:ea typeface="Spartan"/>
                <a:cs typeface="Spartan"/>
                <a:sym typeface="Spartan"/>
              </a:defRPr>
            </a:lvl3pPr>
            <a:lvl4pPr indent="-228600" lvl="3" marL="18288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4pPr>
            <a:lvl5pPr indent="-228600" lvl="4" marL="22860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9" name="Google Shape;59;p8"/>
          <p:cNvSpPr txBox="1"/>
          <p:nvPr>
            <p:ph idx="4" type="body"/>
          </p:nvPr>
        </p:nvSpPr>
        <p:spPr>
          <a:xfrm>
            <a:off x="2901010" y="2902480"/>
            <a:ext cx="5440200" cy="213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800"/>
              <a:buFont typeface="Helvetica Neue"/>
              <a:buNone/>
              <a:defRPr b="1" sz="1800">
                <a:solidFill>
                  <a:schemeClr val="l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Clr>
                <a:schemeClr val="lt1"/>
              </a:buClr>
              <a:buSzPts val="2400"/>
              <a:buFont typeface="Spartan"/>
              <a:buNone/>
              <a:defRPr>
                <a:solidFill>
                  <a:schemeClr val="lt1"/>
                </a:solidFill>
                <a:latin typeface="Spartan"/>
                <a:ea typeface="Spartan"/>
                <a:cs typeface="Spartan"/>
                <a:sym typeface="Spartan"/>
              </a:defRPr>
            </a:lvl2pPr>
            <a:lvl3pPr indent="-228600" lvl="2" marL="1371600" rtl="0" algn="l">
              <a:lnSpc>
                <a:spcPct val="90000"/>
              </a:lnSpc>
              <a:spcBef>
                <a:spcPts val="500"/>
              </a:spcBef>
              <a:spcAft>
                <a:spcPts val="0"/>
              </a:spcAft>
              <a:buClr>
                <a:schemeClr val="lt1"/>
              </a:buClr>
              <a:buSzPts val="2000"/>
              <a:buFont typeface="Spartan"/>
              <a:buNone/>
              <a:defRPr>
                <a:solidFill>
                  <a:schemeClr val="lt1"/>
                </a:solidFill>
                <a:latin typeface="Spartan"/>
                <a:ea typeface="Spartan"/>
                <a:cs typeface="Spartan"/>
                <a:sym typeface="Spartan"/>
              </a:defRPr>
            </a:lvl3pPr>
            <a:lvl4pPr indent="-228600" lvl="3" marL="18288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4pPr>
            <a:lvl5pPr indent="-228600" lvl="4" marL="22860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8"/>
          <p:cNvSpPr txBox="1"/>
          <p:nvPr>
            <p:ph idx="5" type="body"/>
          </p:nvPr>
        </p:nvSpPr>
        <p:spPr>
          <a:xfrm>
            <a:off x="2898220" y="3140437"/>
            <a:ext cx="5440200" cy="2601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Helvetica Neue"/>
              <a:buNone/>
              <a:defRPr b="1" sz="1600">
                <a:solidFill>
                  <a:schemeClr val="l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Clr>
                <a:schemeClr val="lt1"/>
              </a:buClr>
              <a:buSzPts val="2400"/>
              <a:buFont typeface="Spartan"/>
              <a:buNone/>
              <a:defRPr>
                <a:solidFill>
                  <a:schemeClr val="lt1"/>
                </a:solidFill>
                <a:latin typeface="Spartan"/>
                <a:ea typeface="Spartan"/>
                <a:cs typeface="Spartan"/>
                <a:sym typeface="Spartan"/>
              </a:defRPr>
            </a:lvl2pPr>
            <a:lvl3pPr indent="-228600" lvl="2" marL="1371600" rtl="0" algn="l">
              <a:lnSpc>
                <a:spcPct val="90000"/>
              </a:lnSpc>
              <a:spcBef>
                <a:spcPts val="500"/>
              </a:spcBef>
              <a:spcAft>
                <a:spcPts val="0"/>
              </a:spcAft>
              <a:buClr>
                <a:schemeClr val="lt1"/>
              </a:buClr>
              <a:buSzPts val="2000"/>
              <a:buFont typeface="Spartan"/>
              <a:buNone/>
              <a:defRPr>
                <a:solidFill>
                  <a:schemeClr val="lt1"/>
                </a:solidFill>
                <a:latin typeface="Spartan"/>
                <a:ea typeface="Spartan"/>
                <a:cs typeface="Spartan"/>
                <a:sym typeface="Spartan"/>
              </a:defRPr>
            </a:lvl3pPr>
            <a:lvl4pPr indent="-228600" lvl="3" marL="18288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4pPr>
            <a:lvl5pPr indent="-228600" lvl="4" marL="2286000" rtl="0" algn="l">
              <a:lnSpc>
                <a:spcPct val="90000"/>
              </a:lnSpc>
              <a:spcBef>
                <a:spcPts val="500"/>
              </a:spcBef>
              <a:spcAft>
                <a:spcPts val="0"/>
              </a:spcAft>
              <a:buClr>
                <a:schemeClr val="lt1"/>
              </a:buClr>
              <a:buSzPts val="1800"/>
              <a:buFont typeface="Spartan"/>
              <a:buNone/>
              <a:defRPr>
                <a:solidFill>
                  <a:schemeClr val="lt1"/>
                </a:solidFill>
                <a:latin typeface="Spartan"/>
                <a:ea typeface="Spartan"/>
                <a:cs typeface="Spartan"/>
                <a:sym typeface="Spartan"/>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SJSU Primary Mark" id="61" name="Google Shape;61;p8" title="SJSU Primary Mark"/>
          <p:cNvSpPr txBox="1"/>
          <p:nvPr>
            <p:ph idx="6" type="body"/>
          </p:nvPr>
        </p:nvSpPr>
        <p:spPr>
          <a:xfrm>
            <a:off x="5943600" y="4663440"/>
            <a:ext cx="2349600" cy="3291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400"/>
              <a:buFont typeface="Spartan"/>
              <a:buNone/>
              <a:defRPr sz="1400">
                <a:solidFill>
                  <a:schemeClr val="lt1"/>
                </a:solidFill>
                <a:latin typeface="Spartan"/>
                <a:ea typeface="Spartan"/>
                <a:cs typeface="Spartan"/>
                <a:sym typeface="Spartan"/>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9"/>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9"/>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rgbClr val="888888"/>
              </a:buClr>
              <a:buSzPts val="2000"/>
              <a:buFont typeface="Helvetica Neue"/>
              <a:buNone/>
              <a:defRPr>
                <a:solidFill>
                  <a:srgbClr val="888888"/>
                </a:solidFill>
              </a:defRPr>
            </a:lvl1pPr>
            <a:lvl2pPr lvl="1" rtl="0" algn="ctr">
              <a:lnSpc>
                <a:spcPct val="90000"/>
              </a:lnSpc>
              <a:spcBef>
                <a:spcPts val="500"/>
              </a:spcBef>
              <a:spcAft>
                <a:spcPts val="0"/>
              </a:spcAft>
              <a:buClr>
                <a:srgbClr val="888888"/>
              </a:buClr>
              <a:buSzPts val="1800"/>
              <a:buFont typeface="Helvetica Neue"/>
              <a:buNone/>
              <a:defRPr>
                <a:solidFill>
                  <a:srgbClr val="888888"/>
                </a:solidFill>
              </a:defRPr>
            </a:lvl2pPr>
            <a:lvl3pPr lvl="2" rtl="0" algn="ctr">
              <a:lnSpc>
                <a:spcPct val="90000"/>
              </a:lnSpc>
              <a:spcBef>
                <a:spcPts val="500"/>
              </a:spcBef>
              <a:spcAft>
                <a:spcPts val="0"/>
              </a:spcAft>
              <a:buClr>
                <a:srgbClr val="888888"/>
              </a:buClr>
              <a:buSzPts val="1600"/>
              <a:buFont typeface="Helvetica Neue"/>
              <a:buNone/>
              <a:defRPr>
                <a:solidFill>
                  <a:srgbClr val="888888"/>
                </a:solidFill>
              </a:defRPr>
            </a:lvl3pPr>
            <a:lvl4pPr lvl="3" rtl="0" algn="ctr">
              <a:lnSpc>
                <a:spcPct val="90000"/>
              </a:lnSpc>
              <a:spcBef>
                <a:spcPts val="500"/>
              </a:spcBef>
              <a:spcAft>
                <a:spcPts val="0"/>
              </a:spcAft>
              <a:buClr>
                <a:srgbClr val="888888"/>
              </a:buClr>
              <a:buSzPts val="1400"/>
              <a:buFont typeface="Helvetica Neue"/>
              <a:buNone/>
              <a:defRPr>
                <a:solidFill>
                  <a:srgbClr val="888888"/>
                </a:solidFill>
              </a:defRPr>
            </a:lvl4pPr>
            <a:lvl5pPr lvl="4" rtl="0" algn="ctr">
              <a:lnSpc>
                <a:spcPct val="90000"/>
              </a:lnSpc>
              <a:spcBef>
                <a:spcPts val="500"/>
              </a:spcBef>
              <a:spcAft>
                <a:spcPts val="0"/>
              </a:spcAft>
              <a:buClr>
                <a:srgbClr val="888888"/>
              </a:buClr>
              <a:buSzPts val="1200"/>
              <a:buFont typeface="Helvetica Neue"/>
              <a:buNone/>
              <a:defRPr>
                <a:solidFill>
                  <a:srgbClr val="888888"/>
                </a:solidFill>
              </a:defRPr>
            </a:lvl5pPr>
            <a:lvl6pPr lvl="5" rtl="0" algn="ctr">
              <a:lnSpc>
                <a:spcPct val="90000"/>
              </a:lnSpc>
              <a:spcBef>
                <a:spcPts val="500"/>
              </a:spcBef>
              <a:spcAft>
                <a:spcPts val="0"/>
              </a:spcAft>
              <a:buClr>
                <a:srgbClr val="888888"/>
              </a:buClr>
              <a:buSzPts val="1800"/>
              <a:buNone/>
              <a:defRPr>
                <a:solidFill>
                  <a:srgbClr val="888888"/>
                </a:solidFill>
              </a:defRPr>
            </a:lvl6pPr>
            <a:lvl7pPr lvl="6" rtl="0" algn="ctr">
              <a:lnSpc>
                <a:spcPct val="90000"/>
              </a:lnSpc>
              <a:spcBef>
                <a:spcPts val="500"/>
              </a:spcBef>
              <a:spcAft>
                <a:spcPts val="0"/>
              </a:spcAft>
              <a:buClr>
                <a:srgbClr val="888888"/>
              </a:buClr>
              <a:buSzPts val="1800"/>
              <a:buNone/>
              <a:defRPr>
                <a:solidFill>
                  <a:srgbClr val="888888"/>
                </a:solidFill>
              </a:defRPr>
            </a:lvl7pPr>
            <a:lvl8pPr lvl="7" rtl="0" algn="ctr">
              <a:lnSpc>
                <a:spcPct val="90000"/>
              </a:lnSpc>
              <a:spcBef>
                <a:spcPts val="500"/>
              </a:spcBef>
              <a:spcAft>
                <a:spcPts val="0"/>
              </a:spcAft>
              <a:buClr>
                <a:srgbClr val="888888"/>
              </a:buClr>
              <a:buSzPts val="1800"/>
              <a:buNone/>
              <a:defRPr>
                <a:solidFill>
                  <a:srgbClr val="888888"/>
                </a:solidFill>
              </a:defRPr>
            </a:lvl8pPr>
            <a:lvl9pPr lvl="8" rtl="0" algn="ctr">
              <a:lnSpc>
                <a:spcPct val="90000"/>
              </a:lnSpc>
              <a:spcBef>
                <a:spcPts val="500"/>
              </a:spcBef>
              <a:spcAft>
                <a:spcPts val="0"/>
              </a:spcAft>
              <a:buClr>
                <a:srgbClr val="888888"/>
              </a:buClr>
              <a:buSzPts val="1800"/>
              <a:buNone/>
              <a:defRPr>
                <a:solidFill>
                  <a:srgbClr val="888888"/>
                </a:solidFill>
              </a:defRPr>
            </a:lvl9pPr>
          </a:lstStyle>
          <a:p/>
        </p:txBody>
      </p:sp>
      <p:sp>
        <p:nvSpPr>
          <p:cNvPr id="65" name="Google Shape;65;p9"/>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9"/>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9"/>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2128" y="0"/>
            <a:ext cx="8924700" cy="372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2000"/>
              <a:buFont typeface="Spartan"/>
              <a:buNone/>
              <a:defRPr b="0" i="0" sz="2000" u="none" cap="none" strike="noStrike">
                <a:solidFill>
                  <a:schemeClr val="lt1"/>
                </a:solidFill>
                <a:latin typeface="Spartan"/>
                <a:ea typeface="Spartan"/>
                <a:cs typeface="Spartan"/>
                <a:sym typeface="Spart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2" type="sldNum"/>
          </p:nvPr>
        </p:nvSpPr>
        <p:spPr>
          <a:xfrm>
            <a:off x="457200" y="4663440"/>
            <a:ext cx="512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600">
                <a:solidFill>
                  <a:srgbClr val="666666"/>
                </a:solidFill>
                <a:latin typeface="Spartan"/>
                <a:ea typeface="Spartan"/>
                <a:cs typeface="Spartan"/>
                <a:sym typeface="Spartan"/>
              </a:defRPr>
            </a:lvl1pPr>
            <a:lvl2pPr indent="0" lvl="1" marL="0" marR="0" rtl="0" algn="r">
              <a:spcBef>
                <a:spcPts val="0"/>
              </a:spcBef>
              <a:buNone/>
              <a:defRPr sz="1600">
                <a:solidFill>
                  <a:srgbClr val="666666"/>
                </a:solidFill>
                <a:latin typeface="Spartan"/>
                <a:ea typeface="Spartan"/>
                <a:cs typeface="Spartan"/>
                <a:sym typeface="Spartan"/>
              </a:defRPr>
            </a:lvl2pPr>
            <a:lvl3pPr indent="0" lvl="2" marL="0" marR="0" rtl="0" algn="r">
              <a:spcBef>
                <a:spcPts val="0"/>
              </a:spcBef>
              <a:buNone/>
              <a:defRPr sz="1600">
                <a:solidFill>
                  <a:srgbClr val="666666"/>
                </a:solidFill>
                <a:latin typeface="Spartan"/>
                <a:ea typeface="Spartan"/>
                <a:cs typeface="Spartan"/>
                <a:sym typeface="Spartan"/>
              </a:defRPr>
            </a:lvl3pPr>
            <a:lvl4pPr indent="0" lvl="3" marL="0" marR="0" rtl="0" algn="r">
              <a:spcBef>
                <a:spcPts val="0"/>
              </a:spcBef>
              <a:buNone/>
              <a:defRPr sz="1600">
                <a:solidFill>
                  <a:srgbClr val="666666"/>
                </a:solidFill>
                <a:latin typeface="Spartan"/>
                <a:ea typeface="Spartan"/>
                <a:cs typeface="Spartan"/>
                <a:sym typeface="Spartan"/>
              </a:defRPr>
            </a:lvl4pPr>
            <a:lvl5pPr indent="0" lvl="4" marL="0" marR="0" rtl="0" algn="r">
              <a:spcBef>
                <a:spcPts val="0"/>
              </a:spcBef>
              <a:buNone/>
              <a:defRPr sz="1600">
                <a:solidFill>
                  <a:srgbClr val="666666"/>
                </a:solidFill>
                <a:latin typeface="Spartan"/>
                <a:ea typeface="Spartan"/>
                <a:cs typeface="Spartan"/>
                <a:sym typeface="Spartan"/>
              </a:defRPr>
            </a:lvl5pPr>
            <a:lvl6pPr indent="0" lvl="5" marL="0" marR="0" rtl="0" algn="r">
              <a:spcBef>
                <a:spcPts val="0"/>
              </a:spcBef>
              <a:buNone/>
              <a:defRPr sz="1600">
                <a:solidFill>
                  <a:srgbClr val="666666"/>
                </a:solidFill>
                <a:latin typeface="Spartan"/>
                <a:ea typeface="Spartan"/>
                <a:cs typeface="Spartan"/>
                <a:sym typeface="Spartan"/>
              </a:defRPr>
            </a:lvl6pPr>
            <a:lvl7pPr indent="0" lvl="6" marL="0" marR="0" rtl="0" algn="r">
              <a:spcBef>
                <a:spcPts val="0"/>
              </a:spcBef>
              <a:buNone/>
              <a:defRPr sz="1600">
                <a:solidFill>
                  <a:srgbClr val="666666"/>
                </a:solidFill>
                <a:latin typeface="Spartan"/>
                <a:ea typeface="Spartan"/>
                <a:cs typeface="Spartan"/>
                <a:sym typeface="Spartan"/>
              </a:defRPr>
            </a:lvl7pPr>
            <a:lvl8pPr indent="0" lvl="7" marL="0" marR="0" rtl="0" algn="r">
              <a:spcBef>
                <a:spcPts val="0"/>
              </a:spcBef>
              <a:buNone/>
              <a:defRPr sz="1600">
                <a:solidFill>
                  <a:srgbClr val="666666"/>
                </a:solidFill>
                <a:latin typeface="Spartan"/>
                <a:ea typeface="Spartan"/>
                <a:cs typeface="Spartan"/>
                <a:sym typeface="Spartan"/>
              </a:defRPr>
            </a:lvl8pPr>
            <a:lvl9pPr indent="0" lvl="8" marL="0" marR="0" rtl="0" algn="r">
              <a:spcBef>
                <a:spcPts val="0"/>
              </a:spcBef>
              <a:buNone/>
              <a:defRPr sz="1600">
                <a:solidFill>
                  <a:srgbClr val="666666"/>
                </a:solidFill>
                <a:latin typeface="Spartan"/>
                <a:ea typeface="Spartan"/>
                <a:cs typeface="Spartan"/>
                <a:sym typeface="Spartan"/>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1" type="ftr"/>
          </p:nvPr>
        </p:nvSpPr>
        <p:spPr>
          <a:xfrm>
            <a:off x="1536192" y="4663440"/>
            <a:ext cx="3321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rgbClr val="666666"/>
                </a:solidFill>
                <a:latin typeface="Spartan"/>
                <a:ea typeface="Spartan"/>
                <a:cs typeface="Spartan"/>
                <a:sym typeface="Spart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kaggle.com/kimjihoo/coronavirus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nvSpPr>
        <p:spPr>
          <a:xfrm>
            <a:off x="1144400" y="1009775"/>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 name="Google Shape;73;p10"/>
          <p:cNvSpPr txBox="1"/>
          <p:nvPr/>
        </p:nvSpPr>
        <p:spPr>
          <a:xfrm>
            <a:off x="1088300" y="2255150"/>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3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851754" y="589324"/>
            <a:ext cx="5440500" cy="375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Athena And Analytics</a:t>
            </a:r>
            <a:endParaRPr/>
          </a:p>
        </p:txBody>
      </p:sp>
      <p:sp>
        <p:nvSpPr>
          <p:cNvPr id="134" name="Google Shape;134;p19"/>
          <p:cNvSpPr txBox="1"/>
          <p:nvPr/>
        </p:nvSpPr>
        <p:spPr>
          <a:xfrm>
            <a:off x="987125" y="589325"/>
            <a:ext cx="6485100" cy="3028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a:solidFill>
                <a:schemeClr val="lt1"/>
              </a:solidFill>
              <a:latin typeface="Spartan"/>
              <a:ea typeface="Spartan"/>
              <a:cs typeface="Spartan"/>
              <a:sym typeface="Spartan"/>
            </a:endParaRPr>
          </a:p>
          <a:p>
            <a:pPr indent="-406400" lvl="0" marL="457200" rtl="0" algn="l">
              <a:lnSpc>
                <a:spcPct val="90000"/>
              </a:lnSpc>
              <a:spcBef>
                <a:spcPts val="1000"/>
              </a:spcBef>
              <a:spcAft>
                <a:spcPts val="0"/>
              </a:spcAft>
              <a:buClr>
                <a:schemeClr val="lt1"/>
              </a:buClr>
              <a:buSzPts val="2800"/>
              <a:buFont typeface="Spartan"/>
              <a:buChar char="●"/>
            </a:pPr>
            <a:r>
              <a:rPr lang="en">
                <a:solidFill>
                  <a:schemeClr val="lt1"/>
                </a:solidFill>
                <a:latin typeface="Spartan"/>
                <a:ea typeface="Spartan"/>
                <a:cs typeface="Spartan"/>
                <a:sym typeface="Spartan"/>
              </a:rPr>
              <a:t>Amazon Athena is query interactive service to help analyze big data from S3 and Glue </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Athena uses standard Structured Query Language (SQL). </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used Athena to </a:t>
            </a:r>
            <a:r>
              <a:rPr lang="en">
                <a:solidFill>
                  <a:schemeClr val="lt1"/>
                </a:solidFill>
                <a:latin typeface="Spartan"/>
                <a:ea typeface="Spartan"/>
                <a:cs typeface="Spartan"/>
                <a:sym typeface="Spartan"/>
              </a:rPr>
              <a:t>perform</a:t>
            </a:r>
            <a:r>
              <a:rPr lang="en">
                <a:solidFill>
                  <a:schemeClr val="lt1"/>
                </a:solidFill>
                <a:latin typeface="Spartan"/>
                <a:ea typeface="Spartan"/>
                <a:cs typeface="Spartan"/>
                <a:sym typeface="Spartan"/>
              </a:rPr>
              <a:t> to queries on our processed data in the Glue Database</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can perform multiple </a:t>
            </a:r>
            <a:r>
              <a:rPr lang="en">
                <a:solidFill>
                  <a:schemeClr val="lt1"/>
                </a:solidFill>
                <a:latin typeface="Spartan"/>
                <a:ea typeface="Spartan"/>
                <a:cs typeface="Spartan"/>
                <a:sym typeface="Spartan"/>
              </a:rPr>
              <a:t>queries</a:t>
            </a:r>
            <a:r>
              <a:rPr lang="en">
                <a:solidFill>
                  <a:schemeClr val="lt1"/>
                </a:solidFill>
                <a:latin typeface="Spartan"/>
                <a:ea typeface="Spartan"/>
                <a:cs typeface="Spartan"/>
                <a:sym typeface="Spartan"/>
              </a:rPr>
              <a:t> on our data in Athena </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gained many analytical </a:t>
            </a:r>
            <a:r>
              <a:rPr lang="en">
                <a:solidFill>
                  <a:schemeClr val="lt1"/>
                </a:solidFill>
                <a:latin typeface="Spartan"/>
                <a:ea typeface="Spartan"/>
                <a:cs typeface="Spartan"/>
                <a:sym typeface="Spartan"/>
              </a:rPr>
              <a:t>insights</a:t>
            </a:r>
            <a:r>
              <a:rPr lang="en">
                <a:solidFill>
                  <a:schemeClr val="lt1"/>
                </a:solidFill>
                <a:latin typeface="Spartan"/>
                <a:ea typeface="Spartan"/>
                <a:cs typeface="Spartan"/>
                <a:sym typeface="Spartan"/>
              </a:rPr>
              <a:t> from our data in Athena and used those insights to perform </a:t>
            </a:r>
            <a:r>
              <a:rPr lang="en">
                <a:solidFill>
                  <a:schemeClr val="lt1"/>
                </a:solidFill>
                <a:latin typeface="Spartan"/>
                <a:ea typeface="Spartan"/>
                <a:cs typeface="Spartan"/>
                <a:sym typeface="Spartan"/>
              </a:rPr>
              <a:t>visualizations</a:t>
            </a:r>
            <a:r>
              <a:rPr lang="en">
                <a:solidFill>
                  <a:schemeClr val="lt1"/>
                </a:solidFill>
                <a:latin typeface="Spartan"/>
                <a:ea typeface="Spartan"/>
                <a:cs typeface="Spartan"/>
                <a:sym typeface="Spartan"/>
              </a:rPr>
              <a:t> in Tableau</a:t>
            </a:r>
            <a:endParaRPr>
              <a:solidFill>
                <a:schemeClr val="lt1"/>
              </a:solidFill>
              <a:latin typeface="Spartan"/>
              <a:ea typeface="Spartan"/>
              <a:cs typeface="Spartan"/>
              <a:sym typeface="Spartan"/>
            </a:endParaRPr>
          </a:p>
        </p:txBody>
      </p:sp>
      <p:pic>
        <p:nvPicPr>
          <p:cNvPr descr="Easily query AWS service logs using Amazon Athena | AWS Big Data Blog" id="135" name="Google Shape;135;p19"/>
          <p:cNvPicPr preferRelativeResize="0"/>
          <p:nvPr/>
        </p:nvPicPr>
        <p:blipFill rotWithShape="1">
          <a:blip r:embed="rId3">
            <a:alphaModFix/>
          </a:blip>
          <a:srcRect b="0" l="6126" r="6856" t="5580"/>
          <a:stretch/>
        </p:blipFill>
        <p:spPr>
          <a:xfrm>
            <a:off x="3435249" y="3691850"/>
            <a:ext cx="1810225" cy="138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1502999" y="533250"/>
            <a:ext cx="6790200" cy="375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Data Warehouse Redshift</a:t>
            </a:r>
            <a:endParaRPr/>
          </a:p>
        </p:txBody>
      </p:sp>
      <p:sp>
        <p:nvSpPr>
          <p:cNvPr id="141" name="Google Shape;141;p20"/>
          <p:cNvSpPr txBox="1"/>
          <p:nvPr/>
        </p:nvSpPr>
        <p:spPr>
          <a:xfrm>
            <a:off x="999325" y="533250"/>
            <a:ext cx="6790200" cy="3416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a:solidFill>
                <a:schemeClr val="lt1"/>
              </a:solidFill>
              <a:latin typeface="Spartan"/>
              <a:ea typeface="Spartan"/>
              <a:cs typeface="Spartan"/>
              <a:sym typeface="Spartan"/>
            </a:endParaRPr>
          </a:p>
          <a:p>
            <a:pPr indent="-406400" lvl="0" marL="457200" rtl="0" algn="l">
              <a:lnSpc>
                <a:spcPct val="90000"/>
              </a:lnSpc>
              <a:spcBef>
                <a:spcPts val="1000"/>
              </a:spcBef>
              <a:spcAft>
                <a:spcPts val="0"/>
              </a:spcAft>
              <a:buClr>
                <a:schemeClr val="lt1"/>
              </a:buClr>
              <a:buSzPts val="2800"/>
              <a:buFont typeface="Spartan"/>
              <a:buChar char="●"/>
            </a:pPr>
            <a:r>
              <a:rPr lang="en">
                <a:solidFill>
                  <a:schemeClr val="lt1"/>
                </a:solidFill>
                <a:latin typeface="Spartan"/>
                <a:ea typeface="Spartan"/>
                <a:cs typeface="Spartan"/>
                <a:sym typeface="Spartan"/>
              </a:rPr>
              <a:t>Amazon Redshift is a Data Warehouse which can perform analytics on structured and semi-</a:t>
            </a:r>
            <a:r>
              <a:rPr lang="en">
                <a:solidFill>
                  <a:schemeClr val="lt1"/>
                </a:solidFill>
                <a:latin typeface="Spartan"/>
                <a:ea typeface="Spartan"/>
                <a:cs typeface="Spartan"/>
                <a:sym typeface="Spartan"/>
              </a:rPr>
              <a:t>structured</a:t>
            </a:r>
            <a:r>
              <a:rPr lang="en">
                <a:solidFill>
                  <a:schemeClr val="lt1"/>
                </a:solidFill>
                <a:latin typeface="Spartan"/>
                <a:ea typeface="Spartan"/>
                <a:cs typeface="Spartan"/>
                <a:sym typeface="Spartan"/>
              </a:rPr>
              <a:t> data</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These </a:t>
            </a:r>
            <a:r>
              <a:rPr lang="en">
                <a:solidFill>
                  <a:schemeClr val="lt1"/>
                </a:solidFill>
                <a:latin typeface="Spartan"/>
                <a:ea typeface="Spartan"/>
                <a:cs typeface="Spartan"/>
                <a:sym typeface="Spartan"/>
              </a:rPr>
              <a:t>analysis</a:t>
            </a:r>
            <a:r>
              <a:rPr lang="en">
                <a:solidFill>
                  <a:schemeClr val="lt1"/>
                </a:solidFill>
                <a:latin typeface="Spartan"/>
                <a:ea typeface="Spartan"/>
                <a:cs typeface="Spartan"/>
                <a:sym typeface="Spartan"/>
              </a:rPr>
              <a:t> can happen across data lakes, </a:t>
            </a:r>
            <a:r>
              <a:rPr lang="en">
                <a:solidFill>
                  <a:schemeClr val="lt1"/>
                </a:solidFill>
                <a:latin typeface="Spartan"/>
                <a:ea typeface="Spartan"/>
                <a:cs typeface="Spartan"/>
                <a:sym typeface="Spartan"/>
              </a:rPr>
              <a:t>operational</a:t>
            </a:r>
            <a:r>
              <a:rPr lang="en">
                <a:solidFill>
                  <a:schemeClr val="lt1"/>
                </a:solidFill>
                <a:latin typeface="Spartan"/>
                <a:ea typeface="Spartan"/>
                <a:cs typeface="Spartan"/>
                <a:sym typeface="Spartan"/>
              </a:rPr>
              <a:t> databases and data warehouses</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Amazon Redshift has clusters which you can make and each cluster holds one database</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created a cluster and used the query editor in Redshift to create an external schema for our dataset</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used that clusters API endpoint to connect Tableau to </a:t>
            </a:r>
            <a:r>
              <a:rPr lang="en">
                <a:solidFill>
                  <a:schemeClr val="lt1"/>
                </a:solidFill>
                <a:latin typeface="Spartan"/>
                <a:ea typeface="Spartan"/>
                <a:cs typeface="Spartan"/>
                <a:sym typeface="Spartan"/>
              </a:rPr>
              <a:t>Redshift</a:t>
            </a:r>
            <a:r>
              <a:rPr lang="en">
                <a:solidFill>
                  <a:schemeClr val="lt1"/>
                </a:solidFill>
                <a:latin typeface="Spartan"/>
                <a:ea typeface="Spartan"/>
                <a:cs typeface="Spartan"/>
                <a:sym typeface="Spartan"/>
              </a:rPr>
              <a:t> to </a:t>
            </a:r>
            <a:r>
              <a:rPr lang="en">
                <a:solidFill>
                  <a:schemeClr val="lt1"/>
                </a:solidFill>
                <a:latin typeface="Spartan"/>
                <a:ea typeface="Spartan"/>
                <a:cs typeface="Spartan"/>
                <a:sym typeface="Spartan"/>
              </a:rPr>
              <a:t>perform</a:t>
            </a:r>
            <a:r>
              <a:rPr lang="en">
                <a:solidFill>
                  <a:schemeClr val="lt1"/>
                </a:solidFill>
                <a:latin typeface="Spartan"/>
                <a:ea typeface="Spartan"/>
                <a:cs typeface="Spartan"/>
                <a:sym typeface="Spartan"/>
              </a:rPr>
              <a:t> </a:t>
            </a:r>
            <a:r>
              <a:rPr lang="en">
                <a:solidFill>
                  <a:schemeClr val="lt1"/>
                </a:solidFill>
                <a:latin typeface="Spartan"/>
                <a:ea typeface="Spartan"/>
                <a:cs typeface="Spartan"/>
                <a:sym typeface="Spartan"/>
              </a:rPr>
              <a:t>visualizations</a:t>
            </a:r>
            <a:r>
              <a:rPr lang="en">
                <a:solidFill>
                  <a:schemeClr val="lt1"/>
                </a:solidFill>
                <a:latin typeface="Spartan"/>
                <a:ea typeface="Spartan"/>
                <a:cs typeface="Spartan"/>
                <a:sym typeface="Spartan"/>
              </a:rPr>
              <a:t> on our </a:t>
            </a:r>
            <a:r>
              <a:rPr lang="en">
                <a:solidFill>
                  <a:schemeClr val="lt1"/>
                </a:solidFill>
                <a:latin typeface="Spartan"/>
                <a:ea typeface="Spartan"/>
                <a:cs typeface="Spartan"/>
                <a:sym typeface="Spartan"/>
              </a:rPr>
              <a:t>processed</a:t>
            </a:r>
            <a:r>
              <a:rPr lang="en">
                <a:solidFill>
                  <a:schemeClr val="lt1"/>
                </a:solidFill>
                <a:latin typeface="Spartan"/>
                <a:ea typeface="Spartan"/>
                <a:cs typeface="Spartan"/>
                <a:sym typeface="Spartan"/>
              </a:rPr>
              <a:t> data </a:t>
            </a:r>
            <a:endParaRPr>
              <a:solidFill>
                <a:schemeClr val="lt1"/>
              </a:solidFill>
              <a:latin typeface="Spartan"/>
              <a:ea typeface="Spartan"/>
              <a:cs typeface="Spartan"/>
              <a:sym typeface="Spartan"/>
            </a:endParaRPr>
          </a:p>
        </p:txBody>
      </p:sp>
      <p:pic>
        <p:nvPicPr>
          <p:cNvPr descr="Amazon Redshift - 11 Key Points to Remember" id="142" name="Google Shape;142;p20"/>
          <p:cNvPicPr preferRelativeResize="0"/>
          <p:nvPr/>
        </p:nvPicPr>
        <p:blipFill rotWithShape="1">
          <a:blip r:embed="rId3">
            <a:alphaModFix/>
          </a:blip>
          <a:srcRect b="20088" l="21236" r="21919" t="20356"/>
          <a:stretch/>
        </p:blipFill>
        <p:spPr>
          <a:xfrm>
            <a:off x="6330475" y="3748300"/>
            <a:ext cx="2542625" cy="110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318877" y="382250"/>
            <a:ext cx="2349600" cy="375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PIPELINE</a:t>
            </a:r>
            <a:endParaRPr/>
          </a:p>
        </p:txBody>
      </p:sp>
      <p:pic>
        <p:nvPicPr>
          <p:cNvPr id="148" name="Google Shape;148;p21"/>
          <p:cNvPicPr preferRelativeResize="0"/>
          <p:nvPr/>
        </p:nvPicPr>
        <p:blipFill>
          <a:blip r:embed="rId3">
            <a:alphaModFix/>
          </a:blip>
          <a:stretch>
            <a:fillRect/>
          </a:stretch>
        </p:blipFill>
        <p:spPr>
          <a:xfrm>
            <a:off x="936238" y="814200"/>
            <a:ext cx="7271536" cy="408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215252" y="132975"/>
            <a:ext cx="25764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Data Visualization</a:t>
            </a:r>
            <a:endParaRPr sz="1840"/>
          </a:p>
        </p:txBody>
      </p:sp>
      <p:sp>
        <p:nvSpPr>
          <p:cNvPr id="154" name="Google Shape;154;p22"/>
          <p:cNvSpPr txBox="1"/>
          <p:nvPr>
            <p:ph idx="1" type="body"/>
          </p:nvPr>
        </p:nvSpPr>
        <p:spPr>
          <a:xfrm>
            <a:off x="169950" y="508275"/>
            <a:ext cx="8667000" cy="4484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Acavsdvsvsfvfdvzc xc </a:t>
            </a:r>
            <a:endParaRPr/>
          </a:p>
        </p:txBody>
      </p:sp>
      <p:pic>
        <p:nvPicPr>
          <p:cNvPr id="155" name="Google Shape;155;p22"/>
          <p:cNvPicPr preferRelativeResize="0"/>
          <p:nvPr/>
        </p:nvPicPr>
        <p:blipFill>
          <a:blip r:embed="rId3">
            <a:alphaModFix/>
          </a:blip>
          <a:stretch>
            <a:fillRect/>
          </a:stretch>
        </p:blipFill>
        <p:spPr>
          <a:xfrm>
            <a:off x="169950" y="508275"/>
            <a:ext cx="4449236" cy="4003600"/>
          </a:xfrm>
          <a:prstGeom prst="rect">
            <a:avLst/>
          </a:prstGeom>
          <a:noFill/>
          <a:ln>
            <a:noFill/>
          </a:ln>
        </p:spPr>
      </p:pic>
      <p:pic>
        <p:nvPicPr>
          <p:cNvPr id="156" name="Google Shape;156;p22"/>
          <p:cNvPicPr preferRelativeResize="0"/>
          <p:nvPr/>
        </p:nvPicPr>
        <p:blipFill>
          <a:blip r:embed="rId4">
            <a:alphaModFix/>
          </a:blip>
          <a:stretch>
            <a:fillRect/>
          </a:stretch>
        </p:blipFill>
        <p:spPr>
          <a:xfrm>
            <a:off x="5022950" y="508275"/>
            <a:ext cx="3814000" cy="4003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152400" y="152400"/>
            <a:ext cx="6614913" cy="4759400"/>
          </a:xfrm>
          <a:prstGeom prst="rect">
            <a:avLst/>
          </a:prstGeom>
          <a:noFill/>
          <a:ln>
            <a:noFill/>
          </a:ln>
        </p:spPr>
      </p:pic>
      <p:pic>
        <p:nvPicPr>
          <p:cNvPr id="162" name="Google Shape;162;p23"/>
          <p:cNvPicPr preferRelativeResize="0"/>
          <p:nvPr/>
        </p:nvPicPr>
        <p:blipFill>
          <a:blip r:embed="rId4">
            <a:alphaModFix/>
          </a:blip>
          <a:stretch>
            <a:fillRect/>
          </a:stretch>
        </p:blipFill>
        <p:spPr>
          <a:xfrm>
            <a:off x="7182192" y="73100"/>
            <a:ext cx="1911156"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52902" y="914700"/>
            <a:ext cx="28143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Technical Difficulties</a:t>
            </a:r>
            <a:endParaRPr sz="1840"/>
          </a:p>
        </p:txBody>
      </p:sp>
      <p:sp>
        <p:nvSpPr>
          <p:cNvPr id="168" name="Google Shape;168;p24"/>
          <p:cNvSpPr txBox="1"/>
          <p:nvPr>
            <p:ph idx="1" type="body"/>
          </p:nvPr>
        </p:nvSpPr>
        <p:spPr>
          <a:xfrm>
            <a:off x="113300" y="1399450"/>
            <a:ext cx="8893500" cy="365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
              <a:t>Initially, we faced many issues in modeling the dataset. The dataset contains many tables with redundancy. So, applied some techniques and modeled the data with some meaningful tables and relationships between them.</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After modeling the dataset. We again prepared the data files according to the modeled diagram. After that, we started working on the AWS platform. We came across many issues while working on the AWS platform and those were resolved with the mutual help of the members of the group. One technical difficulty was that our lambda function wasn’t working, the crawler wouldn’t start everything we uploaded files into s3. Later we found that we hadn’t had the correct libraries installed and had some syntax issues, so after installing the libraries and fixing syntax it worked.</a:t>
            </a:r>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516000" y="608800"/>
            <a:ext cx="21120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Key Learnings</a:t>
            </a:r>
            <a:endParaRPr sz="1840"/>
          </a:p>
        </p:txBody>
      </p:sp>
      <p:sp>
        <p:nvSpPr>
          <p:cNvPr id="174" name="Google Shape;174;p25"/>
          <p:cNvSpPr txBox="1"/>
          <p:nvPr>
            <p:ph idx="1" type="body"/>
          </p:nvPr>
        </p:nvSpPr>
        <p:spPr>
          <a:xfrm>
            <a:off x="135950" y="1642750"/>
            <a:ext cx="8916300" cy="3319500"/>
          </a:xfrm>
          <a:prstGeom prst="rect">
            <a:avLst/>
          </a:prstGeom>
        </p:spPr>
        <p:txBody>
          <a:bodyPr anchorCtr="0" anchor="t" bIns="45700" lIns="91425" spcFirstLastPara="1" rIns="91425" wrap="square" tIns="45700">
            <a:normAutofit/>
          </a:bodyPr>
          <a:lstStyle/>
          <a:p>
            <a:pPr indent="-330200" lvl="0" marL="457200" rtl="0" algn="just">
              <a:spcBef>
                <a:spcPts val="1000"/>
              </a:spcBef>
              <a:spcAft>
                <a:spcPts val="0"/>
              </a:spcAft>
              <a:buSzPts val="1600"/>
              <a:buChar char="●"/>
            </a:pPr>
            <a:r>
              <a:rPr lang="en" sz="1600"/>
              <a:t>Modeling the data of the real world is not that  easy and it is a very important step to maintain flexibility in the database, to make more meaningful information from the data.</a:t>
            </a:r>
            <a:endParaRPr sz="1600"/>
          </a:p>
          <a:p>
            <a:pPr indent="-330200" lvl="0" marL="457200" rtl="0" algn="just">
              <a:spcBef>
                <a:spcPts val="0"/>
              </a:spcBef>
              <a:spcAft>
                <a:spcPts val="0"/>
              </a:spcAft>
              <a:buSzPts val="1600"/>
              <a:buChar char="●"/>
            </a:pPr>
            <a:r>
              <a:rPr lang="en" sz="1600"/>
              <a:t>We learned to work on AWS using the services like S3, Glue, Redshift, Athena and solved many issues while working on them. While working on those issues we understood the working of those services more precisely. </a:t>
            </a:r>
            <a:endParaRPr sz="1600"/>
          </a:p>
          <a:p>
            <a:pPr indent="-330200" lvl="0" marL="457200" rtl="0" algn="just">
              <a:spcBef>
                <a:spcPts val="0"/>
              </a:spcBef>
              <a:spcAft>
                <a:spcPts val="0"/>
              </a:spcAft>
              <a:buSzPts val="1600"/>
              <a:buChar char="●"/>
            </a:pPr>
            <a:r>
              <a:rPr lang="en" sz="1600"/>
              <a:t>Working on Tableau is very easy, we learned how to connect the tableau with the AWS redshift and to get meaningful information from the Data warehouse. Worked on maintaining blogs and making videos for the project.</a:t>
            </a:r>
            <a:endParaRPr sz="1600"/>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577652" y="280250"/>
            <a:ext cx="20214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CONCLUSION</a:t>
            </a:r>
            <a:endParaRPr sz="1840"/>
          </a:p>
        </p:txBody>
      </p:sp>
      <p:sp>
        <p:nvSpPr>
          <p:cNvPr id="180" name="Google Shape;180;p26"/>
          <p:cNvSpPr txBox="1"/>
          <p:nvPr>
            <p:ph idx="1" type="body"/>
          </p:nvPr>
        </p:nvSpPr>
        <p:spPr>
          <a:xfrm>
            <a:off x="169950" y="1399450"/>
            <a:ext cx="8836800" cy="24411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 sz="1600"/>
              <a:t>The analysis of the Korean data set is useful to prevent the flow of cases by extracting the major factors that affect the number of cases. This analysis will be useful to understand the situation better and to make the strategies to prevent worse situations. From our analysis, according to the available data, people of age group 20s and older age groups are having more chance of getting covid 19 but people in the age group 20s are can easily recover whereas older age group people are hard to recover when compared to the 20s. In the pattern of the number of cases of covid 19, there is a sudden jump in the number and after that, it is slowly increasing the number. So, this type of analysis will be helpful for governments to prepare their strategies.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94850" y="1957025"/>
            <a:ext cx="2617200" cy="75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992000" y="2259038"/>
            <a:ext cx="6801000" cy="37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2440"/>
              <a:t>SOUTH KOREA COVID 19 ANALYSIS  </a:t>
            </a:r>
            <a:endParaRPr sz="2440"/>
          </a:p>
        </p:txBody>
      </p:sp>
      <p:sp>
        <p:nvSpPr>
          <p:cNvPr id="79" name="Google Shape;79;p11"/>
          <p:cNvSpPr txBox="1"/>
          <p:nvPr>
            <p:ph idx="2" type="body"/>
          </p:nvPr>
        </p:nvSpPr>
        <p:spPr>
          <a:xfrm>
            <a:off x="2098725" y="3097075"/>
            <a:ext cx="5440200" cy="19743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rPr b="1" lang="en"/>
              <a:t>Study Group 4:</a:t>
            </a:r>
            <a:endParaRPr b="1"/>
          </a:p>
          <a:p>
            <a:pPr indent="0" lvl="0" marL="0" rtl="0" algn="r">
              <a:spcBef>
                <a:spcPts val="1000"/>
              </a:spcBef>
              <a:spcAft>
                <a:spcPts val="0"/>
              </a:spcAft>
              <a:buNone/>
            </a:pPr>
            <a:r>
              <a:rPr lang="en" sz="1500">
                <a:latin typeface="Arial"/>
                <a:ea typeface="Arial"/>
                <a:cs typeface="Arial"/>
                <a:sym typeface="Arial"/>
              </a:rPr>
              <a:t>Ahaz Bhatti </a:t>
            </a:r>
            <a:endParaRPr sz="1500">
              <a:latin typeface="Arial"/>
              <a:ea typeface="Arial"/>
              <a:cs typeface="Arial"/>
              <a:sym typeface="Arial"/>
            </a:endParaRPr>
          </a:p>
          <a:p>
            <a:pPr indent="0" lvl="0" marL="0" rtl="0" algn="r">
              <a:spcBef>
                <a:spcPts val="1000"/>
              </a:spcBef>
              <a:spcAft>
                <a:spcPts val="0"/>
              </a:spcAft>
              <a:buNone/>
            </a:pPr>
            <a:r>
              <a:rPr lang="en" sz="1500">
                <a:latin typeface="Arial"/>
                <a:ea typeface="Arial"/>
                <a:cs typeface="Arial"/>
                <a:sym typeface="Arial"/>
              </a:rPr>
              <a:t>Shrey Bishnoi</a:t>
            </a:r>
            <a:endParaRPr sz="1500">
              <a:latin typeface="Arial"/>
              <a:ea typeface="Arial"/>
              <a:cs typeface="Arial"/>
              <a:sym typeface="Arial"/>
            </a:endParaRPr>
          </a:p>
          <a:p>
            <a:pPr indent="0" lvl="0" marL="0" rtl="0" algn="r">
              <a:spcBef>
                <a:spcPts val="1000"/>
              </a:spcBef>
              <a:spcAft>
                <a:spcPts val="0"/>
              </a:spcAft>
              <a:buNone/>
            </a:pPr>
            <a:r>
              <a:rPr lang="en" sz="1500">
                <a:latin typeface="Arial"/>
                <a:ea typeface="Arial"/>
                <a:cs typeface="Arial"/>
                <a:sym typeface="Arial"/>
              </a:rPr>
              <a:t>Jitendhar Reddy Adulla</a:t>
            </a:r>
            <a:endParaRPr sz="1500">
              <a:latin typeface="Arial"/>
              <a:ea typeface="Arial"/>
              <a:cs typeface="Arial"/>
              <a:sym typeface="Arial"/>
            </a:endParaRPr>
          </a:p>
          <a:p>
            <a:pPr indent="0" lvl="0" marL="0" rtl="0" algn="r">
              <a:spcBef>
                <a:spcPts val="1000"/>
              </a:spcBef>
              <a:spcAft>
                <a:spcPts val="0"/>
              </a:spcAft>
              <a:buNone/>
            </a:pPr>
            <a:r>
              <a:rPr lang="en" sz="1500">
                <a:latin typeface="Arial"/>
                <a:ea typeface="Arial"/>
                <a:cs typeface="Arial"/>
                <a:sym typeface="Arial"/>
              </a:rPr>
              <a:t>Syama Ravi Teja Jerrypothula</a:t>
            </a:r>
            <a:endParaRPr sz="1500">
              <a:latin typeface="Arial"/>
              <a:ea typeface="Arial"/>
              <a:cs typeface="Arial"/>
              <a:sym typeface="Arial"/>
            </a:endParaRPr>
          </a:p>
          <a:p>
            <a:pPr indent="0" lvl="0" marL="0" rtl="0" algn="r">
              <a:spcBef>
                <a:spcPts val="1000"/>
              </a:spcBef>
              <a:spcAft>
                <a:spcPts val="0"/>
              </a:spcAft>
              <a:buNone/>
            </a:pPr>
            <a:r>
              <a:rPr lang="en" sz="1500">
                <a:latin typeface="Arial"/>
                <a:ea typeface="Arial"/>
                <a:cs typeface="Arial"/>
                <a:sym typeface="Arial"/>
              </a:rPr>
              <a:t>Mohanaa Tamilselvan </a:t>
            </a:r>
            <a:endParaRPr sz="1500">
              <a:latin typeface="Arial"/>
              <a:ea typeface="Arial"/>
              <a:cs typeface="Arial"/>
              <a:sym typeface="Arial"/>
            </a:endParaRPr>
          </a:p>
        </p:txBody>
      </p:sp>
      <p:pic>
        <p:nvPicPr>
          <p:cNvPr descr="Amazon.com: 8 Large South Korea Flag Tattoos: Korean Party Favors : Toys &amp;  Games" id="80" name="Google Shape;80;p11"/>
          <p:cNvPicPr preferRelativeResize="0"/>
          <p:nvPr/>
        </p:nvPicPr>
        <p:blipFill>
          <a:blip r:embed="rId3">
            <a:alphaModFix/>
          </a:blip>
          <a:stretch>
            <a:fillRect/>
          </a:stretch>
        </p:blipFill>
        <p:spPr>
          <a:xfrm>
            <a:off x="687125" y="116275"/>
            <a:ext cx="2628900" cy="1733550"/>
          </a:xfrm>
          <a:prstGeom prst="rect">
            <a:avLst/>
          </a:prstGeom>
          <a:noFill/>
          <a:ln>
            <a:noFill/>
          </a:ln>
        </p:spPr>
      </p:pic>
      <p:pic>
        <p:nvPicPr>
          <p:cNvPr id="81" name="Google Shape;81;p11"/>
          <p:cNvPicPr preferRelativeResize="0"/>
          <p:nvPr/>
        </p:nvPicPr>
        <p:blipFill>
          <a:blip r:embed="rId4">
            <a:alphaModFix/>
          </a:blip>
          <a:stretch>
            <a:fillRect/>
          </a:stretch>
        </p:blipFill>
        <p:spPr>
          <a:xfrm>
            <a:off x="5836675" y="169800"/>
            <a:ext cx="2708175" cy="162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type="title"/>
          </p:nvPr>
        </p:nvSpPr>
        <p:spPr>
          <a:xfrm>
            <a:off x="3560000" y="401850"/>
            <a:ext cx="25680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340"/>
              <a:t>TABLE CONTENTS</a:t>
            </a:r>
            <a:endParaRPr sz="1340"/>
          </a:p>
        </p:txBody>
      </p:sp>
      <p:sp>
        <p:nvSpPr>
          <p:cNvPr id="87" name="Google Shape;87;p12"/>
          <p:cNvSpPr txBox="1"/>
          <p:nvPr>
            <p:ph idx="1" type="body"/>
          </p:nvPr>
        </p:nvSpPr>
        <p:spPr>
          <a:xfrm>
            <a:off x="512350" y="730950"/>
            <a:ext cx="7835100" cy="4261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1.  Abstract</a:t>
            </a:r>
            <a:endParaRPr/>
          </a:p>
          <a:p>
            <a:pPr indent="0" lvl="0" marL="0" rtl="0" algn="l">
              <a:spcBef>
                <a:spcPts val="1000"/>
              </a:spcBef>
              <a:spcAft>
                <a:spcPts val="0"/>
              </a:spcAft>
              <a:buNone/>
            </a:pPr>
            <a:r>
              <a:rPr lang="en"/>
              <a:t>2. Dataset</a:t>
            </a:r>
            <a:endParaRPr/>
          </a:p>
          <a:p>
            <a:pPr indent="0" lvl="0" marL="0" rtl="0" algn="l">
              <a:spcBef>
                <a:spcPts val="1000"/>
              </a:spcBef>
              <a:spcAft>
                <a:spcPts val="0"/>
              </a:spcAft>
              <a:buNone/>
            </a:pPr>
            <a:r>
              <a:rPr lang="en"/>
              <a:t>3. What is AWS?</a:t>
            </a:r>
            <a:endParaRPr/>
          </a:p>
          <a:p>
            <a:pPr indent="0" lvl="0" marL="0" rtl="0" algn="l">
              <a:spcBef>
                <a:spcPts val="1000"/>
              </a:spcBef>
              <a:spcAft>
                <a:spcPts val="0"/>
              </a:spcAft>
              <a:buNone/>
            </a:pPr>
            <a:r>
              <a:rPr lang="en"/>
              <a:t>4. Data Loading and Cleaning</a:t>
            </a:r>
            <a:endParaRPr/>
          </a:p>
          <a:p>
            <a:pPr indent="0" lvl="0" marL="0" rtl="0" algn="l">
              <a:spcBef>
                <a:spcPts val="1000"/>
              </a:spcBef>
              <a:spcAft>
                <a:spcPts val="0"/>
              </a:spcAft>
              <a:buNone/>
            </a:pPr>
            <a:r>
              <a:rPr lang="en"/>
              <a:t>5. Data Processing using ETL</a:t>
            </a:r>
            <a:endParaRPr/>
          </a:p>
          <a:p>
            <a:pPr indent="0" lvl="0" marL="0" rtl="0" algn="l">
              <a:spcBef>
                <a:spcPts val="1000"/>
              </a:spcBef>
              <a:spcAft>
                <a:spcPts val="0"/>
              </a:spcAft>
              <a:buNone/>
            </a:pPr>
            <a:r>
              <a:rPr lang="en"/>
              <a:t>6. Working With Glue</a:t>
            </a:r>
            <a:endParaRPr/>
          </a:p>
          <a:p>
            <a:pPr indent="0" lvl="0" marL="0" rtl="0" algn="l">
              <a:spcBef>
                <a:spcPts val="1000"/>
              </a:spcBef>
              <a:spcAft>
                <a:spcPts val="0"/>
              </a:spcAft>
              <a:buNone/>
            </a:pPr>
            <a:r>
              <a:rPr lang="en"/>
              <a:t>7. Athena and Analytics</a:t>
            </a:r>
            <a:endParaRPr/>
          </a:p>
          <a:p>
            <a:pPr indent="0" lvl="0" marL="0" rtl="0" algn="l">
              <a:spcBef>
                <a:spcPts val="1000"/>
              </a:spcBef>
              <a:spcAft>
                <a:spcPts val="0"/>
              </a:spcAft>
              <a:buNone/>
            </a:pPr>
            <a:r>
              <a:rPr lang="en"/>
              <a:t>8. Data Warehouse Redshift</a:t>
            </a:r>
            <a:endParaRPr/>
          </a:p>
          <a:p>
            <a:pPr indent="0" lvl="0" marL="0" rtl="0" algn="l">
              <a:spcBef>
                <a:spcPts val="1000"/>
              </a:spcBef>
              <a:spcAft>
                <a:spcPts val="0"/>
              </a:spcAft>
              <a:buNone/>
            </a:pPr>
            <a:r>
              <a:rPr lang="en"/>
              <a:t>9. Data Visualization</a:t>
            </a:r>
            <a:endParaRPr/>
          </a:p>
          <a:p>
            <a:pPr indent="0" lvl="0" marL="0" rtl="0" algn="l">
              <a:spcBef>
                <a:spcPts val="1000"/>
              </a:spcBef>
              <a:spcAft>
                <a:spcPts val="0"/>
              </a:spcAft>
              <a:buNone/>
            </a:pPr>
            <a:r>
              <a:rPr lang="en"/>
              <a:t>10.Technical Difficulties</a:t>
            </a:r>
            <a:endParaRPr/>
          </a:p>
          <a:p>
            <a:pPr indent="0" lvl="0" marL="0" rtl="0" algn="l">
              <a:spcBef>
                <a:spcPts val="1000"/>
              </a:spcBef>
              <a:spcAft>
                <a:spcPts val="0"/>
              </a:spcAft>
              <a:buNone/>
            </a:pPr>
            <a:r>
              <a:rPr lang="en"/>
              <a:t>11. Key learnings</a:t>
            </a:r>
            <a:endParaRPr/>
          </a:p>
          <a:p>
            <a:pPr indent="0" lvl="0" marL="0" rtl="0" algn="l">
              <a:spcBef>
                <a:spcPts val="1000"/>
              </a:spcBef>
              <a:spcAft>
                <a:spcPts val="0"/>
              </a:spcAft>
              <a:buNone/>
            </a:pPr>
            <a:r>
              <a:rPr lang="en"/>
              <a:t>12. Conclusions</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3541425" y="506825"/>
            <a:ext cx="16248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ABSTRACT</a:t>
            </a:r>
            <a:endParaRPr sz="1640"/>
          </a:p>
        </p:txBody>
      </p:sp>
      <p:sp>
        <p:nvSpPr>
          <p:cNvPr id="93" name="Google Shape;93;p13"/>
          <p:cNvSpPr txBox="1"/>
          <p:nvPr>
            <p:ph idx="1" type="body"/>
          </p:nvPr>
        </p:nvSpPr>
        <p:spPr>
          <a:xfrm>
            <a:off x="101975" y="1246225"/>
            <a:ext cx="8780400" cy="374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1300"/>
              <a:t>KCDC (Korea Centers for Disease Control and Prevention) has shared the COVID-19 report materials, from which we were able to find this structured dataset. The dataset will be used for our analysis visualization. Several buildings have been closed due to the situation where a person who has been confirmed to be infected with the Coronavirus has visited a certain facility. People are also aware of the corona confirm’s route and avoid traveling to such places, this situation has affected several small-scale businesses. The number of people, who are infected with COVID-19 disease is around 306,000 and also it has been reported that people with the age group of 40s are affected more. In collaboration with the Ministry of Food and Drug Safety, the KCDC launched the Emergency Use Authorization program to make diagnostic technology available in society for the diagnosis and treatment of serious infectious diseases. Covid screening centers have been implemented throughout the country for efficient COVID-19 screening. Our dataset allows us to perform analysis on the age, gender, province and climatic condition-based infections on specific periods which has caused an increase or drop in the spread of the infection.</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3918300" y="375250"/>
            <a:ext cx="1307400" cy="37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1800"/>
              <a:t>DATASET</a:t>
            </a:r>
            <a:endParaRPr sz="1800"/>
          </a:p>
        </p:txBody>
      </p:sp>
      <p:sp>
        <p:nvSpPr>
          <p:cNvPr id="99" name="Google Shape;99;p14"/>
          <p:cNvSpPr txBox="1"/>
          <p:nvPr>
            <p:ph idx="1" type="body"/>
          </p:nvPr>
        </p:nvSpPr>
        <p:spPr>
          <a:xfrm>
            <a:off x="203925" y="996975"/>
            <a:ext cx="8791500" cy="40560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
              <a:t>Dataset Link: </a:t>
            </a:r>
            <a:r>
              <a:rPr lang="en" u="sng">
                <a:solidFill>
                  <a:schemeClr val="hlink"/>
                </a:solidFill>
                <a:hlinkClick r:id="rId3"/>
              </a:rPr>
              <a:t>https://www.kaggle.com/kimjihoo/coronavirusdataset</a:t>
            </a:r>
            <a:endParaRPr/>
          </a:p>
          <a:p>
            <a:pPr indent="0" lvl="0" marL="0" rtl="0" algn="l">
              <a:spcBef>
                <a:spcPts val="1000"/>
              </a:spcBef>
              <a:spcAft>
                <a:spcPts val="0"/>
              </a:spcAft>
              <a:buClr>
                <a:schemeClr val="dk1"/>
              </a:buClr>
              <a:buSzPct val="78571"/>
              <a:buFont typeface="Arial"/>
              <a:buNone/>
            </a:pPr>
            <a:r>
              <a:rPr lang="en"/>
              <a:t>The </a:t>
            </a:r>
            <a:r>
              <a:rPr lang="en"/>
              <a:t>year 2020 is marked with the red line in the history of modern human evolution on the earth. The reason behind that is the virus named severe acute respiratory syndrome coronavirus 2 (SARS-CoV-2). It is also called covid-19 as a short term. World health organization announced this as a new disease on 11th Feb 2020. It affected all the countries in the world. That’s why WHO announced it as a pandemic. At that time no medical science helped with the correct curable medicine for the disease. That’s why, within a month, almost all the countries went under lockdown for grappling with the disease. The repercussions of this disease is continuing throughout the world for more than 1 year.</a:t>
            </a:r>
            <a:endParaRPr/>
          </a:p>
          <a:p>
            <a:pPr indent="0" lvl="0" marL="0" rtl="0" algn="l">
              <a:spcBef>
                <a:spcPts val="1000"/>
              </a:spcBef>
              <a:spcAft>
                <a:spcPts val="0"/>
              </a:spcAft>
              <a:buClr>
                <a:schemeClr val="dk1"/>
              </a:buClr>
              <a:buSzPct val="78571"/>
              <a:buFont typeface="Arial"/>
              <a:buNone/>
            </a:pPr>
            <a:r>
              <a:t/>
            </a:r>
            <a:endParaRPr/>
          </a:p>
          <a:p>
            <a:pPr indent="0" lvl="0" marL="0" rtl="0" algn="l">
              <a:spcBef>
                <a:spcPts val="1000"/>
              </a:spcBef>
              <a:spcAft>
                <a:spcPts val="0"/>
              </a:spcAft>
              <a:buClr>
                <a:schemeClr val="dk1"/>
              </a:buClr>
              <a:buSzPct val="78571"/>
              <a:buFont typeface="Arial"/>
              <a:buNone/>
            </a:pPr>
            <a:r>
              <a:rPr lang="en"/>
              <a:t>All kinds of sectors are affected by this pandemic. In the process of defending against the disease, data analytics started playing a major role. For example, for determining the severity of the disease, data is collected from the patients and analyzed for getting better information about the symptoms and effects. The major symptoms, the ratio of severe cases, the ratio of deaths, ratio of recovering cases are determined with the help of data analytics. Applying data science algorithms, we can get good insights that help to make good decisions for defending the situation.</a:t>
            </a:r>
            <a:endParaRPr/>
          </a:p>
          <a:p>
            <a:pPr indent="0" lvl="0" marL="0" rtl="0" algn="l">
              <a:spcBef>
                <a:spcPts val="1000"/>
              </a:spcBef>
              <a:spcAft>
                <a:spcPts val="0"/>
              </a:spcAft>
              <a:buClr>
                <a:schemeClr val="dk1"/>
              </a:buClr>
              <a:buSzPct val="78571"/>
              <a:buFont typeface="Arial"/>
              <a:buNone/>
            </a:pPr>
            <a:r>
              <a:t/>
            </a:r>
            <a:endParaRPr/>
          </a:p>
          <a:p>
            <a:pPr indent="0" lvl="0" marL="0" rtl="0" algn="l">
              <a:spcBef>
                <a:spcPts val="1000"/>
              </a:spcBef>
              <a:spcAft>
                <a:spcPts val="0"/>
              </a:spcAft>
              <a:buClr>
                <a:schemeClr val="dk1"/>
              </a:buClr>
              <a:buSzPct val="78571"/>
              <a:buFont typeface="Arial"/>
              <a:buNone/>
            </a:pPr>
            <a:r>
              <a:rPr lang="en"/>
              <a:t>In this project, a dataset is taken from the Kaggle website. This dataset is about the South Koreans who were infected by the virus. This dataset consists of information like the number of cases confirmed, deceased, or recovered from the virus and also information related to the patient like dates of infections, recovered, etc. Apart from this, information related to whether is also mentioned to analyze the situation to get more deep insights.</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2231875" y="461525"/>
            <a:ext cx="49737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What is Amazon Web Service (AWS) ?</a:t>
            </a:r>
            <a:endParaRPr sz="1840"/>
          </a:p>
        </p:txBody>
      </p:sp>
      <p:sp>
        <p:nvSpPr>
          <p:cNvPr id="105" name="Google Shape;105;p15"/>
          <p:cNvSpPr txBox="1"/>
          <p:nvPr>
            <p:ph idx="1" type="body"/>
          </p:nvPr>
        </p:nvSpPr>
        <p:spPr>
          <a:xfrm>
            <a:off x="235225" y="918575"/>
            <a:ext cx="8272500" cy="402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Amazon Web </a:t>
            </a:r>
            <a:r>
              <a:rPr lang="en"/>
              <a:t>Services</a:t>
            </a:r>
            <a:r>
              <a:rPr lang="en"/>
              <a:t> is a cloud computing platform which was </a:t>
            </a:r>
            <a:r>
              <a:rPr lang="en"/>
              <a:t>launched</a:t>
            </a:r>
            <a:r>
              <a:rPr lang="en"/>
              <a:t> in 2006. Amazon Web Services </a:t>
            </a:r>
            <a:r>
              <a:rPr lang="en"/>
              <a:t>includes</a:t>
            </a:r>
            <a:r>
              <a:rPr lang="en"/>
              <a:t> storages, servers, networking, remote computing, email, mobile development, and security. AWS </a:t>
            </a:r>
            <a:r>
              <a:rPr lang="en"/>
              <a:t>continues</a:t>
            </a:r>
            <a:r>
              <a:rPr lang="en"/>
              <a:t> to add more tools as we progress into the future. Many companies use Amazon Web Services, some reputable companies include Sony and Samsung. AWS helps these </a:t>
            </a:r>
            <a:r>
              <a:rPr lang="en"/>
              <a:t>business</a:t>
            </a:r>
            <a:r>
              <a:rPr lang="en"/>
              <a:t> scale and grow by providing high functionality and delivery of their </a:t>
            </a:r>
            <a:r>
              <a:rPr lang="en"/>
              <a:t>services.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descr="List of AWS Services | Our Technology Planet" id="106" name="Google Shape;106;p15"/>
          <p:cNvPicPr preferRelativeResize="0"/>
          <p:nvPr/>
        </p:nvPicPr>
        <p:blipFill>
          <a:blip r:embed="rId3">
            <a:alphaModFix/>
          </a:blip>
          <a:stretch>
            <a:fillRect/>
          </a:stretch>
        </p:blipFill>
        <p:spPr>
          <a:xfrm>
            <a:off x="1548300" y="2192325"/>
            <a:ext cx="5842600" cy="280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644499" y="667575"/>
            <a:ext cx="38550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Data Loading And Cleaning</a:t>
            </a:r>
            <a:endParaRPr sz="1840"/>
          </a:p>
        </p:txBody>
      </p:sp>
      <p:sp>
        <p:nvSpPr>
          <p:cNvPr id="112" name="Google Shape;112;p16"/>
          <p:cNvSpPr txBox="1"/>
          <p:nvPr>
            <p:ph idx="1" type="body"/>
          </p:nvPr>
        </p:nvSpPr>
        <p:spPr>
          <a:xfrm>
            <a:off x="102600" y="1288800"/>
            <a:ext cx="8641800" cy="31494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
              <a:t>For our project, we have taken the dataset from kaggle which we mentioned before.</a:t>
            </a:r>
            <a:endParaRPr/>
          </a:p>
          <a:p>
            <a:pPr indent="-406400" lvl="0" marL="457200" rtl="0" algn="l">
              <a:spcBef>
                <a:spcPts val="0"/>
              </a:spcBef>
              <a:spcAft>
                <a:spcPts val="0"/>
              </a:spcAft>
              <a:buSzPts val="2800"/>
              <a:buChar char="●"/>
            </a:pPr>
            <a:r>
              <a:rPr lang="en"/>
              <a:t>We applied Data Modelling Techniques to the raw dataset and made a data model.</a:t>
            </a:r>
            <a:endParaRPr/>
          </a:p>
          <a:p>
            <a:pPr indent="-406400" lvl="0" marL="457200" rtl="0" algn="l">
              <a:spcBef>
                <a:spcPts val="0"/>
              </a:spcBef>
              <a:spcAft>
                <a:spcPts val="0"/>
              </a:spcAft>
              <a:buSzPts val="2800"/>
              <a:buChar char="●"/>
            </a:pPr>
            <a:r>
              <a:rPr lang="en"/>
              <a:t>We prepared the data files according to the modelled diagram and uploaded the same to S3 bucket.</a:t>
            </a:r>
            <a:endParaRPr/>
          </a:p>
          <a:p>
            <a:pPr indent="-406400" lvl="0" marL="457200" rtl="0" algn="l">
              <a:spcBef>
                <a:spcPts val="0"/>
              </a:spcBef>
              <a:spcAft>
                <a:spcPts val="0"/>
              </a:spcAft>
              <a:buSzPts val="2800"/>
              <a:buChar char="●"/>
            </a:pPr>
            <a:r>
              <a:rPr lang="en"/>
              <a:t>We used the Glue Service in the AWS to make a Crawler for fetching the data from S3 bucket. After that, applied some </a:t>
            </a:r>
            <a:r>
              <a:rPr lang="en"/>
              <a:t>techniques</a:t>
            </a:r>
            <a:r>
              <a:rPr lang="en"/>
              <a:t> to clean the data like null values, etc.</a:t>
            </a:r>
            <a:endParaRPr/>
          </a:p>
          <a:p>
            <a:pPr indent="-406400" lvl="0" marL="457200" rtl="0" algn="l">
              <a:spcBef>
                <a:spcPts val="0"/>
              </a:spcBef>
              <a:spcAft>
                <a:spcPts val="0"/>
              </a:spcAft>
              <a:buSzPts val="2800"/>
              <a:buChar char="●"/>
            </a:pPr>
            <a:r>
              <a:rPr lang="en"/>
              <a:t>After Cleaning it we loaded it to Amazon Redshift.</a:t>
            </a:r>
            <a:endParaRPr/>
          </a:p>
          <a:p>
            <a:pPr indent="0" lvl="0" marL="0" rtl="0" algn="l">
              <a:spcBef>
                <a:spcPts val="1000"/>
              </a:spcBef>
              <a:spcAft>
                <a:spcPts val="0"/>
              </a:spcAft>
              <a:buNone/>
            </a:pPr>
            <a:r>
              <a:rPr lang="en"/>
              <a:t> </a:t>
            </a:r>
            <a:endParaRPr/>
          </a:p>
        </p:txBody>
      </p:sp>
      <p:sp>
        <p:nvSpPr>
          <p:cNvPr id="113" name="Google Shape;113;p16"/>
          <p:cNvSpPr txBox="1"/>
          <p:nvPr/>
        </p:nvSpPr>
        <p:spPr>
          <a:xfrm>
            <a:off x="5980075" y="3949300"/>
            <a:ext cx="64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descr="How to Replicate an S3 Bucket Across Regions – CloudSavvy IT" id="114" name="Google Shape;114;p16"/>
          <p:cNvPicPr preferRelativeResize="0"/>
          <p:nvPr/>
        </p:nvPicPr>
        <p:blipFill>
          <a:blip r:embed="rId3">
            <a:alphaModFix/>
          </a:blip>
          <a:stretch>
            <a:fillRect/>
          </a:stretch>
        </p:blipFill>
        <p:spPr>
          <a:xfrm>
            <a:off x="5980075" y="3949288"/>
            <a:ext cx="3276600" cy="140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579225" y="665450"/>
            <a:ext cx="3674700" cy="375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1840"/>
              <a:t>Data Processing Using ETL</a:t>
            </a:r>
            <a:endParaRPr sz="1840"/>
          </a:p>
        </p:txBody>
      </p:sp>
      <p:sp>
        <p:nvSpPr>
          <p:cNvPr id="120" name="Google Shape;120;p17"/>
          <p:cNvSpPr txBox="1"/>
          <p:nvPr/>
        </p:nvSpPr>
        <p:spPr>
          <a:xfrm>
            <a:off x="740500" y="1682950"/>
            <a:ext cx="74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17"/>
          <p:cNvSpPr txBox="1"/>
          <p:nvPr/>
        </p:nvSpPr>
        <p:spPr>
          <a:xfrm>
            <a:off x="558025" y="622625"/>
            <a:ext cx="7449900" cy="46422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t/>
            </a:r>
            <a:endParaRPr>
              <a:solidFill>
                <a:schemeClr val="lt1"/>
              </a:solidFill>
              <a:latin typeface="Spartan"/>
              <a:ea typeface="Spartan"/>
              <a:cs typeface="Spartan"/>
              <a:sym typeface="Spartan"/>
            </a:endParaRPr>
          </a:p>
          <a:p>
            <a:pPr indent="-406400" lvl="0" marL="457200" rtl="0" algn="l">
              <a:lnSpc>
                <a:spcPct val="90000"/>
              </a:lnSpc>
              <a:spcBef>
                <a:spcPts val="1000"/>
              </a:spcBef>
              <a:spcAft>
                <a:spcPts val="0"/>
              </a:spcAft>
              <a:buClr>
                <a:schemeClr val="lt1"/>
              </a:buClr>
              <a:buSzPts val="2800"/>
              <a:buFont typeface="Spartan"/>
              <a:buChar char="●"/>
            </a:pPr>
            <a:r>
              <a:rPr lang="en">
                <a:solidFill>
                  <a:schemeClr val="lt1"/>
                </a:solidFill>
                <a:latin typeface="Spartan"/>
                <a:ea typeface="Spartan"/>
                <a:cs typeface="Spartan"/>
                <a:sym typeface="Spartan"/>
              </a:rPr>
              <a:t>For our project we fetched the data with a crawler and stored it into our glue database that we made.</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The crawler </a:t>
            </a:r>
            <a:r>
              <a:rPr lang="en">
                <a:solidFill>
                  <a:schemeClr val="lt1"/>
                </a:solidFill>
                <a:latin typeface="Spartan"/>
                <a:ea typeface="Spartan"/>
                <a:cs typeface="Spartan"/>
                <a:sym typeface="Spartan"/>
              </a:rPr>
              <a:t>fetched</a:t>
            </a:r>
            <a:r>
              <a:rPr lang="en">
                <a:solidFill>
                  <a:schemeClr val="lt1"/>
                </a:solidFill>
                <a:latin typeface="Spartan"/>
                <a:ea typeface="Spartan"/>
                <a:cs typeface="Spartan"/>
                <a:sym typeface="Spartan"/>
              </a:rPr>
              <a:t> 12 tables from the S3 Bucket so we could perform ETL operations on it.</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then made ETL Jobs for 12 tables in glue that we </a:t>
            </a:r>
            <a:r>
              <a:rPr lang="en">
                <a:solidFill>
                  <a:schemeClr val="lt1"/>
                </a:solidFill>
                <a:latin typeface="Spartan"/>
                <a:ea typeface="Spartan"/>
                <a:cs typeface="Spartan"/>
                <a:sym typeface="Spartan"/>
              </a:rPr>
              <a:t>fetched</a:t>
            </a:r>
            <a:r>
              <a:rPr lang="en">
                <a:solidFill>
                  <a:schemeClr val="lt1"/>
                </a:solidFill>
                <a:latin typeface="Spartan"/>
                <a:ea typeface="Spartan"/>
                <a:cs typeface="Spartan"/>
                <a:sym typeface="Spartan"/>
              </a:rPr>
              <a:t> from our crawler.</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Glue Jobs had Python </a:t>
            </a:r>
            <a:r>
              <a:rPr lang="en">
                <a:solidFill>
                  <a:schemeClr val="lt1"/>
                </a:solidFill>
                <a:latin typeface="Spartan"/>
                <a:ea typeface="Spartan"/>
                <a:cs typeface="Spartan"/>
                <a:sym typeface="Spartan"/>
              </a:rPr>
              <a:t>generated</a:t>
            </a:r>
            <a:r>
              <a:rPr lang="en">
                <a:solidFill>
                  <a:schemeClr val="lt1"/>
                </a:solidFill>
                <a:latin typeface="Spartan"/>
                <a:ea typeface="Spartan"/>
                <a:cs typeface="Spartan"/>
                <a:sym typeface="Spartan"/>
              </a:rPr>
              <a:t> script that applied mapping and dropping null values from all our tables.</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After all the 12 tables were </a:t>
            </a:r>
            <a:r>
              <a:rPr lang="en">
                <a:solidFill>
                  <a:schemeClr val="lt1"/>
                </a:solidFill>
                <a:latin typeface="Spartan"/>
                <a:ea typeface="Spartan"/>
                <a:cs typeface="Spartan"/>
                <a:sym typeface="Spartan"/>
              </a:rPr>
              <a:t>processed, we used the crawler again to get the data from the S3 Bucket.</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Now all our data was processed inside our glue database so we could use it wherever we need it like in Athena and Redshift.  </a:t>
            </a:r>
            <a:endParaRPr>
              <a:solidFill>
                <a:schemeClr val="lt1"/>
              </a:solidFill>
              <a:latin typeface="Spartan"/>
              <a:ea typeface="Spartan"/>
              <a:cs typeface="Spartan"/>
              <a:sym typeface="Spartan"/>
            </a:endParaRPr>
          </a:p>
          <a:p>
            <a:pPr indent="0" lvl="0" marL="457200" rtl="0" algn="l">
              <a:lnSpc>
                <a:spcPct val="90000"/>
              </a:lnSpc>
              <a:spcBef>
                <a:spcPts val="1000"/>
              </a:spcBef>
              <a:spcAft>
                <a:spcPts val="0"/>
              </a:spcAft>
              <a:buNone/>
            </a:pPr>
            <a:r>
              <a:t/>
            </a:r>
            <a:endParaRPr>
              <a:solidFill>
                <a:schemeClr val="lt1"/>
              </a:solidFill>
              <a:latin typeface="Spartan"/>
              <a:ea typeface="Spartan"/>
              <a:cs typeface="Spartan"/>
              <a:sym typeface="Spartan"/>
            </a:endParaRPr>
          </a:p>
          <a:p>
            <a:pPr indent="0" lvl="0" marL="0" rtl="0" algn="l">
              <a:lnSpc>
                <a:spcPct val="90000"/>
              </a:lnSpc>
              <a:spcBef>
                <a:spcPts val="1000"/>
              </a:spcBef>
              <a:spcAft>
                <a:spcPts val="0"/>
              </a:spcAft>
              <a:buNone/>
            </a:pPr>
            <a:r>
              <a:rPr lang="en">
                <a:solidFill>
                  <a:schemeClr val="lt1"/>
                </a:solidFill>
                <a:latin typeface="Spartan"/>
                <a:ea typeface="Spartan"/>
                <a:cs typeface="Spartan"/>
                <a:sym typeface="Spart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2043104" y="645449"/>
            <a:ext cx="5440500" cy="375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Working With GLUE</a:t>
            </a:r>
            <a:endParaRPr/>
          </a:p>
        </p:txBody>
      </p:sp>
      <p:sp>
        <p:nvSpPr>
          <p:cNvPr id="127" name="Google Shape;127;p18"/>
          <p:cNvSpPr txBox="1"/>
          <p:nvPr/>
        </p:nvSpPr>
        <p:spPr>
          <a:xfrm>
            <a:off x="622650" y="1020750"/>
            <a:ext cx="7898700" cy="3478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a:solidFill>
                <a:schemeClr val="lt1"/>
              </a:solidFill>
              <a:latin typeface="Spartan"/>
              <a:ea typeface="Spartan"/>
              <a:cs typeface="Spartan"/>
              <a:sym typeface="Spartan"/>
            </a:endParaRPr>
          </a:p>
          <a:p>
            <a:pPr indent="-406400" lvl="0" marL="457200" rtl="0" algn="l">
              <a:lnSpc>
                <a:spcPct val="90000"/>
              </a:lnSpc>
              <a:spcBef>
                <a:spcPts val="1000"/>
              </a:spcBef>
              <a:spcAft>
                <a:spcPts val="0"/>
              </a:spcAft>
              <a:buClr>
                <a:schemeClr val="lt1"/>
              </a:buClr>
              <a:buSzPts val="2800"/>
              <a:buFont typeface="Spartan"/>
              <a:buChar char="●"/>
            </a:pPr>
            <a:r>
              <a:rPr lang="en">
                <a:solidFill>
                  <a:schemeClr val="lt1"/>
                </a:solidFill>
                <a:latin typeface="Spartan"/>
                <a:ea typeface="Spartan"/>
                <a:cs typeface="Spartan"/>
                <a:sym typeface="Spartan"/>
              </a:rPr>
              <a:t>AWS Glue is a ETL service which is serverless, glue is the most important service for our project as it helps us connect to all services to access the data in glue.</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Glue helps crawl data to store it into a glue database.</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It also helps build data catalogs and perform data preparation of big amounts of data.</a:t>
            </a:r>
            <a:endParaRPr>
              <a:solidFill>
                <a:schemeClr val="lt1"/>
              </a:solidFill>
              <a:latin typeface="Spartan"/>
              <a:ea typeface="Spartan"/>
              <a:cs typeface="Spartan"/>
              <a:sym typeface="Spartan"/>
            </a:endParaRPr>
          </a:p>
          <a:p>
            <a:pPr indent="-406400" lvl="0" marL="457200" rtl="0" algn="l">
              <a:lnSpc>
                <a:spcPct val="90000"/>
              </a:lnSpc>
              <a:spcBef>
                <a:spcPts val="0"/>
              </a:spcBef>
              <a:spcAft>
                <a:spcPts val="0"/>
              </a:spcAft>
              <a:buClr>
                <a:schemeClr val="lt1"/>
              </a:buClr>
              <a:buSzPts val="2800"/>
              <a:buFont typeface="Spartan"/>
              <a:buChar char="●"/>
            </a:pPr>
            <a:r>
              <a:rPr lang="en">
                <a:solidFill>
                  <a:schemeClr val="lt1"/>
                </a:solidFill>
                <a:latin typeface="Spartan"/>
                <a:ea typeface="Spartan"/>
                <a:cs typeface="Spartan"/>
                <a:sym typeface="Spartan"/>
              </a:rPr>
              <a:t>We can even transform data in glue by using its python generated scripts and built-in </a:t>
            </a:r>
            <a:r>
              <a:rPr lang="en">
                <a:solidFill>
                  <a:schemeClr val="lt1"/>
                </a:solidFill>
                <a:latin typeface="Spartan"/>
                <a:ea typeface="Spartan"/>
                <a:cs typeface="Spartan"/>
                <a:sym typeface="Spartan"/>
              </a:rPr>
              <a:t>functionalities</a:t>
            </a:r>
            <a:endParaRPr>
              <a:solidFill>
                <a:schemeClr val="lt1"/>
              </a:solidFill>
              <a:latin typeface="Spartan"/>
              <a:ea typeface="Spartan"/>
              <a:cs typeface="Spartan"/>
              <a:sym typeface="Spartan"/>
            </a:endParaRPr>
          </a:p>
          <a:p>
            <a:pPr indent="0" lvl="0" marL="457200" rtl="0" algn="l">
              <a:lnSpc>
                <a:spcPct val="90000"/>
              </a:lnSpc>
              <a:spcBef>
                <a:spcPts val="1000"/>
              </a:spcBef>
              <a:spcAft>
                <a:spcPts val="0"/>
              </a:spcAft>
              <a:buNone/>
            </a:pPr>
            <a:r>
              <a:t/>
            </a:r>
            <a:endParaRPr>
              <a:solidFill>
                <a:schemeClr val="lt1"/>
              </a:solidFill>
              <a:latin typeface="Spartan"/>
              <a:ea typeface="Spartan"/>
              <a:cs typeface="Spartan"/>
              <a:sym typeface="Spartan"/>
            </a:endParaRPr>
          </a:p>
          <a:p>
            <a:pPr indent="0" lvl="0" marL="0" rtl="0" algn="l">
              <a:lnSpc>
                <a:spcPct val="90000"/>
              </a:lnSpc>
              <a:spcBef>
                <a:spcPts val="1000"/>
              </a:spcBef>
              <a:spcAft>
                <a:spcPts val="0"/>
              </a:spcAft>
              <a:buNone/>
            </a:pPr>
            <a:r>
              <a:rPr lang="en">
                <a:solidFill>
                  <a:schemeClr val="lt1"/>
                </a:solidFill>
                <a:latin typeface="Spartan"/>
                <a:ea typeface="Spartan"/>
                <a:cs typeface="Spartan"/>
                <a:sym typeface="Spartan"/>
              </a:rPr>
              <a:t> </a:t>
            </a:r>
            <a:endParaRPr>
              <a:solidFill>
                <a:schemeClr val="lt1"/>
              </a:solidFill>
              <a:latin typeface="Spartan"/>
              <a:ea typeface="Spartan"/>
              <a:cs typeface="Spartan"/>
              <a:sym typeface="Spartan"/>
            </a:endParaRPr>
          </a:p>
        </p:txBody>
      </p:sp>
      <p:pic>
        <p:nvPicPr>
          <p:cNvPr descr="2021 | AWS Glue - Simple, flexible, and cost-effective ETL | Cloud  Consulting | Cloud-Native Apps | ML &amp; AI" id="128" name="Google Shape;128;p18"/>
          <p:cNvPicPr preferRelativeResize="0"/>
          <p:nvPr/>
        </p:nvPicPr>
        <p:blipFill rotWithShape="1">
          <a:blip r:embed="rId3">
            <a:alphaModFix/>
          </a:blip>
          <a:srcRect b="7466" l="25460" r="28764" t="9936"/>
          <a:stretch/>
        </p:blipFill>
        <p:spPr>
          <a:xfrm>
            <a:off x="4159463" y="3633750"/>
            <a:ext cx="1207775" cy="141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rts">
  <a:themeElements>
    <a:clrScheme name="SJSU">
      <a:dk1>
        <a:srgbClr val="000000"/>
      </a:dk1>
      <a:lt1>
        <a:srgbClr val="FFFFFF"/>
      </a:lt1>
      <a:dk2>
        <a:srgbClr val="0055A2"/>
      </a:dk2>
      <a:lt2>
        <a:srgbClr val="666666"/>
      </a:lt2>
      <a:accent1>
        <a:srgbClr val="0055A2"/>
      </a:accent1>
      <a:accent2>
        <a:srgbClr val="E5A823"/>
      </a:accent2>
      <a:accent3>
        <a:srgbClr val="818485"/>
      </a:accent3>
      <a:accent4>
        <a:srgbClr val="FFC000"/>
      </a:accent4>
      <a:accent5>
        <a:srgbClr val="4472C4"/>
      </a:accent5>
      <a:accent6>
        <a:srgbClr val="70AD47"/>
      </a:accent6>
      <a:hlink>
        <a:srgbClr val="E5A823"/>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