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Libre Franklin"/>
      <p:regular r:id="rId27"/>
      <p:bold r:id="rId28"/>
      <p:italic r:id="rId29"/>
      <p:boldItalic r:id="rId30"/>
    </p:embeddedFont>
    <p:embeddedFont>
      <p:font typeface="Roboto"/>
      <p:regular r:id="rId31"/>
      <p:bold r:id="rId32"/>
      <p:italic r:id="rId33"/>
      <p:boldItalic r:id="rId34"/>
    </p:embeddedFont>
    <p:embeddedFont>
      <p:font typeface="EB Garamond Medium"/>
      <p:regular r:id="rId35"/>
      <p:bold r:id="rId36"/>
      <p:italic r:id="rId37"/>
      <p:boldItalic r:id="rId38"/>
    </p:embeddedFont>
    <p:embeddedFont>
      <p:font typeface="EB Garamond"/>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hU7t3rmGZb5QOtjdYY2srVOVuv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B50608-862F-4A6E-8235-AB1B74A6C621}">
  <a:tblStyle styleId="{BEB50608-862F-4A6E-8235-AB1B74A6C62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EBGaramond-bold.fntdata"/><Relationship Id="rId20" Type="http://schemas.openxmlformats.org/officeDocument/2006/relationships/slide" Target="slides/slide15.xml"/><Relationship Id="rId42" Type="http://schemas.openxmlformats.org/officeDocument/2006/relationships/font" Target="fonts/EBGaramond-boldItalic.fntdata"/><Relationship Id="rId41" Type="http://schemas.openxmlformats.org/officeDocument/2006/relationships/font" Target="fonts/EBGaramond-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LibreFranklin-bold.fntdata"/><Relationship Id="rId27" Type="http://schemas.openxmlformats.org/officeDocument/2006/relationships/font" Target="fonts/LibreFranklin-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ibreFranklin-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LibreFranklin-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EBGaramondMedium-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EBGaramondMedium-italic.fntdata"/><Relationship Id="rId14" Type="http://schemas.openxmlformats.org/officeDocument/2006/relationships/slide" Target="slides/slide9.xml"/><Relationship Id="rId36" Type="http://schemas.openxmlformats.org/officeDocument/2006/relationships/font" Target="fonts/EBGaramondMedium-bold.fntdata"/><Relationship Id="rId17" Type="http://schemas.openxmlformats.org/officeDocument/2006/relationships/slide" Target="slides/slide12.xml"/><Relationship Id="rId39" Type="http://schemas.openxmlformats.org/officeDocument/2006/relationships/font" Target="fonts/EBGaramond-regular.fntdata"/><Relationship Id="rId16" Type="http://schemas.openxmlformats.org/officeDocument/2006/relationships/slide" Target="slides/slide11.xml"/><Relationship Id="rId38" Type="http://schemas.openxmlformats.org/officeDocument/2006/relationships/font" Target="fonts/EBGaramondMedium-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US" sz="1200" u="none" strike="noStrike">
                <a:solidFill>
                  <a:schemeClr val="dk1"/>
                </a:solidFill>
                <a:latin typeface="Calibri"/>
                <a:ea typeface="Calibri"/>
                <a:cs typeface="Calibri"/>
                <a:sym typeface="Calibri"/>
              </a:rPr>
              <a:t>A RF classifier is an ensemble model that consists of a group of decision trees that are trained in parallel using random subset of features. The prediction is obtained by calculating the majority voting from predictions of the all the trees in the forest</a:t>
            </a:r>
            <a:endParaRPr b="0"/>
          </a:p>
          <a:p>
            <a:pPr indent="0" lvl="0" marL="0" rtl="0" algn="l">
              <a:lnSpc>
                <a:spcPct val="100000"/>
              </a:lnSpc>
              <a:spcBef>
                <a:spcPts val="0"/>
              </a:spcBef>
              <a:spcAft>
                <a:spcPts val="0"/>
              </a:spcAft>
              <a:buSzPts val="1400"/>
              <a:buNone/>
            </a:pPr>
            <a:br>
              <a:rPr lang="en-US"/>
            </a:br>
            <a:endParaRPr b="0"/>
          </a:p>
          <a:p>
            <a:pPr indent="0" lvl="0" marL="0" rtl="0" algn="l">
              <a:lnSpc>
                <a:spcPct val="100000"/>
              </a:lnSpc>
              <a:spcBef>
                <a:spcPts val="0"/>
              </a:spcBef>
              <a:spcAft>
                <a:spcPts val="0"/>
              </a:spcAft>
              <a:buSzPts val="1400"/>
              <a:buNone/>
            </a:pPr>
            <a:br>
              <a:rPr lang="en-US"/>
            </a:br>
            <a:endParaRPr/>
          </a:p>
        </p:txBody>
      </p:sp>
      <p:sp>
        <p:nvSpPr>
          <p:cNvPr id="186" name="Google Shape;186;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9f1161c724_1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19f1161c724_1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g19f1161c724_1_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9f1161c724_1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g19f1161c724_1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g19f1161c724_1_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9f1161c724_1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19f1161c724_1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g19f1161c724_1_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9f1161c724_1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g19f1161c724_1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g19f1161c724_1_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9f1161c724_1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19f1161c724_1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g19f1161c724_1_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9f1161c724_1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9f1161c724_1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19f1161c724_1_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a73cd49478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1a73cd49478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g1a73cd49478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a90a1156b5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g1a90a1156b5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g1a90a1156b5_2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a90a1156b5_2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1a90a1156b5_2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g1a90a1156b5_2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p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 name="Google Shape;328;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a:t>This dataset contains data of supply chains for DataCo Global company. This dataset spans to 91MB which includes 180520 customer records in 53 columns which has different types of products namely clothing, sports, and electronic supplies. It includes the data of the path of provisioning, production, sales, and commercial distribution methods for these products.</a:t>
            </a:r>
            <a:endParaRPr/>
          </a:p>
          <a:p>
            <a:pPr indent="0" lvl="0" marL="0" rtl="0" algn="l">
              <a:lnSpc>
                <a:spcPct val="115000"/>
              </a:lnSpc>
              <a:spcBef>
                <a:spcPts val="0"/>
              </a:spcBef>
              <a:spcAft>
                <a:spcPts val="0"/>
              </a:spcAft>
              <a:buSzPts val="1100"/>
              <a:buNone/>
            </a:pPr>
            <a:r>
              <a:rPr lang="en-US">
                <a:solidFill>
                  <a:srgbClr val="24292F"/>
                </a:solidFill>
                <a:latin typeface="Arial"/>
                <a:ea typeface="Arial"/>
                <a:cs typeface="Arial"/>
                <a:sym typeface="Arial"/>
              </a:rPr>
              <a:t>which includes a collection of their products sold, financial details(profit, loss, total sales etc.), Shipping details, and customer details such as sales, demographics, and transaction details.</a:t>
            </a:r>
            <a:endParaRPr>
              <a:solidFill>
                <a:srgbClr val="24292F"/>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
        <p:nvSpPr>
          <p:cNvPr id="134" name="Google Shape;13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a82b8ea342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1a82b8ea342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1a82b8ea342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a73cd4947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1a73cd4947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1a73cd49478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sp>
        <p:nvSpPr>
          <p:cNvPr id="17" name="Google Shape;17;p27"/>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7"/>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9" name="Google Shape;19;p27"/>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7"/>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7"/>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grpSp>
        <p:nvGrpSpPr>
          <p:cNvPr id="22" name="Google Shape;22;p27"/>
          <p:cNvGrpSpPr/>
          <p:nvPr/>
        </p:nvGrpSpPr>
        <p:grpSpPr>
          <a:xfrm>
            <a:off x="752858" y="744469"/>
            <a:ext cx="10674117" cy="5349671"/>
            <a:chOff x="752858" y="744469"/>
            <a:chExt cx="10674117" cy="5349671"/>
          </a:xfrm>
        </p:grpSpPr>
        <p:sp>
          <p:nvSpPr>
            <p:cNvPr id="23" name="Google Shape;23;p27"/>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4" name="Google Shape;24;p27"/>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3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6"/>
          <p:cNvSpPr txBox="1"/>
          <p:nvPr>
            <p:ph idx="1" type="body"/>
          </p:nvPr>
        </p:nvSpPr>
        <p:spPr>
          <a:xfrm rot="5400000">
            <a:off x="4386263" y="-719137"/>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4" name="Google Shape;84;p3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37"/>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7"/>
          <p:cNvSpPr txBox="1"/>
          <p:nvPr>
            <p:ph idx="1" type="body"/>
          </p:nvPr>
        </p:nvSpPr>
        <p:spPr>
          <a:xfrm rot="5400000">
            <a:off x="2839799"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90" name="Google Shape;90;p3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8" name="Google Shape;28;p2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1" name="Shape 31"/>
        <p:cNvGrpSpPr/>
        <p:nvPr/>
      </p:nvGrpSpPr>
      <p:grpSpPr>
        <a:xfrm>
          <a:off x="0" y="0"/>
          <a:ext cx="0" cy="0"/>
          <a:chOff x="0" y="0"/>
          <a:chExt cx="0" cy="0"/>
        </a:xfrm>
      </p:grpSpPr>
      <p:sp>
        <p:nvSpPr>
          <p:cNvPr id="32" name="Google Shape;32;p29"/>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dk2"/>
              </a:buClr>
              <a:buSzPts val="7200"/>
              <a:buFont typeface="Libre Franklin"/>
              <a:buNone/>
              <a:defRPr sz="7200" cap="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9"/>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dk2"/>
              </a:buClr>
              <a:buSzPts val="2400"/>
              <a:buNone/>
              <a:defRPr sz="2400">
                <a:solidFill>
                  <a:schemeClr val="dk2"/>
                </a:solidFill>
              </a:defRPr>
            </a:lvl1pPr>
            <a:lvl2pPr indent="-228600" lvl="1" marL="914400" algn="l">
              <a:lnSpc>
                <a:spcPct val="94000"/>
              </a:lnSpc>
              <a:spcBef>
                <a:spcPts val="500"/>
              </a:spcBef>
              <a:spcAft>
                <a:spcPts val="0"/>
              </a:spcAft>
              <a:buClr>
                <a:srgbClr val="888888"/>
              </a:buClr>
              <a:buSzPts val="2000"/>
              <a:buNone/>
              <a:defRPr sz="2000">
                <a:solidFill>
                  <a:srgbClr val="888888"/>
                </a:solidFill>
              </a:defRPr>
            </a:lvl2pPr>
            <a:lvl3pPr indent="-228600" lvl="2" marL="1371600" algn="l">
              <a:lnSpc>
                <a:spcPct val="94000"/>
              </a:lnSpc>
              <a:spcBef>
                <a:spcPts val="500"/>
              </a:spcBef>
              <a:spcAft>
                <a:spcPts val="0"/>
              </a:spcAft>
              <a:buClr>
                <a:srgbClr val="888888"/>
              </a:buClr>
              <a:buSzPts val="1800"/>
              <a:buNone/>
              <a:defRPr sz="1800">
                <a:solidFill>
                  <a:srgbClr val="888888"/>
                </a:solidFill>
              </a:defRPr>
            </a:lvl3pPr>
            <a:lvl4pPr indent="-228600" lvl="3" marL="1828800" algn="l">
              <a:lnSpc>
                <a:spcPct val="94000"/>
              </a:lnSpc>
              <a:spcBef>
                <a:spcPts val="500"/>
              </a:spcBef>
              <a:spcAft>
                <a:spcPts val="0"/>
              </a:spcAft>
              <a:buClr>
                <a:srgbClr val="888888"/>
              </a:buClr>
              <a:buSzPts val="1600"/>
              <a:buNone/>
              <a:defRPr sz="1600">
                <a:solidFill>
                  <a:srgbClr val="888888"/>
                </a:solidFill>
              </a:defRPr>
            </a:lvl4pPr>
            <a:lvl5pPr indent="-228600" lvl="4" marL="2286000" algn="l">
              <a:lnSpc>
                <a:spcPct val="94000"/>
              </a:lnSpc>
              <a:spcBef>
                <a:spcPts val="500"/>
              </a:spcBef>
              <a:spcAft>
                <a:spcPts val="0"/>
              </a:spcAft>
              <a:buClr>
                <a:srgbClr val="888888"/>
              </a:buClr>
              <a:buSzPts val="1600"/>
              <a:buNone/>
              <a:defRPr sz="1600">
                <a:solidFill>
                  <a:srgbClr val="888888"/>
                </a:solidFill>
              </a:defRPr>
            </a:lvl5pPr>
            <a:lvl6pPr indent="-228600" lvl="5" marL="2743200" algn="l">
              <a:lnSpc>
                <a:spcPct val="94000"/>
              </a:lnSpc>
              <a:spcBef>
                <a:spcPts val="500"/>
              </a:spcBef>
              <a:spcAft>
                <a:spcPts val="0"/>
              </a:spcAft>
              <a:buClr>
                <a:srgbClr val="888888"/>
              </a:buClr>
              <a:buSzPts val="1600"/>
              <a:buNone/>
              <a:defRPr sz="1600">
                <a:solidFill>
                  <a:srgbClr val="888888"/>
                </a:solidFill>
              </a:defRPr>
            </a:lvl6pPr>
            <a:lvl7pPr indent="-228600" lvl="6" marL="3200400" algn="l">
              <a:lnSpc>
                <a:spcPct val="94000"/>
              </a:lnSpc>
              <a:spcBef>
                <a:spcPts val="500"/>
              </a:spcBef>
              <a:spcAft>
                <a:spcPts val="0"/>
              </a:spcAft>
              <a:buClr>
                <a:srgbClr val="888888"/>
              </a:buClr>
              <a:buSzPts val="1600"/>
              <a:buNone/>
              <a:defRPr sz="1600">
                <a:solidFill>
                  <a:srgbClr val="888888"/>
                </a:solidFill>
              </a:defRPr>
            </a:lvl7pPr>
            <a:lvl8pPr indent="-228600" lvl="7" marL="3657600" algn="l">
              <a:lnSpc>
                <a:spcPct val="94000"/>
              </a:lnSpc>
              <a:spcBef>
                <a:spcPts val="500"/>
              </a:spcBef>
              <a:spcAft>
                <a:spcPts val="0"/>
              </a:spcAft>
              <a:buClr>
                <a:srgbClr val="888888"/>
              </a:buClr>
              <a:buSzPts val="1600"/>
              <a:buNone/>
              <a:defRPr sz="1600">
                <a:solidFill>
                  <a:srgbClr val="888888"/>
                </a:solidFill>
              </a:defRPr>
            </a:lvl8pPr>
            <a:lvl9pPr indent="-228600" lvl="8" marL="4114800" algn="l">
              <a:lnSpc>
                <a:spcPct val="94000"/>
              </a:lnSpc>
              <a:spcBef>
                <a:spcPts val="500"/>
              </a:spcBef>
              <a:spcAft>
                <a:spcPts val="200"/>
              </a:spcAft>
              <a:buClr>
                <a:srgbClr val="888888"/>
              </a:buClr>
              <a:buSzPts val="1600"/>
              <a:buNone/>
              <a:defRPr sz="1600">
                <a:solidFill>
                  <a:srgbClr val="888888"/>
                </a:solidFill>
              </a:defRPr>
            </a:lvl9pPr>
          </a:lstStyle>
          <a:p/>
        </p:txBody>
      </p:sp>
      <p:sp>
        <p:nvSpPr>
          <p:cNvPr id="34" name="Google Shape;34;p29"/>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9"/>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9"/>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29"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dk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3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0"/>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1" name="Google Shape;41;p30"/>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2" name="Google Shape;42;p30"/>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0"/>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3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1"/>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8" name="Google Shape;48;p31"/>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9" name="Google Shape;49;p31"/>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50" name="Google Shape;50;p31"/>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1" name="Google Shape;51;p3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3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3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3" name="Shape 63"/>
        <p:cNvGrpSpPr/>
        <p:nvPr/>
      </p:nvGrpSpPr>
      <p:grpSpPr>
        <a:xfrm>
          <a:off x="0" y="0"/>
          <a:ext cx="0" cy="0"/>
          <a:chOff x="0" y="0"/>
          <a:chExt cx="0" cy="0"/>
        </a:xfrm>
      </p:grpSpPr>
      <p:sp>
        <p:nvSpPr>
          <p:cNvPr id="64" name="Google Shape;64;p34"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4"/>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4"/>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7" name="Google Shape;67;p34"/>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8" name="Google Shape;68;p34"/>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4"/>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4"/>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34"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35"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5"/>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5"/>
          <p:cNvSpPr/>
          <p:nvPr>
            <p:ph idx="2" type="pic"/>
          </p:nvPr>
        </p:nvSpPr>
        <p:spPr>
          <a:xfrm>
            <a:off x="5532120" y="0"/>
            <a:ext cx="6659880" cy="6857999"/>
          </a:xfrm>
          <a:prstGeom prst="rect">
            <a:avLst/>
          </a:prstGeom>
          <a:noFill/>
          <a:ln>
            <a:noFill/>
          </a:ln>
        </p:spPr>
      </p:sp>
      <p:sp>
        <p:nvSpPr>
          <p:cNvPr id="76" name="Google Shape;76;p35"/>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7" name="Google Shape;77;p35"/>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5"/>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5"/>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35"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6"/>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12" name="Google Shape;12;p2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2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4" name="Google Shape;14;p2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6"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p14:dur="0">
        <p:push/>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qeios.com/profile/17188" TargetMode="External"/><Relationship Id="rId4" Type="http://schemas.openxmlformats.org/officeDocument/2006/relationships/hyperlink" Target="https://doi.org/10.32388/1VZC8W" TargetMode="External"/><Relationship Id="rId5" Type="http://schemas.openxmlformats.org/officeDocument/2006/relationships/hyperlink" Target="https://www.tojqi.net/index.php/journal/article/view/6308/4494"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6.png"/><Relationship Id="rId6"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p:nvPr/>
        </p:nvSpPr>
        <p:spPr>
          <a:xfrm>
            <a:off x="1147156" y="3582263"/>
            <a:ext cx="9867208" cy="1579941"/>
          </a:xfrm>
          <a:prstGeom prst="rect">
            <a:avLst/>
          </a:prstGeom>
          <a:solidFill>
            <a:srgbClr val="73FE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98" name="Google Shape;98;p1"/>
          <p:cNvSpPr/>
          <p:nvPr/>
        </p:nvSpPr>
        <p:spPr>
          <a:xfrm>
            <a:off x="1162396" y="2858961"/>
            <a:ext cx="9867208" cy="723300"/>
          </a:xfrm>
          <a:prstGeom prst="rect">
            <a:avLst/>
          </a:prstGeom>
          <a:solidFill>
            <a:srgbClr val="FFE99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99" name="Google Shape;99;p1"/>
          <p:cNvSpPr txBox="1"/>
          <p:nvPr/>
        </p:nvSpPr>
        <p:spPr>
          <a:xfrm>
            <a:off x="579150" y="1225052"/>
            <a:ext cx="11033700" cy="1636770"/>
          </a:xfrm>
          <a:prstGeom prst="rect">
            <a:avLst/>
          </a:prstGeom>
          <a:noFill/>
          <a:ln>
            <a:noFill/>
          </a:ln>
        </p:spPr>
        <p:txBody>
          <a:bodyPr anchorCtr="0" anchor="t" bIns="45700" lIns="91425" spcFirstLastPara="1" rIns="91425" wrap="square" tIns="45700">
            <a:normAutofit fontScale="97500" lnSpcReduction="10000"/>
          </a:bodyPr>
          <a:lstStyle/>
          <a:p>
            <a:pPr indent="0" lvl="0" marL="0" marR="0" rtl="0" algn="ctr">
              <a:lnSpc>
                <a:spcPct val="150000"/>
              </a:lnSpc>
              <a:spcBef>
                <a:spcPts val="0"/>
              </a:spcBef>
              <a:spcAft>
                <a:spcPts val="0"/>
              </a:spcAft>
              <a:buClr>
                <a:schemeClr val="dk1"/>
              </a:buClr>
              <a:buSzPct val="100000"/>
              <a:buFont typeface="EB Garamond"/>
              <a:buNone/>
            </a:pPr>
            <a:r>
              <a:rPr b="1" i="0" lang="en-US" sz="3500" u="none" cap="none" strike="noStrike">
                <a:solidFill>
                  <a:schemeClr val="dk1"/>
                </a:solidFill>
                <a:latin typeface="EB Garamond"/>
                <a:ea typeface="EB Garamond"/>
                <a:cs typeface="EB Garamond"/>
                <a:sym typeface="EB Garamond"/>
              </a:rPr>
              <a:t>SUPPLY CHAIN FRAUD </a:t>
            </a:r>
            <a:endParaRPr b="1"/>
          </a:p>
          <a:p>
            <a:pPr indent="0" lvl="0" marL="0" marR="0" rtl="0" algn="ctr">
              <a:lnSpc>
                <a:spcPct val="150000"/>
              </a:lnSpc>
              <a:spcBef>
                <a:spcPts val="0"/>
              </a:spcBef>
              <a:spcAft>
                <a:spcPts val="0"/>
              </a:spcAft>
              <a:buClr>
                <a:schemeClr val="dk1"/>
              </a:buClr>
              <a:buSzPct val="100000"/>
              <a:buFont typeface="EB Garamond"/>
              <a:buNone/>
            </a:pPr>
            <a:r>
              <a:rPr b="1" i="0" lang="en-US" sz="3500" u="none" cap="none" strike="noStrike">
                <a:solidFill>
                  <a:schemeClr val="dk1"/>
                </a:solidFill>
                <a:latin typeface="EB Garamond"/>
                <a:ea typeface="EB Garamond"/>
                <a:cs typeface="EB Garamond"/>
                <a:sym typeface="EB Garamond"/>
              </a:rPr>
              <a:t>DETECTION SYSTEM</a:t>
            </a:r>
            <a:endParaRPr b="1" i="0" sz="1400" u="none" cap="none" strike="noStrike">
              <a:solidFill>
                <a:srgbClr val="000000"/>
              </a:solidFill>
            </a:endParaRPr>
          </a:p>
        </p:txBody>
      </p:sp>
      <p:grpSp>
        <p:nvGrpSpPr>
          <p:cNvPr id="100" name="Google Shape;100;p1"/>
          <p:cNvGrpSpPr/>
          <p:nvPr/>
        </p:nvGrpSpPr>
        <p:grpSpPr>
          <a:xfrm>
            <a:off x="4127635" y="2892852"/>
            <a:ext cx="3906250" cy="2928758"/>
            <a:chOff x="5226596" y="3263069"/>
            <a:chExt cx="2564400" cy="2928758"/>
          </a:xfrm>
        </p:grpSpPr>
        <p:sp>
          <p:nvSpPr>
            <p:cNvPr id="101" name="Google Shape;101;p1"/>
            <p:cNvSpPr txBox="1"/>
            <p:nvPr/>
          </p:nvSpPr>
          <p:spPr>
            <a:xfrm>
              <a:off x="5638346" y="3263069"/>
              <a:ext cx="1740900" cy="615523"/>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800"/>
                <a:buFont typeface="EB Garamond"/>
                <a:buNone/>
              </a:pPr>
              <a:r>
                <a:rPr b="0" i="0" lang="en-US" sz="2800" u="none" cap="none" strike="noStrike">
                  <a:solidFill>
                    <a:schemeClr val="dk1"/>
                  </a:solidFill>
                  <a:latin typeface="EB Garamond"/>
                  <a:ea typeface="EB Garamond"/>
                  <a:cs typeface="EB Garamond"/>
                  <a:sym typeface="EB Garamond"/>
                </a:rPr>
                <a:t>Team </a:t>
              </a:r>
              <a:r>
                <a:rPr lang="en-US" sz="2800">
                  <a:solidFill>
                    <a:schemeClr val="dk1"/>
                  </a:solidFill>
                  <a:latin typeface="EB Garamond"/>
                  <a:ea typeface="EB Garamond"/>
                  <a:cs typeface="EB Garamond"/>
                  <a:sym typeface="EB Garamond"/>
                </a:rPr>
                <a:t>2</a:t>
              </a:r>
              <a:endParaRPr b="0" i="0" sz="2800" u="none" cap="none" strike="noStrike">
                <a:solidFill>
                  <a:schemeClr val="dk1"/>
                </a:solidFill>
                <a:latin typeface="EB Garamond"/>
                <a:ea typeface="EB Garamond"/>
                <a:cs typeface="EB Garamond"/>
                <a:sym typeface="EB Garamond"/>
              </a:endParaRPr>
            </a:p>
          </p:txBody>
        </p:sp>
        <p:sp>
          <p:nvSpPr>
            <p:cNvPr id="102" name="Google Shape;102;p1"/>
            <p:cNvSpPr txBox="1"/>
            <p:nvPr/>
          </p:nvSpPr>
          <p:spPr>
            <a:xfrm>
              <a:off x="5226596" y="3975866"/>
              <a:ext cx="2564400" cy="2215961"/>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0" i="0" lang="en-US" sz="1800" u="none" cap="none" strike="noStrike">
                  <a:solidFill>
                    <a:srgbClr val="595959"/>
                  </a:solidFill>
                  <a:latin typeface="Arial"/>
                  <a:ea typeface="Arial"/>
                  <a:cs typeface="Arial"/>
                  <a:sym typeface="Arial"/>
                </a:rPr>
                <a:t>Ahaz Bhatti</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n-US" sz="1800" u="none" cap="none" strike="noStrike">
                  <a:solidFill>
                    <a:srgbClr val="595959"/>
                  </a:solidFill>
                  <a:latin typeface="Arial"/>
                  <a:ea typeface="Arial"/>
                  <a:cs typeface="Arial"/>
                  <a:sym typeface="Arial"/>
                </a:rPr>
                <a:t>Deep Arvind Bambharoliya</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n-US" sz="1800" u="none" cap="none" strike="noStrike">
                  <a:solidFill>
                    <a:srgbClr val="595959"/>
                  </a:solidFill>
                  <a:latin typeface="Arial"/>
                  <a:ea typeface="Arial"/>
                  <a:cs typeface="Arial"/>
                  <a:sym typeface="Arial"/>
                </a:rPr>
                <a:t>Gianni Deguzman</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n-US" sz="1800" u="none" cap="none" strike="noStrike">
                  <a:solidFill>
                    <a:srgbClr val="595959"/>
                  </a:solidFill>
                  <a:latin typeface="Arial"/>
                  <a:ea typeface="Arial"/>
                  <a:cs typeface="Arial"/>
                  <a:sym typeface="Arial"/>
                </a:rPr>
                <a:t>Shrey Bishnoi</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n-US" sz="1800" u="none" cap="none" strike="noStrike">
                  <a:solidFill>
                    <a:srgbClr val="595959"/>
                  </a:solidFill>
                  <a:latin typeface="Arial"/>
                  <a:ea typeface="Arial"/>
                  <a:cs typeface="Arial"/>
                  <a:sym typeface="Arial"/>
                </a:rPr>
                <a:t>Sruthi Gatta</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2400" u="none" cap="none" strike="noStrike">
                  <a:solidFill>
                    <a:srgbClr val="000000"/>
                  </a:solidFill>
                  <a:latin typeface="Arial"/>
                  <a:ea typeface="Arial"/>
                  <a:cs typeface="Arial"/>
                  <a:sym typeface="Arial"/>
                </a:rPr>
              </a:br>
              <a:endParaRPr b="0" i="0" sz="1800" u="none" cap="none" strike="noStrike">
                <a:solidFill>
                  <a:srgbClr val="262626"/>
                </a:solidFill>
                <a:latin typeface="EB Garamond"/>
                <a:ea typeface="EB Garamond"/>
                <a:cs typeface="EB Garamond"/>
                <a:sym typeface="EB Garamond"/>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2"/>
          <p:cNvSpPr/>
          <p:nvPr/>
        </p:nvSpPr>
        <p:spPr>
          <a:xfrm>
            <a:off x="1159363" y="3921175"/>
            <a:ext cx="4637592" cy="2626969"/>
          </a:xfrm>
          <a:custGeom>
            <a:rect b="b" l="l" r="r" t="t"/>
            <a:pathLst>
              <a:path extrusionOk="0" h="1733973" w="2676821">
                <a:moveTo>
                  <a:pt x="0" y="173397"/>
                </a:moveTo>
                <a:cubicBezTo>
                  <a:pt x="0" y="77632"/>
                  <a:pt x="77632" y="0"/>
                  <a:pt x="173397" y="0"/>
                </a:cubicBezTo>
                <a:lnTo>
                  <a:pt x="2503424" y="0"/>
                </a:lnTo>
                <a:cubicBezTo>
                  <a:pt x="2599189" y="0"/>
                  <a:pt x="2676821" y="77632"/>
                  <a:pt x="2676821" y="173397"/>
                </a:cubicBezTo>
                <a:lnTo>
                  <a:pt x="2676821" y="1560576"/>
                </a:lnTo>
                <a:cubicBezTo>
                  <a:pt x="2676821" y="1656341"/>
                  <a:pt x="2599189" y="1733973"/>
                  <a:pt x="2503424" y="1733973"/>
                </a:cubicBezTo>
                <a:lnTo>
                  <a:pt x="173397" y="1733973"/>
                </a:lnTo>
                <a:cubicBezTo>
                  <a:pt x="77632" y="1733973"/>
                  <a:pt x="0" y="1656341"/>
                  <a:pt x="0" y="1560576"/>
                </a:cubicBezTo>
                <a:lnTo>
                  <a:pt x="0" y="173397"/>
                </a:lnTo>
                <a:close/>
              </a:path>
            </a:pathLst>
          </a:custGeom>
          <a:solidFill>
            <a:schemeClr val="lt1">
              <a:alpha val="89411"/>
            </a:schemeClr>
          </a:solidFill>
          <a:ln cap="flat" cmpd="sng" w="34925">
            <a:solidFill>
              <a:srgbClr val="FBBE75"/>
            </a:solidFill>
            <a:prstDash val="solid"/>
            <a:round/>
            <a:headEnd len="sm" w="sm" type="none"/>
            <a:tailEnd len="sm" w="sm" type="none"/>
          </a:ln>
        </p:spPr>
        <p:txBody>
          <a:bodyPr anchorCtr="0" anchor="t" bIns="224775" lIns="1027825" spcFirstLastPara="1" rIns="224775" wrap="square" tIns="658250">
            <a:noAutofit/>
          </a:bodyPr>
          <a:lstStyle/>
          <a:p>
            <a:pPr indent="-44450" lvl="1" marL="285750" marR="0" rtl="0" algn="l">
              <a:lnSpc>
                <a:spcPct val="90000"/>
              </a:lnSpc>
              <a:spcBef>
                <a:spcPts val="0"/>
              </a:spcBef>
              <a:spcAft>
                <a:spcPts val="0"/>
              </a:spcAft>
              <a:buClr>
                <a:schemeClr val="dk1"/>
              </a:buClr>
              <a:buSzPts val="3800"/>
              <a:buFont typeface="Libre Franklin"/>
              <a:buNone/>
            </a:pPr>
            <a:r>
              <a:t/>
            </a:r>
            <a:endParaRPr b="0" i="0" sz="3800" u="none" cap="none" strike="noStrike">
              <a:solidFill>
                <a:schemeClr val="dk1"/>
              </a:solidFill>
              <a:latin typeface="Libre Franklin"/>
              <a:ea typeface="Libre Franklin"/>
              <a:cs typeface="Libre Franklin"/>
              <a:sym typeface="Libre Franklin"/>
            </a:endParaRPr>
          </a:p>
        </p:txBody>
      </p:sp>
      <p:sp>
        <p:nvSpPr>
          <p:cNvPr id="189" name="Google Shape;189;p12"/>
          <p:cNvSpPr/>
          <p:nvPr/>
        </p:nvSpPr>
        <p:spPr>
          <a:xfrm>
            <a:off x="1136525" y="770950"/>
            <a:ext cx="4801560" cy="2457907"/>
          </a:xfrm>
          <a:custGeom>
            <a:rect b="b" l="l" r="r" t="t"/>
            <a:pathLst>
              <a:path extrusionOk="0" h="1733973" w="3576581">
                <a:moveTo>
                  <a:pt x="0" y="173397"/>
                </a:moveTo>
                <a:cubicBezTo>
                  <a:pt x="0" y="77632"/>
                  <a:pt x="77632" y="0"/>
                  <a:pt x="173397" y="0"/>
                </a:cubicBezTo>
                <a:lnTo>
                  <a:pt x="3403184" y="0"/>
                </a:lnTo>
                <a:cubicBezTo>
                  <a:pt x="3498949" y="0"/>
                  <a:pt x="3576581" y="77632"/>
                  <a:pt x="3576581" y="173397"/>
                </a:cubicBezTo>
                <a:lnTo>
                  <a:pt x="3576581" y="1560576"/>
                </a:lnTo>
                <a:cubicBezTo>
                  <a:pt x="3576581" y="1656341"/>
                  <a:pt x="3498949" y="1733973"/>
                  <a:pt x="3403184" y="1733973"/>
                </a:cubicBezTo>
                <a:lnTo>
                  <a:pt x="173397" y="1733973"/>
                </a:lnTo>
                <a:cubicBezTo>
                  <a:pt x="77632" y="1733973"/>
                  <a:pt x="0" y="1656341"/>
                  <a:pt x="0" y="1560576"/>
                </a:cubicBezTo>
                <a:lnTo>
                  <a:pt x="0" y="173397"/>
                </a:lnTo>
                <a:close/>
              </a:path>
            </a:pathLst>
          </a:custGeom>
          <a:solidFill>
            <a:schemeClr val="lt1">
              <a:alpha val="89411"/>
            </a:schemeClr>
          </a:solidFill>
          <a:ln cap="flat" cmpd="sng" w="34925">
            <a:solidFill>
              <a:srgbClr val="F4A871"/>
            </a:solidFill>
            <a:prstDash val="solid"/>
            <a:round/>
            <a:headEnd len="sm" w="sm" type="none"/>
            <a:tailEnd len="sm" w="sm" type="none"/>
          </a:ln>
        </p:spPr>
        <p:txBody>
          <a:bodyPr anchorCtr="0" anchor="t" bIns="715400" lIns="1354900" spcFirstLastPara="1" rIns="281925" wrap="square" tIns="281925">
            <a:noAutofit/>
          </a:bodyPr>
          <a:lstStyle/>
          <a:p>
            <a:pPr indent="0" lvl="1" marL="285750" marR="0" rtl="0" algn="l">
              <a:lnSpc>
                <a:spcPct val="90000"/>
              </a:lnSpc>
              <a:spcBef>
                <a:spcPts val="0"/>
              </a:spcBef>
              <a:spcAft>
                <a:spcPts val="0"/>
              </a:spcAft>
              <a:buClr>
                <a:schemeClr val="dk1"/>
              </a:buClr>
              <a:buSzPts val="5000"/>
              <a:buFont typeface="Libre Franklin"/>
              <a:buNone/>
            </a:pPr>
            <a:r>
              <a:t/>
            </a:r>
            <a:endParaRPr b="0" i="0" sz="5000" u="none" cap="none" strike="noStrike">
              <a:solidFill>
                <a:schemeClr val="dk1"/>
              </a:solidFill>
              <a:latin typeface="Libre Franklin"/>
              <a:ea typeface="Libre Franklin"/>
              <a:cs typeface="Libre Franklin"/>
              <a:sym typeface="Libre Franklin"/>
            </a:endParaRPr>
          </a:p>
        </p:txBody>
      </p:sp>
      <p:sp>
        <p:nvSpPr>
          <p:cNvPr id="190" name="Google Shape;190;p12"/>
          <p:cNvSpPr/>
          <p:nvPr/>
        </p:nvSpPr>
        <p:spPr>
          <a:xfrm>
            <a:off x="241070" y="0"/>
            <a:ext cx="241069" cy="6858000"/>
          </a:xfrm>
          <a:prstGeom prst="rect">
            <a:avLst/>
          </a:prstGeom>
          <a:solidFill>
            <a:srgbClr val="FFDE6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91" name="Google Shape;191;p12"/>
          <p:cNvSpPr/>
          <p:nvPr/>
        </p:nvSpPr>
        <p:spPr>
          <a:xfrm>
            <a:off x="2271713" y="2284413"/>
            <a:ext cx="12192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Franklin"/>
              <a:ea typeface="Libre Franklin"/>
              <a:cs typeface="Libre Franklin"/>
              <a:sym typeface="Libre Franklin"/>
            </a:endParaRPr>
          </a:p>
        </p:txBody>
      </p:sp>
      <p:sp>
        <p:nvSpPr>
          <p:cNvPr id="192" name="Google Shape;192;p12"/>
          <p:cNvSpPr txBox="1"/>
          <p:nvPr/>
        </p:nvSpPr>
        <p:spPr>
          <a:xfrm>
            <a:off x="757100" y="0"/>
            <a:ext cx="114348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EB Garamond"/>
                <a:ea typeface="EB Garamond"/>
                <a:cs typeface="EB Garamond"/>
                <a:sym typeface="EB Garamond"/>
              </a:rPr>
              <a:t>Machine Learning Models</a:t>
            </a:r>
            <a:endParaRPr b="0" i="0" sz="1400" u="none" cap="none" strike="noStrike">
              <a:solidFill>
                <a:srgbClr val="000000"/>
              </a:solidFill>
              <a:latin typeface="Arial"/>
              <a:ea typeface="Arial"/>
              <a:cs typeface="Arial"/>
              <a:sym typeface="Arial"/>
            </a:endParaRPr>
          </a:p>
        </p:txBody>
      </p:sp>
      <p:sp>
        <p:nvSpPr>
          <p:cNvPr id="193" name="Google Shape;193;p12"/>
          <p:cNvSpPr/>
          <p:nvPr/>
        </p:nvSpPr>
        <p:spPr>
          <a:xfrm>
            <a:off x="7026250" y="3921175"/>
            <a:ext cx="4798202" cy="2544605"/>
          </a:xfrm>
          <a:custGeom>
            <a:rect b="b" l="l" r="r" t="t"/>
            <a:pathLst>
              <a:path extrusionOk="0" h="1733973" w="2676821">
                <a:moveTo>
                  <a:pt x="0" y="173397"/>
                </a:moveTo>
                <a:cubicBezTo>
                  <a:pt x="0" y="77632"/>
                  <a:pt x="77632" y="0"/>
                  <a:pt x="173397" y="0"/>
                </a:cubicBezTo>
                <a:lnTo>
                  <a:pt x="2503424" y="0"/>
                </a:lnTo>
                <a:cubicBezTo>
                  <a:pt x="2599189" y="0"/>
                  <a:pt x="2676821" y="77632"/>
                  <a:pt x="2676821" y="173397"/>
                </a:cubicBezTo>
                <a:lnTo>
                  <a:pt x="2676821" y="1560576"/>
                </a:lnTo>
                <a:cubicBezTo>
                  <a:pt x="2676821" y="1656341"/>
                  <a:pt x="2599189" y="1733973"/>
                  <a:pt x="2503424" y="1733973"/>
                </a:cubicBezTo>
                <a:lnTo>
                  <a:pt x="173397" y="1733973"/>
                </a:lnTo>
                <a:cubicBezTo>
                  <a:pt x="77632" y="1733973"/>
                  <a:pt x="0" y="1656341"/>
                  <a:pt x="0" y="1560576"/>
                </a:cubicBezTo>
                <a:lnTo>
                  <a:pt x="0" y="173397"/>
                </a:lnTo>
                <a:close/>
              </a:path>
            </a:pathLst>
          </a:custGeom>
          <a:solidFill>
            <a:schemeClr val="lt1">
              <a:alpha val="89411"/>
            </a:schemeClr>
          </a:solidFill>
          <a:ln cap="flat" cmpd="sng" w="34925">
            <a:solidFill>
              <a:srgbClr val="FBBE75"/>
            </a:solidFill>
            <a:prstDash val="solid"/>
            <a:round/>
            <a:headEnd len="sm" w="sm" type="none"/>
            <a:tailEnd len="sm" w="sm" type="none"/>
          </a:ln>
        </p:spPr>
        <p:txBody>
          <a:bodyPr anchorCtr="0" anchor="t" bIns="224775" lIns="1027825" spcFirstLastPara="1" rIns="224775" wrap="square" tIns="658250">
            <a:noAutofit/>
          </a:bodyPr>
          <a:lstStyle/>
          <a:p>
            <a:pPr indent="-44450" lvl="1" marL="285750" marR="0" rtl="0" algn="l">
              <a:lnSpc>
                <a:spcPct val="90000"/>
              </a:lnSpc>
              <a:spcBef>
                <a:spcPts val="0"/>
              </a:spcBef>
              <a:spcAft>
                <a:spcPts val="0"/>
              </a:spcAft>
              <a:buClr>
                <a:schemeClr val="dk1"/>
              </a:buClr>
              <a:buSzPts val="3800"/>
              <a:buFont typeface="Libre Franklin"/>
              <a:buNone/>
            </a:pPr>
            <a:r>
              <a:t/>
            </a:r>
            <a:endParaRPr b="0" i="0" sz="3800" u="none" cap="none" strike="noStrike">
              <a:solidFill>
                <a:schemeClr val="dk1"/>
              </a:solidFill>
              <a:latin typeface="Libre Franklin"/>
              <a:ea typeface="Libre Franklin"/>
              <a:cs typeface="Libre Franklin"/>
              <a:sym typeface="Libre Franklin"/>
            </a:endParaRPr>
          </a:p>
        </p:txBody>
      </p:sp>
      <p:sp>
        <p:nvSpPr>
          <p:cNvPr id="194" name="Google Shape;194;p12"/>
          <p:cNvSpPr/>
          <p:nvPr/>
        </p:nvSpPr>
        <p:spPr>
          <a:xfrm>
            <a:off x="6893300" y="787950"/>
            <a:ext cx="5132394" cy="2626969"/>
          </a:xfrm>
          <a:custGeom>
            <a:rect b="b" l="l" r="r" t="t"/>
            <a:pathLst>
              <a:path extrusionOk="0" h="1733973" w="3576581">
                <a:moveTo>
                  <a:pt x="0" y="173397"/>
                </a:moveTo>
                <a:cubicBezTo>
                  <a:pt x="0" y="77632"/>
                  <a:pt x="77632" y="0"/>
                  <a:pt x="173397" y="0"/>
                </a:cubicBezTo>
                <a:lnTo>
                  <a:pt x="3403184" y="0"/>
                </a:lnTo>
                <a:cubicBezTo>
                  <a:pt x="3498949" y="0"/>
                  <a:pt x="3576581" y="77632"/>
                  <a:pt x="3576581" y="173397"/>
                </a:cubicBezTo>
                <a:lnTo>
                  <a:pt x="3576581" y="1560576"/>
                </a:lnTo>
                <a:cubicBezTo>
                  <a:pt x="3576581" y="1656341"/>
                  <a:pt x="3498949" y="1733973"/>
                  <a:pt x="3403184" y="1733973"/>
                </a:cubicBezTo>
                <a:lnTo>
                  <a:pt x="173397" y="1733973"/>
                </a:lnTo>
                <a:cubicBezTo>
                  <a:pt x="77632" y="1733973"/>
                  <a:pt x="0" y="1656341"/>
                  <a:pt x="0" y="1560576"/>
                </a:cubicBezTo>
                <a:lnTo>
                  <a:pt x="0" y="173397"/>
                </a:lnTo>
                <a:close/>
              </a:path>
            </a:pathLst>
          </a:custGeom>
          <a:solidFill>
            <a:schemeClr val="lt1">
              <a:alpha val="89411"/>
            </a:schemeClr>
          </a:solidFill>
          <a:ln cap="flat" cmpd="sng" w="34925">
            <a:solidFill>
              <a:srgbClr val="FBBE75"/>
            </a:solidFill>
            <a:prstDash val="solid"/>
            <a:round/>
            <a:headEnd len="sm" w="sm" type="none"/>
            <a:tailEnd len="sm" w="sm" type="none"/>
          </a:ln>
        </p:spPr>
        <p:txBody>
          <a:bodyPr anchorCtr="0" anchor="t" bIns="715400" lIns="1354900" spcFirstLastPara="1" rIns="281925" wrap="square" tIns="281925">
            <a:noAutofit/>
          </a:bodyPr>
          <a:lstStyle/>
          <a:p>
            <a:pPr indent="0" lvl="1" marL="285750" marR="0" rtl="0" algn="l">
              <a:lnSpc>
                <a:spcPct val="90000"/>
              </a:lnSpc>
              <a:spcBef>
                <a:spcPts val="0"/>
              </a:spcBef>
              <a:spcAft>
                <a:spcPts val="0"/>
              </a:spcAft>
              <a:buClr>
                <a:schemeClr val="dk1"/>
              </a:buClr>
              <a:buSzPts val="5000"/>
              <a:buFont typeface="Libre Franklin"/>
              <a:buNone/>
            </a:pPr>
            <a:r>
              <a:t/>
            </a:r>
            <a:endParaRPr b="0" i="0" sz="5000" u="none" cap="none" strike="noStrike">
              <a:solidFill>
                <a:schemeClr val="dk1"/>
              </a:solidFill>
              <a:latin typeface="Libre Franklin"/>
              <a:ea typeface="Libre Franklin"/>
              <a:cs typeface="Libre Franklin"/>
              <a:sym typeface="Libre Franklin"/>
            </a:endParaRPr>
          </a:p>
        </p:txBody>
      </p:sp>
      <p:sp>
        <p:nvSpPr>
          <p:cNvPr id="195" name="Google Shape;195;p12"/>
          <p:cNvSpPr/>
          <p:nvPr/>
        </p:nvSpPr>
        <p:spPr>
          <a:xfrm>
            <a:off x="4005412" y="1359037"/>
            <a:ext cx="2346282" cy="2346282"/>
          </a:xfrm>
          <a:custGeom>
            <a:rect b="b" l="l" r="r" t="t"/>
            <a:pathLst>
              <a:path extrusionOk="0" h="2346282" w="2346282">
                <a:moveTo>
                  <a:pt x="0" y="2346282"/>
                </a:moveTo>
                <a:cubicBezTo>
                  <a:pt x="0" y="1050466"/>
                  <a:pt x="1050466" y="0"/>
                  <a:pt x="2346282" y="0"/>
                </a:cubicBezTo>
                <a:lnTo>
                  <a:pt x="2346282" y="2346282"/>
                </a:lnTo>
                <a:lnTo>
                  <a:pt x="0" y="2346282"/>
                </a:lnTo>
                <a:close/>
              </a:path>
            </a:pathLst>
          </a:custGeom>
          <a:solidFill>
            <a:srgbClr val="FCD3A3"/>
          </a:solidFill>
          <a:ln cap="flat" cmpd="sng" w="34925">
            <a:solidFill>
              <a:schemeClr val="lt1"/>
            </a:solidFill>
            <a:prstDash val="solid"/>
            <a:round/>
            <a:headEnd len="sm" w="sm" type="none"/>
            <a:tailEnd len="sm" w="sm" type="none"/>
          </a:ln>
        </p:spPr>
        <p:txBody>
          <a:bodyPr anchorCtr="0" anchor="ctr" bIns="270250" lIns="957450" spcFirstLastPara="1" rIns="270250" wrap="square" tIns="957450">
            <a:noAutofit/>
          </a:bodyPr>
          <a:lstStyle/>
          <a:p>
            <a:pPr indent="0" lvl="0" marL="0" marR="0" rtl="0" algn="ctr">
              <a:lnSpc>
                <a:spcPct val="90000"/>
              </a:lnSpc>
              <a:spcBef>
                <a:spcPts val="0"/>
              </a:spcBef>
              <a:spcAft>
                <a:spcPts val="0"/>
              </a:spcAft>
              <a:buClr>
                <a:srgbClr val="262626"/>
              </a:buClr>
              <a:buSzPts val="2000"/>
              <a:buFont typeface="Libre Franklin"/>
              <a:buNone/>
            </a:pPr>
            <a:r>
              <a:rPr b="1" i="0" lang="en-US" sz="2000" u="none" cap="none" strike="noStrike">
                <a:solidFill>
                  <a:srgbClr val="262626"/>
                </a:solidFill>
                <a:latin typeface="Libre Franklin"/>
                <a:ea typeface="Libre Franklin"/>
                <a:cs typeface="Libre Franklin"/>
                <a:sym typeface="Libre Franklin"/>
              </a:rPr>
              <a:t>Gaussian NB</a:t>
            </a:r>
            <a:endParaRPr b="0" i="0" sz="1400" u="none" cap="none" strike="noStrike">
              <a:solidFill>
                <a:srgbClr val="000000"/>
              </a:solidFill>
              <a:latin typeface="Arial"/>
              <a:ea typeface="Arial"/>
              <a:cs typeface="Arial"/>
              <a:sym typeface="Arial"/>
            </a:endParaRPr>
          </a:p>
        </p:txBody>
      </p:sp>
      <p:sp>
        <p:nvSpPr>
          <p:cNvPr id="196" name="Google Shape;196;p12"/>
          <p:cNvSpPr/>
          <p:nvPr/>
        </p:nvSpPr>
        <p:spPr>
          <a:xfrm>
            <a:off x="6405892" y="1358151"/>
            <a:ext cx="2400458" cy="2346282"/>
          </a:xfrm>
          <a:custGeom>
            <a:rect b="b" l="l" r="r" t="t"/>
            <a:pathLst>
              <a:path extrusionOk="0" h="2346282" w="2346282">
                <a:moveTo>
                  <a:pt x="0" y="0"/>
                </a:moveTo>
                <a:cubicBezTo>
                  <a:pt x="1295816" y="0"/>
                  <a:pt x="2346282" y="1050466"/>
                  <a:pt x="2346282" y="2346282"/>
                </a:cubicBezTo>
                <a:lnTo>
                  <a:pt x="0" y="2346282"/>
                </a:lnTo>
                <a:lnTo>
                  <a:pt x="0" y="0"/>
                </a:lnTo>
                <a:close/>
              </a:path>
            </a:pathLst>
          </a:custGeom>
          <a:solidFill>
            <a:srgbClr val="FCD3A3"/>
          </a:solidFill>
          <a:ln cap="flat" cmpd="sng" w="34925">
            <a:solidFill>
              <a:schemeClr val="lt1"/>
            </a:solidFill>
            <a:prstDash val="solid"/>
            <a:round/>
            <a:headEnd len="sm" w="sm" type="none"/>
            <a:tailEnd len="sm" w="sm" type="none"/>
          </a:ln>
        </p:spPr>
        <p:txBody>
          <a:bodyPr anchorCtr="0" anchor="ctr" bIns="270250" lIns="270250" spcFirstLastPara="1" rIns="957450" wrap="square" tIns="957450">
            <a:noAutofit/>
          </a:bodyPr>
          <a:lstStyle/>
          <a:p>
            <a:pPr indent="0" lvl="0" marL="0" marR="0" rtl="0" algn="ctr">
              <a:lnSpc>
                <a:spcPct val="90000"/>
              </a:lnSpc>
              <a:spcBef>
                <a:spcPts val="0"/>
              </a:spcBef>
              <a:spcAft>
                <a:spcPts val="0"/>
              </a:spcAft>
              <a:buClr>
                <a:schemeClr val="dk1"/>
              </a:buClr>
              <a:buSzPts val="2000"/>
              <a:buFont typeface="Libre Franklin"/>
              <a:buNone/>
            </a:pPr>
            <a:r>
              <a:t/>
            </a:r>
            <a:endParaRPr b="0" i="0" sz="2000" u="none" cap="none" strike="noStrike">
              <a:solidFill>
                <a:srgbClr val="262626"/>
              </a:solidFill>
              <a:latin typeface="Libre Franklin"/>
              <a:ea typeface="Libre Franklin"/>
              <a:cs typeface="Libre Franklin"/>
              <a:sym typeface="Libre Franklin"/>
            </a:endParaRPr>
          </a:p>
        </p:txBody>
      </p:sp>
      <p:sp>
        <p:nvSpPr>
          <p:cNvPr id="197" name="Google Shape;197;p12"/>
          <p:cNvSpPr/>
          <p:nvPr/>
        </p:nvSpPr>
        <p:spPr>
          <a:xfrm>
            <a:off x="6460068" y="3758607"/>
            <a:ext cx="2346282" cy="2346283"/>
          </a:xfrm>
          <a:custGeom>
            <a:rect b="b" l="l" r="r" t="t"/>
            <a:pathLst>
              <a:path extrusionOk="0" h="2346282" w="2346282">
                <a:moveTo>
                  <a:pt x="2346282" y="0"/>
                </a:moveTo>
                <a:cubicBezTo>
                  <a:pt x="2346282" y="1295816"/>
                  <a:pt x="1295816" y="2346282"/>
                  <a:pt x="0" y="2346282"/>
                </a:cubicBezTo>
                <a:lnTo>
                  <a:pt x="0" y="0"/>
                </a:lnTo>
                <a:lnTo>
                  <a:pt x="2346282" y="0"/>
                </a:lnTo>
                <a:close/>
              </a:path>
            </a:pathLst>
          </a:custGeom>
          <a:solidFill>
            <a:srgbClr val="FCD3A3"/>
          </a:solidFill>
          <a:ln cap="flat" cmpd="sng" w="34925">
            <a:solidFill>
              <a:schemeClr val="lt1"/>
            </a:solidFill>
            <a:prstDash val="solid"/>
            <a:round/>
            <a:headEnd len="sm" w="sm" type="none"/>
            <a:tailEnd len="sm" w="sm" type="none"/>
          </a:ln>
        </p:spPr>
        <p:txBody>
          <a:bodyPr anchorCtr="0" anchor="ctr" bIns="957450" lIns="270250" spcFirstLastPara="1" rIns="957450" wrap="square" tIns="270250">
            <a:noAutofit/>
          </a:bodyPr>
          <a:lstStyle/>
          <a:p>
            <a:pPr indent="0" lvl="0" marL="0" marR="0" rtl="0" algn="ctr">
              <a:lnSpc>
                <a:spcPct val="90000"/>
              </a:lnSpc>
              <a:spcBef>
                <a:spcPts val="0"/>
              </a:spcBef>
              <a:spcAft>
                <a:spcPts val="0"/>
              </a:spcAft>
              <a:buClr>
                <a:srgbClr val="262626"/>
              </a:buClr>
              <a:buSzPts val="2000"/>
              <a:buFont typeface="Libre Franklin"/>
              <a:buNone/>
            </a:pPr>
            <a:r>
              <a:rPr b="1" i="0" lang="en-US" sz="2000" u="none" cap="none" strike="noStrike">
                <a:solidFill>
                  <a:srgbClr val="262626"/>
                </a:solidFill>
                <a:latin typeface="Libre Franklin"/>
                <a:ea typeface="Libre Franklin"/>
                <a:cs typeface="Libre Franklin"/>
                <a:sym typeface="Libre Franklin"/>
              </a:rPr>
              <a:t>XGBoost</a:t>
            </a:r>
            <a:endParaRPr b="1" i="0" sz="2000" u="none" cap="none" strike="noStrike">
              <a:solidFill>
                <a:srgbClr val="262626"/>
              </a:solidFill>
              <a:latin typeface="Libre Franklin"/>
              <a:ea typeface="Libre Franklin"/>
              <a:cs typeface="Libre Franklin"/>
              <a:sym typeface="Libre Franklin"/>
            </a:endParaRPr>
          </a:p>
        </p:txBody>
      </p:sp>
      <p:sp>
        <p:nvSpPr>
          <p:cNvPr id="198" name="Google Shape;198;p12"/>
          <p:cNvSpPr/>
          <p:nvPr/>
        </p:nvSpPr>
        <p:spPr>
          <a:xfrm>
            <a:off x="4005412" y="3758608"/>
            <a:ext cx="2346282" cy="2346282"/>
          </a:xfrm>
          <a:custGeom>
            <a:rect b="b" l="l" r="r" t="t"/>
            <a:pathLst>
              <a:path extrusionOk="0" h="2346282" w="2346282">
                <a:moveTo>
                  <a:pt x="2346282" y="2346282"/>
                </a:moveTo>
                <a:cubicBezTo>
                  <a:pt x="1050466" y="2346282"/>
                  <a:pt x="0" y="1295816"/>
                  <a:pt x="0" y="0"/>
                </a:cubicBezTo>
                <a:lnTo>
                  <a:pt x="2346282" y="0"/>
                </a:lnTo>
                <a:lnTo>
                  <a:pt x="2346282" y="2346282"/>
                </a:lnTo>
                <a:close/>
              </a:path>
            </a:pathLst>
          </a:custGeom>
          <a:solidFill>
            <a:srgbClr val="FCD3A3"/>
          </a:solidFill>
          <a:ln cap="flat" cmpd="sng" w="34925">
            <a:solidFill>
              <a:schemeClr val="lt1"/>
            </a:solidFill>
            <a:prstDash val="solid"/>
            <a:round/>
            <a:headEnd len="sm" w="sm" type="none"/>
            <a:tailEnd len="sm" w="sm" type="none"/>
          </a:ln>
        </p:spPr>
        <p:txBody>
          <a:bodyPr anchorCtr="0" anchor="ctr" bIns="957450" lIns="957450" spcFirstLastPara="1" rIns="270250" wrap="square" tIns="270250">
            <a:noAutofit/>
          </a:bodyPr>
          <a:lstStyle/>
          <a:p>
            <a:pPr indent="0" lvl="0" marL="0" marR="0" rtl="0" algn="ctr">
              <a:lnSpc>
                <a:spcPct val="90000"/>
              </a:lnSpc>
              <a:spcBef>
                <a:spcPts val="0"/>
              </a:spcBef>
              <a:spcAft>
                <a:spcPts val="0"/>
              </a:spcAft>
              <a:buClr>
                <a:schemeClr val="dk1"/>
              </a:buClr>
              <a:buSzPts val="2000"/>
              <a:buFont typeface="Libre Franklin"/>
              <a:buNone/>
            </a:pPr>
            <a:r>
              <a:t/>
            </a:r>
            <a:endParaRPr b="1" i="0" sz="2000" u="none" cap="none" strike="noStrike">
              <a:solidFill>
                <a:srgbClr val="262626"/>
              </a:solidFill>
              <a:latin typeface="Libre Franklin"/>
              <a:ea typeface="Libre Franklin"/>
              <a:cs typeface="Libre Franklin"/>
              <a:sym typeface="Libre Franklin"/>
            </a:endParaRPr>
          </a:p>
        </p:txBody>
      </p:sp>
      <p:sp>
        <p:nvSpPr>
          <p:cNvPr id="199" name="Google Shape;199;p12"/>
          <p:cNvSpPr txBox="1"/>
          <p:nvPr/>
        </p:nvSpPr>
        <p:spPr>
          <a:xfrm>
            <a:off x="6600374" y="2400299"/>
            <a:ext cx="1679100" cy="101562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262626"/>
                </a:solidFill>
                <a:latin typeface="Libre Franklin"/>
                <a:ea typeface="Libre Franklin"/>
                <a:cs typeface="Libre Franklin"/>
                <a:sym typeface="Libre Franklin"/>
              </a:rPr>
              <a:t>Decision Tree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Libre Franklin"/>
              <a:ea typeface="Libre Franklin"/>
              <a:cs typeface="Libre Franklin"/>
              <a:sym typeface="Libre Franklin"/>
            </a:endParaRPr>
          </a:p>
        </p:txBody>
      </p:sp>
      <p:sp>
        <p:nvSpPr>
          <p:cNvPr id="200" name="Google Shape;200;p12"/>
          <p:cNvSpPr txBox="1"/>
          <p:nvPr/>
        </p:nvSpPr>
        <p:spPr>
          <a:xfrm>
            <a:off x="4764266" y="4307771"/>
            <a:ext cx="1536192"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262626"/>
                </a:solidFill>
                <a:latin typeface="Libre Franklin"/>
                <a:ea typeface="Libre Franklin"/>
                <a:cs typeface="Libre Franklin"/>
                <a:sym typeface="Libre Franklin"/>
              </a:rPr>
              <a:t>Random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262626"/>
                </a:solidFill>
                <a:latin typeface="Libre Franklin"/>
                <a:ea typeface="Libre Franklin"/>
                <a:cs typeface="Libre Franklin"/>
                <a:sym typeface="Libre Franklin"/>
              </a:rPr>
              <a:t>Forest</a:t>
            </a:r>
            <a:endParaRPr b="0" i="0" sz="1400" u="none" cap="none" strike="noStrike">
              <a:solidFill>
                <a:srgbClr val="000000"/>
              </a:solidFill>
              <a:latin typeface="Arial"/>
              <a:ea typeface="Arial"/>
              <a:cs typeface="Arial"/>
              <a:sym typeface="Arial"/>
            </a:endParaRPr>
          </a:p>
        </p:txBody>
      </p:sp>
      <p:sp>
        <p:nvSpPr>
          <p:cNvPr id="201" name="Google Shape;201;p12"/>
          <p:cNvSpPr txBox="1"/>
          <p:nvPr/>
        </p:nvSpPr>
        <p:spPr>
          <a:xfrm>
            <a:off x="1322675" y="863258"/>
            <a:ext cx="3441600" cy="273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262626"/>
                </a:solidFill>
                <a:latin typeface="Libre Franklin"/>
                <a:ea typeface="Libre Franklin"/>
                <a:cs typeface="Libre Franklin"/>
                <a:sym typeface="Libre Franklin"/>
              </a:rPr>
              <a:t>Pros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262626"/>
              </a:buClr>
              <a:buSzPts val="1400"/>
              <a:buFont typeface="Arial"/>
              <a:buChar char="•"/>
            </a:pPr>
            <a:r>
              <a:rPr b="1" i="0" lang="en-US" sz="1400" u="none" cap="none" strike="noStrike">
                <a:solidFill>
                  <a:srgbClr val="262626"/>
                </a:solidFill>
                <a:latin typeface="Libre Franklin"/>
                <a:ea typeface="Libre Franklin"/>
                <a:cs typeface="Libre Franklin"/>
                <a:sym typeface="Libre Franklin"/>
              </a:rPr>
              <a:t>Assumes conditional independence in features</a:t>
            </a:r>
            <a:endParaRPr/>
          </a:p>
          <a:p>
            <a:pPr indent="-285750" lvl="1" marL="742950" marR="0" rtl="0" algn="l">
              <a:lnSpc>
                <a:spcPct val="100000"/>
              </a:lnSpc>
              <a:spcBef>
                <a:spcPts val="0"/>
              </a:spcBef>
              <a:spcAft>
                <a:spcPts val="0"/>
              </a:spcAft>
              <a:buClr>
                <a:srgbClr val="262626"/>
              </a:buClr>
              <a:buSzPts val="1400"/>
              <a:buFont typeface="Arial"/>
              <a:buChar char="•"/>
            </a:pPr>
            <a:r>
              <a:rPr b="1" lang="en-US">
                <a:solidFill>
                  <a:srgbClr val="262626"/>
                </a:solidFill>
                <a:latin typeface="Libre Franklin"/>
                <a:ea typeface="Libre Franklin"/>
                <a:cs typeface="Libre Franklin"/>
                <a:sym typeface="Libre Franklin"/>
              </a:rPr>
              <a:t>Low c</a:t>
            </a:r>
            <a:r>
              <a:rPr b="1" i="0" lang="en-US" sz="1400" u="none" cap="none" strike="noStrike">
                <a:solidFill>
                  <a:srgbClr val="262626"/>
                </a:solidFill>
                <a:latin typeface="Libre Franklin"/>
                <a:ea typeface="Libre Franklin"/>
                <a:cs typeface="Libre Franklin"/>
                <a:sym typeface="Libre Franklin"/>
              </a:rPr>
              <a:t>omputation use</a:t>
            </a:r>
            <a:endParaRPr/>
          </a:p>
          <a:p>
            <a:pPr indent="-285750" lvl="1" marL="742950" marR="0" rtl="0" algn="l">
              <a:lnSpc>
                <a:spcPct val="100000"/>
              </a:lnSpc>
              <a:spcBef>
                <a:spcPts val="0"/>
              </a:spcBef>
              <a:spcAft>
                <a:spcPts val="0"/>
              </a:spcAft>
              <a:buClr>
                <a:srgbClr val="262626"/>
              </a:buClr>
              <a:buSzPts val="1400"/>
              <a:buFont typeface="Arial"/>
              <a:buChar char="•"/>
            </a:pPr>
            <a:r>
              <a:rPr b="1" i="0" lang="en-US" sz="1400" u="none" cap="none" strike="noStrike">
                <a:solidFill>
                  <a:srgbClr val="262626"/>
                </a:solidFill>
                <a:latin typeface="Libre Franklin"/>
                <a:ea typeface="Libre Franklin"/>
                <a:cs typeface="Libre Franklin"/>
                <a:sym typeface="Libre Franklin"/>
              </a:rPr>
              <a:t>Eliminates Insignificant specifications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262626"/>
                </a:solidFill>
                <a:latin typeface="Libre Franklin"/>
                <a:ea typeface="Libre Franklin"/>
                <a:cs typeface="Libre Franklin"/>
                <a:sym typeface="Libre Franklin"/>
              </a:rPr>
              <a:t>Cons</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rgbClr val="262626"/>
              </a:buClr>
              <a:buSzPts val="1400"/>
              <a:buFont typeface="Arial"/>
              <a:buChar char="•"/>
            </a:pPr>
            <a:r>
              <a:rPr b="1" i="0" lang="en-US" sz="1400" u="none" cap="none" strike="noStrike">
                <a:solidFill>
                  <a:srgbClr val="262626"/>
                </a:solidFill>
                <a:latin typeface="Libre Franklin"/>
                <a:ea typeface="Libre Franklin"/>
                <a:cs typeface="Libre Franklin"/>
                <a:sym typeface="Libre Franklin"/>
              </a:rPr>
              <a:t>High training time for</a:t>
            </a:r>
            <a:endParaRPr b="1" i="0" sz="1400" u="none" cap="none" strike="noStrike">
              <a:solidFill>
                <a:srgbClr val="262626"/>
              </a:solidFill>
              <a:latin typeface="Libre Franklin"/>
              <a:ea typeface="Libre Franklin"/>
              <a:cs typeface="Libre Franklin"/>
              <a:sym typeface="Libre Franklin"/>
            </a:endParaRPr>
          </a:p>
          <a:p>
            <a:pPr indent="0" lvl="0" marL="457200" marR="0" rtl="0" algn="l">
              <a:lnSpc>
                <a:spcPct val="100000"/>
              </a:lnSpc>
              <a:spcBef>
                <a:spcPts val="0"/>
              </a:spcBef>
              <a:spcAft>
                <a:spcPts val="0"/>
              </a:spcAft>
              <a:buClr>
                <a:srgbClr val="000000"/>
              </a:buClr>
              <a:buSzPts val="1400"/>
              <a:buFont typeface="Arial"/>
              <a:buNone/>
            </a:pPr>
            <a:r>
              <a:rPr b="1" lang="en-US">
                <a:solidFill>
                  <a:srgbClr val="262626"/>
                </a:solidFill>
                <a:latin typeface="Libre Franklin"/>
                <a:ea typeface="Libre Franklin"/>
                <a:cs typeface="Libre Franklin"/>
                <a:sym typeface="Libre Franklin"/>
              </a:rPr>
              <a:t>          </a:t>
            </a:r>
            <a:r>
              <a:rPr b="1" i="0" lang="en-US" sz="1400" u="none" cap="none" strike="noStrike">
                <a:solidFill>
                  <a:srgbClr val="262626"/>
                </a:solidFill>
                <a:latin typeface="Libre Franklin"/>
                <a:ea typeface="Libre Franklin"/>
                <a:cs typeface="Libre Franklin"/>
                <a:sym typeface="Libre Franklin"/>
              </a:rPr>
              <a:t>large amount of data</a:t>
            </a:r>
            <a:endParaRPr b="1" i="0" sz="1400" u="none" cap="none" strike="noStrike">
              <a:solidFill>
                <a:srgbClr val="262626"/>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262626"/>
              </a:solidFill>
              <a:latin typeface="Libre Franklin"/>
              <a:ea typeface="Libre Franklin"/>
              <a:cs typeface="Libre Franklin"/>
              <a:sym typeface="Libre Franklin"/>
            </a:endParaRPr>
          </a:p>
        </p:txBody>
      </p:sp>
      <p:sp>
        <p:nvSpPr>
          <p:cNvPr id="202" name="Google Shape;202;p12"/>
          <p:cNvSpPr txBox="1"/>
          <p:nvPr/>
        </p:nvSpPr>
        <p:spPr>
          <a:xfrm>
            <a:off x="8387500" y="944625"/>
            <a:ext cx="3753000" cy="280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262626"/>
                </a:solidFill>
                <a:latin typeface="Libre Franklin"/>
                <a:ea typeface="Libre Franklin"/>
                <a:cs typeface="Libre Franklin"/>
                <a:sym typeface="Libre Franklin"/>
              </a:rPr>
              <a:t>Pros</a:t>
            </a:r>
            <a:endParaRPr b="1" i="0" sz="2000" u="none" cap="none" strike="noStrike">
              <a:solidFill>
                <a:srgbClr val="000000"/>
              </a:solidFill>
              <a:latin typeface="Libre Franklin"/>
              <a:ea typeface="Libre Franklin"/>
              <a:cs typeface="Libre Franklin"/>
              <a:sym typeface="Libre Franklin"/>
            </a:endParaRPr>
          </a:p>
          <a:p>
            <a:pPr indent="-342900" lvl="1" marL="800100" marR="0" rtl="0" algn="l">
              <a:lnSpc>
                <a:spcPct val="100000"/>
              </a:lnSpc>
              <a:spcBef>
                <a:spcPts val="0"/>
              </a:spcBef>
              <a:spcAft>
                <a:spcPts val="0"/>
              </a:spcAft>
              <a:buClr>
                <a:srgbClr val="262626"/>
              </a:buClr>
              <a:buSzPts val="1400"/>
              <a:buFont typeface="Libre Franklin"/>
              <a:buChar char="•"/>
            </a:pPr>
            <a:r>
              <a:rPr b="1" lang="en-US">
                <a:solidFill>
                  <a:srgbClr val="292929"/>
                </a:solidFill>
                <a:highlight>
                  <a:srgbClr val="FFFFFF"/>
                </a:highlight>
                <a:latin typeface="Libre Franklin"/>
                <a:ea typeface="Libre Franklin"/>
                <a:cs typeface="Libre Franklin"/>
                <a:sym typeface="Libre Franklin"/>
              </a:rPr>
              <a:t>Does not require normalization of data</a:t>
            </a:r>
            <a:endParaRPr b="1">
              <a:solidFill>
                <a:srgbClr val="292929"/>
              </a:solidFill>
              <a:highlight>
                <a:srgbClr val="FFFFFF"/>
              </a:highlight>
              <a:latin typeface="Libre Franklin"/>
              <a:ea typeface="Libre Franklin"/>
              <a:cs typeface="Libre Franklin"/>
              <a:sym typeface="Libre Franklin"/>
            </a:endParaRPr>
          </a:p>
          <a:p>
            <a:pPr indent="-342900" lvl="1" marL="800100" marR="0" rtl="0" algn="l">
              <a:lnSpc>
                <a:spcPct val="100000"/>
              </a:lnSpc>
              <a:spcBef>
                <a:spcPts val="0"/>
              </a:spcBef>
              <a:spcAft>
                <a:spcPts val="0"/>
              </a:spcAft>
              <a:buClr>
                <a:srgbClr val="292929"/>
              </a:buClr>
              <a:buSzPts val="1400"/>
              <a:buFont typeface="Libre Franklin"/>
              <a:buChar char="•"/>
            </a:pPr>
            <a:r>
              <a:rPr b="1" lang="en-US">
                <a:solidFill>
                  <a:srgbClr val="292929"/>
                </a:solidFill>
                <a:highlight>
                  <a:srgbClr val="FFFFFF"/>
                </a:highlight>
                <a:latin typeface="Libre Franklin"/>
                <a:ea typeface="Libre Franklin"/>
                <a:cs typeface="Libre Franklin"/>
                <a:sym typeface="Libre Franklin"/>
              </a:rPr>
              <a:t>Missing values in the data does not </a:t>
            </a:r>
            <a:r>
              <a:rPr b="1" lang="en-US">
                <a:solidFill>
                  <a:srgbClr val="292929"/>
                </a:solidFill>
                <a:highlight>
                  <a:srgbClr val="FFFFFF"/>
                </a:highlight>
                <a:latin typeface="Libre Franklin"/>
                <a:ea typeface="Libre Franklin"/>
                <a:cs typeface="Libre Franklin"/>
                <a:sym typeface="Libre Franklin"/>
              </a:rPr>
              <a:t>affect</a:t>
            </a:r>
            <a:r>
              <a:rPr b="1" lang="en-US">
                <a:solidFill>
                  <a:srgbClr val="292929"/>
                </a:solidFill>
                <a:highlight>
                  <a:srgbClr val="FFFFFF"/>
                </a:highlight>
                <a:latin typeface="Libre Franklin"/>
                <a:ea typeface="Libre Franklin"/>
                <a:cs typeface="Libre Franklin"/>
                <a:sym typeface="Libre Franklin"/>
              </a:rPr>
              <a:t> performance</a:t>
            </a:r>
            <a:endParaRPr b="1">
              <a:solidFill>
                <a:srgbClr val="292929"/>
              </a:solidFill>
              <a:highlight>
                <a:srgbClr val="FFFFFF"/>
              </a:highlight>
              <a:latin typeface="Libre Franklin"/>
              <a:ea typeface="Libre Franklin"/>
              <a:cs typeface="Libre Franklin"/>
              <a:sym typeface="Libre Franklin"/>
            </a:endParaRPr>
          </a:p>
          <a:p>
            <a:pPr indent="-342900" lvl="1" marL="800100" marR="0" rtl="0" algn="l">
              <a:lnSpc>
                <a:spcPct val="100000"/>
              </a:lnSpc>
              <a:spcBef>
                <a:spcPts val="0"/>
              </a:spcBef>
              <a:spcAft>
                <a:spcPts val="0"/>
              </a:spcAft>
              <a:buClr>
                <a:srgbClr val="262626"/>
              </a:buClr>
              <a:buSzPts val="1400"/>
              <a:buFont typeface="Libre Franklin"/>
              <a:buChar char="•"/>
            </a:pPr>
            <a:r>
              <a:rPr b="1" i="0" lang="en-US" u="none" cap="none" strike="noStrike">
                <a:solidFill>
                  <a:srgbClr val="262626"/>
                </a:solidFill>
                <a:latin typeface="Libre Franklin"/>
                <a:ea typeface="Libre Franklin"/>
                <a:cs typeface="Libre Franklin"/>
                <a:sym typeface="Libre Franklin"/>
              </a:rPr>
              <a:t>Feature Selection is automatic</a:t>
            </a:r>
            <a:endParaRPr b="1" i="0" u="none" cap="none" strike="noStrike">
              <a:solidFill>
                <a:srgbClr val="262626"/>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262626"/>
                </a:solidFill>
                <a:latin typeface="Libre Franklin"/>
                <a:ea typeface="Libre Franklin"/>
                <a:cs typeface="Libre Franklin"/>
                <a:sym typeface="Libre Franklin"/>
              </a:rPr>
              <a:t>Cons</a:t>
            </a:r>
            <a:endParaRPr b="1" sz="2000">
              <a:solidFill>
                <a:srgbClr val="262626"/>
              </a:solidFill>
              <a:latin typeface="Libre Franklin"/>
              <a:ea typeface="Libre Franklin"/>
              <a:cs typeface="Libre Franklin"/>
              <a:sym typeface="Libre Franklin"/>
            </a:endParaRPr>
          </a:p>
          <a:p>
            <a:pPr indent="-342900" lvl="1" marL="800100" marR="0" rtl="0" algn="l">
              <a:lnSpc>
                <a:spcPct val="100000"/>
              </a:lnSpc>
              <a:spcBef>
                <a:spcPts val="0"/>
              </a:spcBef>
              <a:spcAft>
                <a:spcPts val="0"/>
              </a:spcAft>
              <a:buClr>
                <a:srgbClr val="262626"/>
              </a:buClr>
              <a:buSzPts val="1400"/>
              <a:buFont typeface="Libre Franklin"/>
              <a:buChar char="•"/>
            </a:pPr>
            <a:r>
              <a:rPr b="1" lang="en-US">
                <a:solidFill>
                  <a:srgbClr val="262626"/>
                </a:solidFill>
                <a:latin typeface="Libre Franklin"/>
                <a:ea typeface="Libre Franklin"/>
                <a:cs typeface="Libre Franklin"/>
                <a:sym typeface="Libre Franklin"/>
              </a:rPr>
              <a:t>Prone to o</a:t>
            </a:r>
            <a:r>
              <a:rPr b="1" i="0" lang="en-US" u="none" cap="none" strike="noStrike">
                <a:solidFill>
                  <a:srgbClr val="262626"/>
                </a:solidFill>
                <a:latin typeface="Libre Franklin"/>
                <a:ea typeface="Libre Franklin"/>
                <a:cs typeface="Libre Franklin"/>
                <a:sym typeface="Libre Franklin"/>
              </a:rPr>
              <a:t>verfitting</a:t>
            </a:r>
            <a:endParaRPr b="1" i="0" u="none" cap="none" strike="noStrike">
              <a:solidFill>
                <a:srgbClr val="262626"/>
              </a:solidFill>
              <a:latin typeface="Libre Franklin"/>
              <a:ea typeface="Libre Franklin"/>
              <a:cs typeface="Libre Franklin"/>
              <a:sym typeface="Libre Franklin"/>
            </a:endParaRPr>
          </a:p>
          <a:p>
            <a:pPr indent="-342900" lvl="1" marL="800100" marR="0" rtl="0" algn="l">
              <a:lnSpc>
                <a:spcPct val="100000"/>
              </a:lnSpc>
              <a:spcBef>
                <a:spcPts val="0"/>
              </a:spcBef>
              <a:spcAft>
                <a:spcPts val="0"/>
              </a:spcAft>
              <a:buClr>
                <a:srgbClr val="262626"/>
              </a:buClr>
              <a:buSzPts val="1400"/>
              <a:buFont typeface="Libre Franklin"/>
              <a:buChar char="•"/>
            </a:pPr>
            <a:r>
              <a:rPr b="1" lang="en-US">
                <a:solidFill>
                  <a:srgbClr val="262626"/>
                </a:solidFill>
                <a:latin typeface="Libre Franklin"/>
                <a:ea typeface="Libre Franklin"/>
                <a:cs typeface="Libre Franklin"/>
                <a:sym typeface="Libre Franklin"/>
              </a:rPr>
              <a:t>Has weak accuracy because of high variance</a:t>
            </a:r>
            <a:endParaRPr b="1">
              <a:solidFill>
                <a:srgbClr val="262626"/>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rgbClr val="000000"/>
              </a:buClr>
              <a:buSzPts val="2000"/>
              <a:buFont typeface="Arial"/>
              <a:buNone/>
            </a:pPr>
            <a:r>
              <a:t/>
            </a:r>
            <a:endParaRPr b="1" i="0" sz="1200" u="none" cap="none" strike="noStrike">
              <a:solidFill>
                <a:srgbClr val="262626"/>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rgbClr val="000000"/>
              </a:buClr>
              <a:buSzPts val="2000"/>
              <a:buFont typeface="Arial"/>
              <a:buNone/>
            </a:pPr>
            <a:r>
              <a:t/>
            </a:r>
            <a:endParaRPr b="1" i="0" sz="1200" u="none" cap="none" strike="noStrike">
              <a:solidFill>
                <a:schemeClr val="dk1"/>
              </a:solidFill>
              <a:latin typeface="Libre Franklin"/>
              <a:ea typeface="Libre Franklin"/>
              <a:cs typeface="Libre Franklin"/>
              <a:sym typeface="Libre Franklin"/>
            </a:endParaRPr>
          </a:p>
        </p:txBody>
      </p:sp>
      <p:sp>
        <p:nvSpPr>
          <p:cNvPr id="203" name="Google Shape;203;p12"/>
          <p:cNvSpPr txBox="1"/>
          <p:nvPr/>
        </p:nvSpPr>
        <p:spPr>
          <a:xfrm>
            <a:off x="1163075" y="3912325"/>
            <a:ext cx="3441600" cy="273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262626"/>
                </a:solidFill>
                <a:latin typeface="Libre Franklin"/>
                <a:ea typeface="Libre Franklin"/>
                <a:cs typeface="Libre Franklin"/>
                <a:sym typeface="Libre Franklin"/>
              </a:rPr>
              <a:t>Pros</a:t>
            </a:r>
            <a:endParaRPr b="0" i="0" sz="1400" u="none" cap="none" strike="noStrike">
              <a:solidFill>
                <a:srgbClr val="000000"/>
              </a:solidFill>
              <a:latin typeface="Arial"/>
              <a:ea typeface="Arial"/>
              <a:cs typeface="Arial"/>
              <a:sym typeface="Arial"/>
            </a:endParaRPr>
          </a:p>
          <a:p>
            <a:pPr indent="-279400" lvl="1" marL="742950" marR="0" rtl="0" algn="l">
              <a:lnSpc>
                <a:spcPct val="100000"/>
              </a:lnSpc>
              <a:spcBef>
                <a:spcPts val="0"/>
              </a:spcBef>
              <a:spcAft>
                <a:spcPts val="0"/>
              </a:spcAft>
              <a:buClr>
                <a:srgbClr val="262626"/>
              </a:buClr>
              <a:buSzPts val="1300"/>
              <a:buFont typeface="Libre Franklin"/>
              <a:buChar char="•"/>
            </a:pPr>
            <a:r>
              <a:rPr b="1" lang="en-US">
                <a:solidFill>
                  <a:srgbClr val="292929"/>
                </a:solidFill>
                <a:latin typeface="Libre Franklin"/>
                <a:ea typeface="Libre Franklin"/>
                <a:cs typeface="Libre Franklin"/>
                <a:sym typeface="Libre Franklin"/>
              </a:rPr>
              <a:t>Works well with both categorical and numerical data</a:t>
            </a:r>
            <a:endParaRPr b="1" i="0" sz="1300" u="none" cap="none" strike="noStrike">
              <a:solidFill>
                <a:srgbClr val="000000"/>
              </a:solidFill>
              <a:latin typeface="Libre Franklin"/>
              <a:ea typeface="Libre Franklin"/>
              <a:cs typeface="Libre Franklin"/>
              <a:sym typeface="Libre Franklin"/>
            </a:endParaRPr>
          </a:p>
          <a:p>
            <a:pPr indent="-285750" lvl="1" marL="742950" marR="0" rtl="0" algn="l">
              <a:lnSpc>
                <a:spcPct val="100000"/>
              </a:lnSpc>
              <a:spcBef>
                <a:spcPts val="0"/>
              </a:spcBef>
              <a:spcAft>
                <a:spcPts val="0"/>
              </a:spcAft>
              <a:buClr>
                <a:srgbClr val="262626"/>
              </a:buClr>
              <a:buSzPts val="1400"/>
              <a:buFont typeface="Arial"/>
              <a:buChar char="•"/>
            </a:pPr>
            <a:r>
              <a:rPr b="1" i="0" lang="en-US" sz="1400" u="none" cap="none" strike="noStrike">
                <a:solidFill>
                  <a:srgbClr val="262626"/>
                </a:solidFill>
                <a:latin typeface="Libre Franklin"/>
                <a:ea typeface="Libre Franklin"/>
                <a:cs typeface="Libre Franklin"/>
                <a:sym typeface="Libre Franklin"/>
              </a:rPr>
              <a:t>High dimensional data</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262626"/>
              </a:buClr>
              <a:buSzPts val="1400"/>
              <a:buFont typeface="Arial"/>
              <a:buChar char="•"/>
            </a:pPr>
            <a:r>
              <a:rPr b="1" i="0" lang="en-US" sz="1400" u="none" cap="none" strike="noStrike">
                <a:solidFill>
                  <a:srgbClr val="262626"/>
                </a:solidFill>
                <a:latin typeface="Libre Franklin"/>
                <a:ea typeface="Libre Franklin"/>
                <a:cs typeface="Libre Franklin"/>
                <a:sym typeface="Libre Franklin"/>
              </a:rPr>
              <a:t>Imbalance, noisy, and sparse data</a:t>
            </a:r>
            <a:endParaRPr b="1" i="0" sz="2000" u="none" cap="none" strike="noStrike">
              <a:solidFill>
                <a:srgbClr val="262626"/>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262626"/>
                </a:solidFill>
                <a:latin typeface="Libre Franklin"/>
                <a:ea typeface="Libre Franklin"/>
                <a:cs typeface="Libre Franklin"/>
                <a:sym typeface="Libre Franklin"/>
              </a:rPr>
              <a:t>Cons</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rgbClr val="262626"/>
              </a:buClr>
              <a:buSzPts val="1400"/>
              <a:buFont typeface="Arial"/>
              <a:buChar char="•"/>
            </a:pPr>
            <a:r>
              <a:rPr b="1" lang="en-US">
                <a:solidFill>
                  <a:srgbClr val="262626"/>
                </a:solidFill>
                <a:latin typeface="Libre Franklin"/>
                <a:ea typeface="Libre Franklin"/>
                <a:cs typeface="Libre Franklin"/>
                <a:sym typeface="Libre Franklin"/>
              </a:rPr>
              <a:t>Requires high</a:t>
            </a:r>
            <a:r>
              <a:rPr b="1" i="0" lang="en-US" sz="1400" u="none" cap="none" strike="noStrike">
                <a:solidFill>
                  <a:srgbClr val="262626"/>
                </a:solidFill>
                <a:latin typeface="Libre Franklin"/>
                <a:ea typeface="Libre Franklin"/>
                <a:cs typeface="Libre Franklin"/>
                <a:sym typeface="Libre Franklin"/>
              </a:rPr>
              <a:t> computation</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rgbClr val="262626"/>
              </a:buClr>
              <a:buSzPts val="1400"/>
              <a:buFont typeface="Arial"/>
              <a:buChar char="•"/>
            </a:pPr>
            <a:r>
              <a:rPr b="1" i="0" lang="en-US" sz="1400" u="none" cap="none" strike="noStrike">
                <a:solidFill>
                  <a:srgbClr val="262626"/>
                </a:solidFill>
                <a:latin typeface="Libre Franklin"/>
                <a:ea typeface="Libre Franklin"/>
                <a:cs typeface="Libre Franklin"/>
                <a:sym typeface="Libre Franklin"/>
              </a:rPr>
              <a:t>Takes longer to train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Libre Franklin"/>
              <a:ea typeface="Libre Franklin"/>
              <a:cs typeface="Libre Franklin"/>
              <a:sym typeface="Libre Franklin"/>
            </a:endParaRPr>
          </a:p>
        </p:txBody>
      </p:sp>
      <p:sp>
        <p:nvSpPr>
          <p:cNvPr id="204" name="Google Shape;204;p12"/>
          <p:cNvSpPr txBox="1"/>
          <p:nvPr/>
        </p:nvSpPr>
        <p:spPr>
          <a:xfrm>
            <a:off x="8703550" y="3921175"/>
            <a:ext cx="3234900" cy="221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262626"/>
                </a:solidFill>
                <a:latin typeface="Libre Franklin"/>
                <a:ea typeface="Libre Franklin"/>
                <a:cs typeface="Libre Franklin"/>
                <a:sym typeface="Libre Franklin"/>
              </a:rPr>
              <a:t>Pros</a:t>
            </a:r>
            <a:endParaRPr i="0" sz="1400" u="none" cap="none" strike="noStrike">
              <a:solidFill>
                <a:srgbClr val="000000"/>
              </a:solidFill>
              <a:latin typeface="Libre Franklin"/>
              <a:ea typeface="Libre Franklin"/>
              <a:cs typeface="Libre Franklin"/>
              <a:sym typeface="Libre Franklin"/>
            </a:endParaRPr>
          </a:p>
          <a:p>
            <a:pPr indent="-342900" lvl="1" marL="800100" marR="0" rtl="0" algn="l">
              <a:lnSpc>
                <a:spcPct val="100000"/>
              </a:lnSpc>
              <a:spcBef>
                <a:spcPts val="0"/>
              </a:spcBef>
              <a:spcAft>
                <a:spcPts val="0"/>
              </a:spcAft>
              <a:buClr>
                <a:srgbClr val="262626"/>
              </a:buClr>
              <a:buSzPts val="1400"/>
              <a:buFont typeface="Libre Franklin"/>
              <a:buChar char="•"/>
            </a:pPr>
            <a:r>
              <a:rPr b="1" i="0" lang="en-US" sz="1400" u="none" cap="none" strike="noStrike">
                <a:solidFill>
                  <a:srgbClr val="262626"/>
                </a:solidFill>
                <a:latin typeface="Libre Franklin"/>
                <a:ea typeface="Libre Franklin"/>
                <a:cs typeface="Libre Franklin"/>
                <a:sym typeface="Libre Franklin"/>
              </a:rPr>
              <a:t>Efficient for data with missing values</a:t>
            </a:r>
            <a:endParaRPr i="0" sz="1400" u="none" cap="none" strike="noStrike">
              <a:solidFill>
                <a:srgbClr val="000000"/>
              </a:solidFill>
              <a:latin typeface="Libre Franklin"/>
              <a:ea typeface="Libre Franklin"/>
              <a:cs typeface="Libre Franklin"/>
              <a:sym typeface="Libre Franklin"/>
            </a:endParaRPr>
          </a:p>
          <a:p>
            <a:pPr indent="-342900" lvl="1" marL="800100" marR="0" rtl="0" algn="l">
              <a:lnSpc>
                <a:spcPct val="100000"/>
              </a:lnSpc>
              <a:spcBef>
                <a:spcPts val="0"/>
              </a:spcBef>
              <a:spcAft>
                <a:spcPts val="0"/>
              </a:spcAft>
              <a:buClr>
                <a:srgbClr val="262626"/>
              </a:buClr>
              <a:buSzPts val="1400"/>
              <a:buFont typeface="Libre Franklin"/>
              <a:buChar char="•"/>
            </a:pPr>
            <a:r>
              <a:rPr b="1" i="0" lang="en-US" sz="1400" u="none" cap="none" strike="noStrike">
                <a:solidFill>
                  <a:srgbClr val="262626"/>
                </a:solidFill>
                <a:latin typeface="Libre Franklin"/>
                <a:ea typeface="Libre Franklin"/>
                <a:cs typeface="Libre Franklin"/>
                <a:sym typeface="Libre Franklin"/>
              </a:rPr>
              <a:t>Possible to fit existing model with new data</a:t>
            </a:r>
            <a:endParaRPr i="0" sz="1400" u="none" cap="none" strike="noStrike">
              <a:solidFill>
                <a:srgbClr val="000000"/>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262626"/>
                </a:solidFill>
                <a:latin typeface="Libre Franklin"/>
                <a:ea typeface="Libre Franklin"/>
                <a:cs typeface="Libre Franklin"/>
                <a:sym typeface="Libre Franklin"/>
              </a:rPr>
              <a:t>Cons</a:t>
            </a:r>
            <a:endParaRPr i="0" sz="1400" u="none" cap="none" strike="noStrike">
              <a:solidFill>
                <a:srgbClr val="000000"/>
              </a:solidFill>
              <a:latin typeface="Libre Franklin"/>
              <a:ea typeface="Libre Franklin"/>
              <a:cs typeface="Libre Franklin"/>
              <a:sym typeface="Libre Franklin"/>
            </a:endParaRPr>
          </a:p>
          <a:p>
            <a:pPr indent="-342900" lvl="1" marL="800100" marR="0" rtl="0" algn="l">
              <a:lnSpc>
                <a:spcPct val="100000"/>
              </a:lnSpc>
              <a:spcBef>
                <a:spcPts val="0"/>
              </a:spcBef>
              <a:spcAft>
                <a:spcPts val="0"/>
              </a:spcAft>
              <a:buClr>
                <a:srgbClr val="262626"/>
              </a:buClr>
              <a:buSzPts val="1400"/>
              <a:buFont typeface="Libre Franklin"/>
              <a:buChar char="•"/>
            </a:pPr>
            <a:r>
              <a:rPr b="1" lang="en-US">
                <a:solidFill>
                  <a:srgbClr val="262626"/>
                </a:solidFill>
                <a:latin typeface="Libre Franklin"/>
                <a:ea typeface="Libre Franklin"/>
                <a:cs typeface="Libre Franklin"/>
                <a:sym typeface="Libre Franklin"/>
              </a:rPr>
              <a:t>Requires high</a:t>
            </a:r>
            <a:r>
              <a:rPr b="1" i="0" lang="en-US" sz="1400" u="none" cap="none" strike="noStrike">
                <a:solidFill>
                  <a:srgbClr val="262626"/>
                </a:solidFill>
                <a:latin typeface="Libre Franklin"/>
                <a:ea typeface="Libre Franklin"/>
                <a:cs typeface="Libre Franklin"/>
                <a:sym typeface="Libre Franklin"/>
              </a:rPr>
              <a:t> computation</a:t>
            </a:r>
            <a:endParaRPr i="0" sz="1400" u="none" cap="none" strike="noStrike">
              <a:solidFill>
                <a:srgbClr val="000000"/>
              </a:solidFill>
              <a:latin typeface="Libre Franklin"/>
              <a:ea typeface="Libre Franklin"/>
              <a:cs typeface="Libre Franklin"/>
              <a:sym typeface="Libre Franklin"/>
            </a:endParaRPr>
          </a:p>
          <a:p>
            <a:pPr indent="-342900" lvl="1" marL="800100" marR="0" rtl="0" algn="l">
              <a:lnSpc>
                <a:spcPct val="100000"/>
              </a:lnSpc>
              <a:spcBef>
                <a:spcPts val="0"/>
              </a:spcBef>
              <a:spcAft>
                <a:spcPts val="0"/>
              </a:spcAft>
              <a:buClr>
                <a:srgbClr val="262626"/>
              </a:buClr>
              <a:buSzPts val="1400"/>
              <a:buFont typeface="Libre Franklin"/>
              <a:buChar char="•"/>
            </a:pPr>
            <a:r>
              <a:rPr b="1" i="0" lang="en-US" sz="1400" u="none" cap="none" strike="noStrike">
                <a:solidFill>
                  <a:srgbClr val="262626"/>
                </a:solidFill>
                <a:latin typeface="Libre Franklin"/>
                <a:ea typeface="Libre Franklin"/>
                <a:cs typeface="Libre Franklin"/>
                <a:sym typeface="Libre Franklin"/>
              </a:rPr>
              <a:t>Takes longer to train</a:t>
            </a:r>
            <a:endParaRPr i="0" sz="1400" u="none" cap="none" strike="noStrike">
              <a:solidFill>
                <a:srgbClr val="000000"/>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9f1161c724_1_31"/>
          <p:cNvSpPr/>
          <p:nvPr/>
        </p:nvSpPr>
        <p:spPr>
          <a:xfrm>
            <a:off x="241070" y="0"/>
            <a:ext cx="241200" cy="6858000"/>
          </a:xfrm>
          <a:prstGeom prst="rect">
            <a:avLst/>
          </a:prstGeom>
          <a:solidFill>
            <a:srgbClr val="FFDE6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11" name="Google Shape;211;g19f1161c724_1_31"/>
          <p:cNvSpPr/>
          <p:nvPr/>
        </p:nvSpPr>
        <p:spPr>
          <a:xfrm>
            <a:off x="2271713" y="2284413"/>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Franklin"/>
              <a:ea typeface="Libre Franklin"/>
              <a:cs typeface="Libre Franklin"/>
              <a:sym typeface="Libre Franklin"/>
            </a:endParaRPr>
          </a:p>
        </p:txBody>
      </p:sp>
      <p:sp>
        <p:nvSpPr>
          <p:cNvPr id="212" name="Google Shape;212;g19f1161c724_1_31"/>
          <p:cNvSpPr txBox="1"/>
          <p:nvPr>
            <p:ph type="title"/>
          </p:nvPr>
        </p:nvSpPr>
        <p:spPr>
          <a:xfrm>
            <a:off x="1603600" y="268350"/>
            <a:ext cx="9601200" cy="8349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sz="3600">
                <a:latin typeface="EB Garamond"/>
                <a:ea typeface="EB Garamond"/>
                <a:cs typeface="EB Garamond"/>
                <a:sym typeface="EB Garamond"/>
              </a:rPr>
              <a:t>Confusion Matrices - No Feature Selection</a:t>
            </a:r>
            <a:endParaRPr sz="3600">
              <a:latin typeface="EB Garamond"/>
              <a:ea typeface="EB Garamond"/>
              <a:cs typeface="EB Garamond"/>
              <a:sym typeface="EB Garamond"/>
            </a:endParaRPr>
          </a:p>
        </p:txBody>
      </p:sp>
      <p:pic>
        <p:nvPicPr>
          <p:cNvPr id="213" name="Google Shape;213;g19f1161c724_1_31"/>
          <p:cNvPicPr preferRelativeResize="0"/>
          <p:nvPr/>
        </p:nvPicPr>
        <p:blipFill>
          <a:blip r:embed="rId3">
            <a:alphaModFix/>
          </a:blip>
          <a:stretch>
            <a:fillRect/>
          </a:stretch>
        </p:blipFill>
        <p:spPr>
          <a:xfrm>
            <a:off x="1318175" y="868800"/>
            <a:ext cx="9798599" cy="5836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19f1161c724_1_41"/>
          <p:cNvSpPr/>
          <p:nvPr/>
        </p:nvSpPr>
        <p:spPr>
          <a:xfrm>
            <a:off x="241070" y="0"/>
            <a:ext cx="241200" cy="6858000"/>
          </a:xfrm>
          <a:prstGeom prst="rect">
            <a:avLst/>
          </a:prstGeom>
          <a:solidFill>
            <a:srgbClr val="FFDE6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20" name="Google Shape;220;g19f1161c724_1_41"/>
          <p:cNvSpPr/>
          <p:nvPr/>
        </p:nvSpPr>
        <p:spPr>
          <a:xfrm>
            <a:off x="2271713" y="2284413"/>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Franklin"/>
              <a:ea typeface="Libre Franklin"/>
              <a:cs typeface="Libre Franklin"/>
              <a:sym typeface="Libre Franklin"/>
            </a:endParaRPr>
          </a:p>
        </p:txBody>
      </p:sp>
      <p:sp>
        <p:nvSpPr>
          <p:cNvPr id="221" name="Google Shape;221;g19f1161c724_1_41"/>
          <p:cNvSpPr txBox="1"/>
          <p:nvPr>
            <p:ph type="title"/>
          </p:nvPr>
        </p:nvSpPr>
        <p:spPr>
          <a:xfrm>
            <a:off x="1603600" y="268350"/>
            <a:ext cx="9601200" cy="8349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sz="3600">
                <a:latin typeface="EB Garamond"/>
                <a:ea typeface="EB Garamond"/>
                <a:cs typeface="EB Garamond"/>
                <a:sym typeface="EB Garamond"/>
              </a:rPr>
              <a:t>Confusion Matrices - </a:t>
            </a:r>
            <a:r>
              <a:rPr lang="en-US" sz="3659">
                <a:latin typeface="EB Garamond"/>
                <a:ea typeface="EB Garamond"/>
                <a:cs typeface="EB Garamond"/>
                <a:sym typeface="EB Garamond"/>
              </a:rPr>
              <a:t>Correlation</a:t>
            </a:r>
            <a:endParaRPr sz="3600">
              <a:latin typeface="EB Garamond"/>
              <a:ea typeface="EB Garamond"/>
              <a:cs typeface="EB Garamond"/>
              <a:sym typeface="EB Garamond"/>
            </a:endParaRPr>
          </a:p>
        </p:txBody>
      </p:sp>
      <p:pic>
        <p:nvPicPr>
          <p:cNvPr id="222" name="Google Shape;222;g19f1161c724_1_41"/>
          <p:cNvPicPr preferRelativeResize="0"/>
          <p:nvPr/>
        </p:nvPicPr>
        <p:blipFill>
          <a:blip r:embed="rId3">
            <a:alphaModFix/>
          </a:blip>
          <a:stretch>
            <a:fillRect/>
          </a:stretch>
        </p:blipFill>
        <p:spPr>
          <a:xfrm>
            <a:off x="1603600" y="780850"/>
            <a:ext cx="9601201" cy="6077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9f1161c724_1_50"/>
          <p:cNvSpPr/>
          <p:nvPr/>
        </p:nvSpPr>
        <p:spPr>
          <a:xfrm>
            <a:off x="241070" y="0"/>
            <a:ext cx="241200" cy="6858000"/>
          </a:xfrm>
          <a:prstGeom prst="rect">
            <a:avLst/>
          </a:prstGeom>
          <a:solidFill>
            <a:srgbClr val="FFDE6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29" name="Google Shape;229;g19f1161c724_1_50"/>
          <p:cNvSpPr/>
          <p:nvPr/>
        </p:nvSpPr>
        <p:spPr>
          <a:xfrm>
            <a:off x="2271713" y="2284413"/>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Franklin"/>
              <a:ea typeface="Libre Franklin"/>
              <a:cs typeface="Libre Franklin"/>
              <a:sym typeface="Libre Franklin"/>
            </a:endParaRPr>
          </a:p>
        </p:txBody>
      </p:sp>
      <p:sp>
        <p:nvSpPr>
          <p:cNvPr id="230" name="Google Shape;230;g19f1161c724_1_50"/>
          <p:cNvSpPr txBox="1"/>
          <p:nvPr>
            <p:ph type="title"/>
          </p:nvPr>
        </p:nvSpPr>
        <p:spPr>
          <a:xfrm>
            <a:off x="1597800" y="174975"/>
            <a:ext cx="9601200" cy="8349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sz="3600">
                <a:latin typeface="EB Garamond"/>
                <a:ea typeface="EB Garamond"/>
                <a:cs typeface="EB Garamond"/>
                <a:sym typeface="EB Garamond"/>
              </a:rPr>
              <a:t>Confusion Matrices - </a:t>
            </a:r>
            <a:r>
              <a:rPr lang="en-US" sz="3600">
                <a:latin typeface="EB Garamond"/>
                <a:ea typeface="EB Garamond"/>
                <a:cs typeface="EB Garamond"/>
                <a:sym typeface="EB Garamond"/>
              </a:rPr>
              <a:t>KBest Features</a:t>
            </a:r>
            <a:endParaRPr sz="3600">
              <a:latin typeface="EB Garamond"/>
              <a:ea typeface="EB Garamond"/>
              <a:cs typeface="EB Garamond"/>
              <a:sym typeface="EB Garamond"/>
            </a:endParaRPr>
          </a:p>
        </p:txBody>
      </p:sp>
      <p:pic>
        <p:nvPicPr>
          <p:cNvPr id="231" name="Google Shape;231;g19f1161c724_1_50"/>
          <p:cNvPicPr preferRelativeResize="0"/>
          <p:nvPr/>
        </p:nvPicPr>
        <p:blipFill>
          <a:blip r:embed="rId3">
            <a:alphaModFix/>
          </a:blip>
          <a:stretch>
            <a:fillRect/>
          </a:stretch>
        </p:blipFill>
        <p:spPr>
          <a:xfrm>
            <a:off x="1431663" y="835900"/>
            <a:ext cx="9328676" cy="6022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9f1161c724_1_60"/>
          <p:cNvSpPr/>
          <p:nvPr/>
        </p:nvSpPr>
        <p:spPr>
          <a:xfrm>
            <a:off x="241070" y="0"/>
            <a:ext cx="241200" cy="6858000"/>
          </a:xfrm>
          <a:prstGeom prst="rect">
            <a:avLst/>
          </a:prstGeom>
          <a:solidFill>
            <a:srgbClr val="FFDE6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38" name="Google Shape;238;g19f1161c724_1_60"/>
          <p:cNvSpPr/>
          <p:nvPr/>
        </p:nvSpPr>
        <p:spPr>
          <a:xfrm>
            <a:off x="2271713" y="2284413"/>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Franklin"/>
              <a:ea typeface="Libre Franklin"/>
              <a:cs typeface="Libre Franklin"/>
              <a:sym typeface="Libre Franklin"/>
            </a:endParaRPr>
          </a:p>
        </p:txBody>
      </p:sp>
      <p:sp>
        <p:nvSpPr>
          <p:cNvPr id="239" name="Google Shape;239;g19f1161c724_1_60"/>
          <p:cNvSpPr txBox="1"/>
          <p:nvPr>
            <p:ph type="title"/>
          </p:nvPr>
        </p:nvSpPr>
        <p:spPr>
          <a:xfrm>
            <a:off x="1597800" y="0"/>
            <a:ext cx="9601200" cy="8349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sz="3600">
                <a:latin typeface="EB Garamond"/>
                <a:ea typeface="EB Garamond"/>
                <a:cs typeface="EB Garamond"/>
                <a:sym typeface="EB Garamond"/>
              </a:rPr>
              <a:t>Confusion Matrices - L1 Based</a:t>
            </a:r>
            <a:endParaRPr sz="3600">
              <a:latin typeface="EB Garamond"/>
              <a:ea typeface="EB Garamond"/>
              <a:cs typeface="EB Garamond"/>
              <a:sym typeface="EB Garamond"/>
            </a:endParaRPr>
          </a:p>
        </p:txBody>
      </p:sp>
      <p:pic>
        <p:nvPicPr>
          <p:cNvPr id="240" name="Google Shape;240;g19f1161c724_1_60"/>
          <p:cNvPicPr preferRelativeResize="0"/>
          <p:nvPr/>
        </p:nvPicPr>
        <p:blipFill>
          <a:blip r:embed="rId3">
            <a:alphaModFix/>
          </a:blip>
          <a:stretch>
            <a:fillRect/>
          </a:stretch>
        </p:blipFill>
        <p:spPr>
          <a:xfrm>
            <a:off x="1894150" y="685800"/>
            <a:ext cx="9465649" cy="61722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19f1161c724_1_71"/>
          <p:cNvSpPr/>
          <p:nvPr/>
        </p:nvSpPr>
        <p:spPr>
          <a:xfrm>
            <a:off x="241070" y="0"/>
            <a:ext cx="241200" cy="6858000"/>
          </a:xfrm>
          <a:prstGeom prst="rect">
            <a:avLst/>
          </a:prstGeom>
          <a:solidFill>
            <a:srgbClr val="FFDE6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47" name="Google Shape;247;g19f1161c724_1_71"/>
          <p:cNvSpPr txBox="1"/>
          <p:nvPr>
            <p:ph type="title"/>
          </p:nvPr>
        </p:nvSpPr>
        <p:spPr>
          <a:xfrm>
            <a:off x="1637825" y="372750"/>
            <a:ext cx="9601200" cy="834900"/>
          </a:xfrm>
          <a:prstGeom prst="rect">
            <a:avLst/>
          </a:prstGeom>
        </p:spPr>
        <p:txBody>
          <a:bodyPr anchorCtr="0" anchor="t" bIns="45700" lIns="91425" spcFirstLastPara="1" rIns="91425" wrap="square" tIns="45700">
            <a:normAutofit fontScale="90000"/>
          </a:bodyPr>
          <a:lstStyle/>
          <a:p>
            <a:pPr indent="0" lvl="0" marL="0" rtl="0" algn="ctr">
              <a:spcBef>
                <a:spcPts val="0"/>
              </a:spcBef>
              <a:spcAft>
                <a:spcPts val="0"/>
              </a:spcAft>
              <a:buNone/>
            </a:pPr>
            <a:r>
              <a:rPr lang="en-US" sz="3600">
                <a:latin typeface="EB Garamond"/>
                <a:ea typeface="EB Garamond"/>
                <a:cs typeface="EB Garamond"/>
                <a:sym typeface="EB Garamond"/>
              </a:rPr>
              <a:t>Best Confusion Matrix </a:t>
            </a:r>
            <a:endParaRPr sz="2255">
              <a:solidFill>
                <a:schemeClr val="dk1"/>
              </a:solidFill>
              <a:latin typeface="EB Garamond Medium"/>
              <a:ea typeface="EB Garamond Medium"/>
              <a:cs typeface="EB Garamond Medium"/>
              <a:sym typeface="EB Garamond Medium"/>
            </a:endParaRPr>
          </a:p>
          <a:p>
            <a:pPr indent="0" lvl="0" marL="0" rtl="0" algn="ctr">
              <a:spcBef>
                <a:spcPts val="0"/>
              </a:spcBef>
              <a:spcAft>
                <a:spcPts val="0"/>
              </a:spcAft>
              <a:buNone/>
            </a:pPr>
            <a:r>
              <a:t/>
            </a:r>
            <a:endParaRPr sz="3600">
              <a:latin typeface="EB Garamond"/>
              <a:ea typeface="EB Garamond"/>
              <a:cs typeface="EB Garamond"/>
              <a:sym typeface="EB Garamond"/>
            </a:endParaRPr>
          </a:p>
        </p:txBody>
      </p:sp>
      <p:pic>
        <p:nvPicPr>
          <p:cNvPr id="248" name="Google Shape;248;g19f1161c724_1_71"/>
          <p:cNvPicPr preferRelativeResize="0"/>
          <p:nvPr/>
        </p:nvPicPr>
        <p:blipFill>
          <a:blip r:embed="rId3">
            <a:alphaModFix/>
          </a:blip>
          <a:stretch>
            <a:fillRect/>
          </a:stretch>
        </p:blipFill>
        <p:spPr>
          <a:xfrm>
            <a:off x="1078150" y="2201888"/>
            <a:ext cx="4877425" cy="4481775"/>
          </a:xfrm>
          <a:prstGeom prst="rect">
            <a:avLst/>
          </a:prstGeom>
          <a:noFill/>
          <a:ln>
            <a:noFill/>
          </a:ln>
        </p:spPr>
      </p:pic>
      <p:sp>
        <p:nvSpPr>
          <p:cNvPr id="249" name="Google Shape;249;g19f1161c724_1_71"/>
          <p:cNvSpPr txBox="1"/>
          <p:nvPr/>
        </p:nvSpPr>
        <p:spPr>
          <a:xfrm>
            <a:off x="6551450" y="2895825"/>
            <a:ext cx="5360400" cy="3093900"/>
          </a:xfrm>
          <a:prstGeom prst="rect">
            <a:avLst/>
          </a:prstGeom>
          <a:noFill/>
          <a:ln>
            <a:noFill/>
          </a:ln>
        </p:spPr>
        <p:txBody>
          <a:bodyPr anchorCtr="0" anchor="t" bIns="91425" lIns="91425" spcFirstLastPara="1" rIns="91425" wrap="square" tIns="91425">
            <a:spAutoFit/>
          </a:bodyPr>
          <a:lstStyle/>
          <a:p>
            <a:pPr indent="-361950" lvl="0" marL="457200" rtl="0" algn="l">
              <a:lnSpc>
                <a:spcPct val="200000"/>
              </a:lnSpc>
              <a:spcBef>
                <a:spcPts val="0"/>
              </a:spcBef>
              <a:spcAft>
                <a:spcPts val="0"/>
              </a:spcAft>
              <a:buSzPts val="2100"/>
              <a:buFont typeface="EB Garamond"/>
              <a:buChar char="●"/>
            </a:pPr>
            <a:r>
              <a:rPr lang="en-US" sz="2100">
                <a:latin typeface="EB Garamond"/>
                <a:ea typeface="EB Garamond"/>
                <a:cs typeface="EB Garamond"/>
                <a:sym typeface="EB Garamond"/>
              </a:rPr>
              <a:t>False Positive == Angry Honest Customer</a:t>
            </a:r>
            <a:endParaRPr sz="2100">
              <a:latin typeface="EB Garamond"/>
              <a:ea typeface="EB Garamond"/>
              <a:cs typeface="EB Garamond"/>
              <a:sym typeface="EB Garamond"/>
            </a:endParaRPr>
          </a:p>
          <a:p>
            <a:pPr indent="-361950" lvl="0" marL="457200" rtl="0" algn="l">
              <a:lnSpc>
                <a:spcPct val="200000"/>
              </a:lnSpc>
              <a:spcBef>
                <a:spcPts val="0"/>
              </a:spcBef>
              <a:spcAft>
                <a:spcPts val="0"/>
              </a:spcAft>
              <a:buSzPts val="2100"/>
              <a:buFont typeface="EB Garamond"/>
              <a:buChar char="●"/>
            </a:pPr>
            <a:r>
              <a:rPr lang="en-US" sz="2100">
                <a:latin typeface="EB Garamond"/>
                <a:ea typeface="EB Garamond"/>
                <a:cs typeface="EB Garamond"/>
                <a:sym typeface="EB Garamond"/>
              </a:rPr>
              <a:t>False Negative == Missed </a:t>
            </a:r>
            <a:r>
              <a:rPr lang="en-US" sz="2100">
                <a:latin typeface="EB Garamond"/>
                <a:ea typeface="EB Garamond"/>
                <a:cs typeface="EB Garamond"/>
                <a:sym typeface="EB Garamond"/>
              </a:rPr>
              <a:t>Fraudulent</a:t>
            </a:r>
            <a:r>
              <a:rPr lang="en-US" sz="2100">
                <a:latin typeface="EB Garamond"/>
                <a:ea typeface="EB Garamond"/>
                <a:cs typeface="EB Garamond"/>
                <a:sym typeface="EB Garamond"/>
              </a:rPr>
              <a:t> Transaction</a:t>
            </a:r>
            <a:endParaRPr sz="2100">
              <a:latin typeface="EB Garamond"/>
              <a:ea typeface="EB Garamond"/>
              <a:cs typeface="EB Garamond"/>
              <a:sym typeface="EB Garamond"/>
            </a:endParaRPr>
          </a:p>
          <a:p>
            <a:pPr indent="-361950" lvl="0" marL="457200" rtl="0" algn="l">
              <a:lnSpc>
                <a:spcPct val="200000"/>
              </a:lnSpc>
              <a:spcBef>
                <a:spcPts val="0"/>
              </a:spcBef>
              <a:spcAft>
                <a:spcPts val="0"/>
              </a:spcAft>
              <a:buSzPts val="2100"/>
              <a:buFont typeface="EB Garamond"/>
              <a:buChar char="●"/>
            </a:pPr>
            <a:r>
              <a:rPr lang="en-US" sz="2100">
                <a:latin typeface="EB Garamond"/>
                <a:ea typeface="EB Garamond"/>
                <a:cs typeface="EB Garamond"/>
                <a:sym typeface="EB Garamond"/>
              </a:rPr>
              <a:t>Other models had lower False Negatives but much higher False Positives</a:t>
            </a:r>
            <a:endParaRPr sz="2100">
              <a:latin typeface="EB Garamond"/>
              <a:ea typeface="EB Garamond"/>
              <a:cs typeface="EB Garamond"/>
              <a:sym typeface="EB Garamond"/>
            </a:endParaRPr>
          </a:p>
        </p:txBody>
      </p:sp>
      <p:sp>
        <p:nvSpPr>
          <p:cNvPr id="250" name="Google Shape;250;g19f1161c724_1_71"/>
          <p:cNvSpPr txBox="1"/>
          <p:nvPr/>
        </p:nvSpPr>
        <p:spPr>
          <a:xfrm>
            <a:off x="917525" y="1457875"/>
            <a:ext cx="7179300" cy="493800"/>
          </a:xfrm>
          <a:prstGeom prst="rect">
            <a:avLst/>
          </a:prstGeom>
          <a:noFill/>
          <a:ln>
            <a:noFill/>
          </a:ln>
        </p:spPr>
        <p:txBody>
          <a:bodyPr anchorCtr="0" anchor="t" bIns="91425" lIns="91425" spcFirstLastPara="1" rIns="91425" wrap="square" tIns="91425">
            <a:spAutoFit/>
          </a:bodyPr>
          <a:lstStyle/>
          <a:p>
            <a:pPr indent="0" lvl="0" marL="0" rtl="0" algn="ctr">
              <a:lnSpc>
                <a:spcPct val="89000"/>
              </a:lnSpc>
              <a:spcBef>
                <a:spcPts val="0"/>
              </a:spcBef>
              <a:spcAft>
                <a:spcPts val="0"/>
              </a:spcAft>
              <a:buNone/>
            </a:pPr>
            <a:r>
              <a:rPr lang="en-US" sz="2255">
                <a:solidFill>
                  <a:schemeClr val="dk1"/>
                </a:solidFill>
                <a:latin typeface="EB Garamond Medium"/>
                <a:ea typeface="EB Garamond Medium"/>
                <a:cs typeface="EB Garamond Medium"/>
                <a:sym typeface="EB Garamond Medium"/>
              </a:rPr>
              <a:t>RANDOM FOREST with KBest Features Method</a:t>
            </a:r>
            <a:endParaRPr/>
          </a:p>
        </p:txBody>
      </p:sp>
      <p:sp>
        <p:nvSpPr>
          <p:cNvPr id="251" name="Google Shape;251;g19f1161c724_1_71"/>
          <p:cNvSpPr/>
          <p:nvPr/>
        </p:nvSpPr>
        <p:spPr>
          <a:xfrm>
            <a:off x="3774100" y="2672700"/>
            <a:ext cx="1967700" cy="15126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19f1161c724_1_71"/>
          <p:cNvSpPr/>
          <p:nvPr/>
        </p:nvSpPr>
        <p:spPr>
          <a:xfrm>
            <a:off x="1820975" y="4258725"/>
            <a:ext cx="1967700" cy="16086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9f1161c724_1_84"/>
          <p:cNvSpPr txBox="1"/>
          <p:nvPr>
            <p:ph type="title"/>
          </p:nvPr>
        </p:nvSpPr>
        <p:spPr>
          <a:xfrm>
            <a:off x="1371600" y="445700"/>
            <a:ext cx="9601200" cy="781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latin typeface="EB Garamond"/>
                <a:ea typeface="EB Garamond"/>
                <a:cs typeface="EB Garamond"/>
                <a:sym typeface="EB Garamond"/>
              </a:rPr>
              <a:t>Strong Performers - Selected Features</a:t>
            </a:r>
            <a:endParaRPr>
              <a:latin typeface="EB Garamond"/>
              <a:ea typeface="EB Garamond"/>
              <a:cs typeface="EB Garamond"/>
              <a:sym typeface="EB Garamond"/>
            </a:endParaRPr>
          </a:p>
        </p:txBody>
      </p:sp>
      <p:graphicFrame>
        <p:nvGraphicFramePr>
          <p:cNvPr id="259" name="Google Shape;259;g19f1161c724_1_84"/>
          <p:cNvGraphicFramePr/>
          <p:nvPr/>
        </p:nvGraphicFramePr>
        <p:xfrm>
          <a:off x="1485900" y="1387275"/>
          <a:ext cx="3000000" cy="3000000"/>
        </p:xfrm>
        <a:graphic>
          <a:graphicData uri="http://schemas.openxmlformats.org/drawingml/2006/table">
            <a:tbl>
              <a:tblPr>
                <a:noFill/>
                <a:tableStyleId>{BEB50608-862F-4A6E-8235-AB1B74A6C621}</a:tableStyleId>
              </a:tblPr>
              <a:tblGrid>
                <a:gridCol w="1968850"/>
                <a:gridCol w="1608675"/>
                <a:gridCol w="1021775"/>
                <a:gridCol w="5090200"/>
              </a:tblGrid>
              <a:tr h="820300">
                <a:tc>
                  <a:txBody>
                    <a:bodyPr/>
                    <a:lstStyle/>
                    <a:p>
                      <a:pPr indent="0" lvl="0" marL="0" rtl="0" algn="ctr">
                        <a:spcBef>
                          <a:spcPts val="0"/>
                        </a:spcBef>
                        <a:spcAft>
                          <a:spcPts val="0"/>
                        </a:spcAft>
                        <a:buNone/>
                      </a:pPr>
                      <a:r>
                        <a:rPr b="1" lang="en-US" sz="1700">
                          <a:latin typeface="EB Garamond"/>
                          <a:ea typeface="EB Garamond"/>
                          <a:cs typeface="EB Garamond"/>
                          <a:sym typeface="EB Garamond"/>
                        </a:rPr>
                        <a:t>Model</a:t>
                      </a:r>
                      <a:endParaRPr b="1" sz="1700">
                        <a:latin typeface="EB Garamond"/>
                        <a:ea typeface="EB Garamond"/>
                        <a:cs typeface="EB Garamond"/>
                        <a:sym typeface="EB Garamond"/>
                      </a:endParaRPr>
                    </a:p>
                  </a:txBody>
                  <a:tcPr marT="91425" marB="91425" marR="91425" marL="91425" anchor="ctr">
                    <a:solidFill>
                      <a:srgbClr val="FFE599"/>
                    </a:solidFill>
                  </a:tcPr>
                </a:tc>
                <a:tc>
                  <a:txBody>
                    <a:bodyPr/>
                    <a:lstStyle/>
                    <a:p>
                      <a:pPr indent="0" lvl="0" marL="0" rtl="0" algn="ctr">
                        <a:spcBef>
                          <a:spcPts val="0"/>
                        </a:spcBef>
                        <a:spcAft>
                          <a:spcPts val="0"/>
                        </a:spcAft>
                        <a:buNone/>
                      </a:pPr>
                      <a:r>
                        <a:rPr b="1" lang="en-US" sz="1700">
                          <a:latin typeface="EB Garamond"/>
                          <a:ea typeface="EB Garamond"/>
                          <a:cs typeface="EB Garamond"/>
                          <a:sym typeface="EB Garamond"/>
                        </a:rPr>
                        <a:t>Feature Selection Method</a:t>
                      </a:r>
                      <a:endParaRPr b="1" sz="1700">
                        <a:latin typeface="EB Garamond"/>
                        <a:ea typeface="EB Garamond"/>
                        <a:cs typeface="EB Garamond"/>
                        <a:sym typeface="EB Garamond"/>
                      </a:endParaRPr>
                    </a:p>
                  </a:txBody>
                  <a:tcPr marT="91425" marB="91425" marR="91425" marL="91425" anchor="ctr">
                    <a:solidFill>
                      <a:srgbClr val="FFE599"/>
                    </a:solidFill>
                  </a:tcPr>
                </a:tc>
                <a:tc>
                  <a:txBody>
                    <a:bodyPr/>
                    <a:lstStyle/>
                    <a:p>
                      <a:pPr indent="0" lvl="0" marL="0" rtl="0" algn="ctr">
                        <a:spcBef>
                          <a:spcPts val="0"/>
                        </a:spcBef>
                        <a:spcAft>
                          <a:spcPts val="0"/>
                        </a:spcAft>
                        <a:buNone/>
                      </a:pPr>
                      <a:r>
                        <a:rPr b="1" lang="en-US" sz="1700">
                          <a:latin typeface="EB Garamond"/>
                          <a:ea typeface="EB Garamond"/>
                          <a:cs typeface="EB Garamond"/>
                          <a:sym typeface="EB Garamond"/>
                        </a:rPr>
                        <a:t>N Features</a:t>
                      </a:r>
                      <a:endParaRPr b="1" sz="1700">
                        <a:latin typeface="EB Garamond"/>
                        <a:ea typeface="EB Garamond"/>
                        <a:cs typeface="EB Garamond"/>
                        <a:sym typeface="EB Garamond"/>
                      </a:endParaRPr>
                    </a:p>
                  </a:txBody>
                  <a:tcPr marT="91425" marB="91425" marR="91425" marL="91425" anchor="ctr">
                    <a:solidFill>
                      <a:srgbClr val="FFE599"/>
                    </a:solidFill>
                  </a:tcPr>
                </a:tc>
                <a:tc>
                  <a:txBody>
                    <a:bodyPr/>
                    <a:lstStyle/>
                    <a:p>
                      <a:pPr indent="0" lvl="0" marL="0" rtl="0" algn="ctr">
                        <a:spcBef>
                          <a:spcPts val="0"/>
                        </a:spcBef>
                        <a:spcAft>
                          <a:spcPts val="0"/>
                        </a:spcAft>
                        <a:buNone/>
                      </a:pPr>
                      <a:r>
                        <a:rPr b="1" lang="en-US" sz="1700">
                          <a:latin typeface="EB Garamond"/>
                          <a:ea typeface="EB Garamond"/>
                          <a:cs typeface="EB Garamond"/>
                          <a:sym typeface="EB Garamond"/>
                        </a:rPr>
                        <a:t>Features</a:t>
                      </a:r>
                      <a:endParaRPr b="1" sz="1700">
                        <a:latin typeface="EB Garamond"/>
                        <a:ea typeface="EB Garamond"/>
                        <a:cs typeface="EB Garamond"/>
                        <a:sym typeface="EB Garamond"/>
                      </a:endParaRPr>
                    </a:p>
                  </a:txBody>
                  <a:tcPr marT="91425" marB="91425" marR="91425" marL="91425" anchor="ctr">
                    <a:solidFill>
                      <a:srgbClr val="FFE599"/>
                    </a:solidFill>
                  </a:tcPr>
                </a:tc>
              </a:tr>
              <a:tr h="2027400">
                <a:tc>
                  <a:txBody>
                    <a:bodyPr/>
                    <a:lstStyle/>
                    <a:p>
                      <a:pPr indent="0" lvl="0" marL="0" rtl="0" algn="ctr">
                        <a:spcBef>
                          <a:spcPts val="0"/>
                        </a:spcBef>
                        <a:spcAft>
                          <a:spcPts val="0"/>
                        </a:spcAft>
                        <a:buNone/>
                      </a:pPr>
                      <a:r>
                        <a:rPr lang="en-US" sz="1800">
                          <a:latin typeface="EB Garamond"/>
                          <a:ea typeface="EB Garamond"/>
                          <a:cs typeface="EB Garamond"/>
                          <a:sym typeface="EB Garamond"/>
                        </a:rPr>
                        <a:t>Random Forest</a:t>
                      </a:r>
                      <a:endParaRPr sz="1800">
                        <a:latin typeface="EB Garamond"/>
                        <a:ea typeface="EB Garamond"/>
                        <a:cs typeface="EB Garamond"/>
                        <a:sym typeface="EB Garamond"/>
                      </a:endParaRPr>
                    </a:p>
                  </a:txBody>
                  <a:tcPr marT="91425" marB="91425" marR="91425" marL="91425" anchor="ctr"/>
                </a:tc>
                <a:tc>
                  <a:txBody>
                    <a:bodyPr/>
                    <a:lstStyle/>
                    <a:p>
                      <a:pPr indent="0" lvl="0" marL="0" rtl="0" algn="ctr">
                        <a:spcBef>
                          <a:spcPts val="0"/>
                        </a:spcBef>
                        <a:spcAft>
                          <a:spcPts val="0"/>
                        </a:spcAft>
                        <a:buNone/>
                      </a:pPr>
                      <a:r>
                        <a:rPr lang="en-US" sz="1800">
                          <a:latin typeface="EB Garamond"/>
                          <a:ea typeface="EB Garamond"/>
                          <a:cs typeface="EB Garamond"/>
                          <a:sym typeface="EB Garamond"/>
                        </a:rPr>
                        <a:t>KBest</a:t>
                      </a:r>
                      <a:endParaRPr sz="1800">
                        <a:latin typeface="EB Garamond"/>
                        <a:ea typeface="EB Garamond"/>
                        <a:cs typeface="EB Garamond"/>
                        <a:sym typeface="EB Garamond"/>
                      </a:endParaRPr>
                    </a:p>
                  </a:txBody>
                  <a:tcPr marT="91425" marB="91425" marR="91425" marL="91425" anchor="ctr"/>
                </a:tc>
                <a:tc>
                  <a:txBody>
                    <a:bodyPr/>
                    <a:lstStyle/>
                    <a:p>
                      <a:pPr indent="0" lvl="0" marL="0" rtl="0" algn="ctr">
                        <a:spcBef>
                          <a:spcPts val="0"/>
                        </a:spcBef>
                        <a:spcAft>
                          <a:spcPts val="0"/>
                        </a:spcAft>
                        <a:buNone/>
                      </a:pPr>
                      <a:r>
                        <a:rPr lang="en-US" sz="1800">
                          <a:latin typeface="EB Garamond"/>
                          <a:ea typeface="EB Garamond"/>
                          <a:cs typeface="EB Garamond"/>
                          <a:sym typeface="EB Garamond"/>
                        </a:rPr>
                        <a:t>10</a:t>
                      </a:r>
                      <a:endParaRPr sz="1800">
                        <a:latin typeface="EB Garamond"/>
                        <a:ea typeface="EB Garamond"/>
                        <a:cs typeface="EB Garamond"/>
                        <a:sym typeface="EB Garamond"/>
                      </a:endParaRPr>
                    </a:p>
                  </a:txBody>
                  <a:tcPr marT="91425" marB="91425" marR="91425" marL="91425" anchor="ctr"/>
                </a:tc>
                <a:tc>
                  <a:txBody>
                    <a:bodyPr/>
                    <a:lstStyle/>
                    <a:p>
                      <a:pPr indent="0" lvl="0" marL="0" rtl="0" algn="l">
                        <a:lnSpc>
                          <a:spcPct val="115000"/>
                        </a:lnSpc>
                        <a:spcBef>
                          <a:spcPts val="0"/>
                        </a:spcBef>
                        <a:spcAft>
                          <a:spcPts val="0"/>
                        </a:spcAft>
                        <a:buClr>
                          <a:srgbClr val="000000"/>
                        </a:buClr>
                        <a:buSzPts val="1100"/>
                        <a:buFont typeface="Arial"/>
                        <a:buNone/>
                      </a:pPr>
                      <a:r>
                        <a:rPr lang="en-US" sz="1700">
                          <a:solidFill>
                            <a:srgbClr val="000000"/>
                          </a:solidFill>
                          <a:highlight>
                            <a:srgbClr val="FFFFFF"/>
                          </a:highlight>
                          <a:latin typeface="EB Garamond"/>
                          <a:ea typeface="EB Garamond"/>
                          <a:cs typeface="EB Garamond"/>
                          <a:sym typeface="EB Garamond"/>
                        </a:rPr>
                        <a:t>Type, Delivery Status, Late_delivery_risk, Customer Country, Customer Id, Customer Segment, Customer Zipcode, Order Customer Id, order date (DateOrders), Order Region</a:t>
                      </a:r>
                      <a:endParaRPr sz="1700">
                        <a:solidFill>
                          <a:srgbClr val="000000"/>
                        </a:solidFill>
                        <a:highlight>
                          <a:srgbClr val="FFFFFF"/>
                        </a:highlight>
                        <a:latin typeface="EB Garamond"/>
                        <a:ea typeface="EB Garamond"/>
                        <a:cs typeface="EB Garamond"/>
                        <a:sym typeface="EB Garamond"/>
                      </a:endParaRPr>
                    </a:p>
                    <a:p>
                      <a:pPr indent="0" lvl="0" marL="0" rtl="0" algn="l">
                        <a:spcBef>
                          <a:spcPts val="0"/>
                        </a:spcBef>
                        <a:spcAft>
                          <a:spcPts val="0"/>
                        </a:spcAft>
                        <a:buNone/>
                      </a:pPr>
                      <a:r>
                        <a:t/>
                      </a:r>
                      <a:endParaRPr sz="1200">
                        <a:latin typeface="EB Garamond"/>
                        <a:ea typeface="EB Garamond"/>
                        <a:cs typeface="EB Garamond"/>
                        <a:sym typeface="EB Garamond"/>
                      </a:endParaRPr>
                    </a:p>
                  </a:txBody>
                  <a:tcPr marT="91425" marB="91425" marR="91425" marL="91425"/>
                </a:tc>
              </a:tr>
              <a:tr h="2027400">
                <a:tc>
                  <a:txBody>
                    <a:bodyPr/>
                    <a:lstStyle/>
                    <a:p>
                      <a:pPr indent="0" lvl="0" marL="0" rtl="0" algn="ctr">
                        <a:spcBef>
                          <a:spcPts val="0"/>
                        </a:spcBef>
                        <a:spcAft>
                          <a:spcPts val="0"/>
                        </a:spcAft>
                        <a:buNone/>
                      </a:pPr>
                      <a:r>
                        <a:rPr lang="en-US" sz="1800">
                          <a:latin typeface="EB Garamond"/>
                          <a:ea typeface="EB Garamond"/>
                          <a:cs typeface="EB Garamond"/>
                          <a:sym typeface="EB Garamond"/>
                        </a:rPr>
                        <a:t>XGBoost</a:t>
                      </a:r>
                      <a:endParaRPr sz="1800">
                        <a:latin typeface="EB Garamond"/>
                        <a:ea typeface="EB Garamond"/>
                        <a:cs typeface="EB Garamond"/>
                        <a:sym typeface="EB Garamond"/>
                      </a:endParaRPr>
                    </a:p>
                  </a:txBody>
                  <a:tcPr marT="91425" marB="91425" marR="91425" marL="91425" anchor="ctr"/>
                </a:tc>
                <a:tc>
                  <a:txBody>
                    <a:bodyPr/>
                    <a:lstStyle/>
                    <a:p>
                      <a:pPr indent="0" lvl="0" marL="0" rtl="0" algn="ctr">
                        <a:spcBef>
                          <a:spcPts val="0"/>
                        </a:spcBef>
                        <a:spcAft>
                          <a:spcPts val="0"/>
                        </a:spcAft>
                        <a:buNone/>
                      </a:pPr>
                      <a:r>
                        <a:rPr lang="en-US" sz="1800">
                          <a:latin typeface="EB Garamond"/>
                          <a:ea typeface="EB Garamond"/>
                          <a:cs typeface="EB Garamond"/>
                          <a:sym typeface="EB Garamond"/>
                        </a:rPr>
                        <a:t>L1</a:t>
                      </a:r>
                      <a:endParaRPr sz="1800">
                        <a:latin typeface="EB Garamond"/>
                        <a:ea typeface="EB Garamond"/>
                        <a:cs typeface="EB Garamond"/>
                        <a:sym typeface="EB Garamond"/>
                      </a:endParaRPr>
                    </a:p>
                  </a:txBody>
                  <a:tcPr marT="91425" marB="91425" marR="91425" marL="91425" anchor="ctr"/>
                </a:tc>
                <a:tc>
                  <a:txBody>
                    <a:bodyPr/>
                    <a:lstStyle/>
                    <a:p>
                      <a:pPr indent="0" lvl="0" marL="0" rtl="0" algn="ctr">
                        <a:spcBef>
                          <a:spcPts val="0"/>
                        </a:spcBef>
                        <a:spcAft>
                          <a:spcPts val="0"/>
                        </a:spcAft>
                        <a:buNone/>
                      </a:pPr>
                      <a:r>
                        <a:rPr lang="en-US" sz="1800">
                          <a:latin typeface="EB Garamond"/>
                          <a:ea typeface="EB Garamond"/>
                          <a:cs typeface="EB Garamond"/>
                          <a:sym typeface="EB Garamond"/>
                        </a:rPr>
                        <a:t>15</a:t>
                      </a:r>
                      <a:endParaRPr sz="1800">
                        <a:latin typeface="EB Garamond"/>
                        <a:ea typeface="EB Garamond"/>
                        <a:cs typeface="EB Garamond"/>
                        <a:sym typeface="EB Garamond"/>
                      </a:endParaRPr>
                    </a:p>
                  </a:txBody>
                  <a:tcPr marT="91425" marB="91425" marR="91425" marL="91425" anchor="ctr"/>
                </a:tc>
                <a:tc>
                  <a:txBody>
                    <a:bodyPr/>
                    <a:lstStyle/>
                    <a:p>
                      <a:pPr indent="0" lvl="0" marL="0" rtl="0" algn="l">
                        <a:lnSpc>
                          <a:spcPct val="115000"/>
                        </a:lnSpc>
                        <a:spcBef>
                          <a:spcPts val="0"/>
                        </a:spcBef>
                        <a:spcAft>
                          <a:spcPts val="0"/>
                        </a:spcAft>
                        <a:buClr>
                          <a:srgbClr val="000000"/>
                        </a:buClr>
                        <a:buSzPts val="1100"/>
                        <a:buFont typeface="Arial"/>
                        <a:buNone/>
                      </a:pPr>
                      <a:r>
                        <a:rPr lang="en-US" sz="1600">
                          <a:solidFill>
                            <a:srgbClr val="000000"/>
                          </a:solidFill>
                          <a:highlight>
                            <a:srgbClr val="FFFFFF"/>
                          </a:highlight>
                          <a:latin typeface="EB Garamond"/>
                          <a:ea typeface="EB Garamond"/>
                          <a:cs typeface="EB Garamond"/>
                          <a:sym typeface="EB Garamond"/>
                        </a:rPr>
                        <a:t>Type, Days for shipping (real), Benefit per order, Delivery Status, Late_delivery_risk, Customer Segment, Customer Zipcode, Order City, Order Country, order date (DateOrders), Order Item Id, Order Profit Per Order, Order State, shipping date (DateOrders), Shipping Mode</a:t>
                      </a:r>
                      <a:endParaRPr sz="1600">
                        <a:solidFill>
                          <a:srgbClr val="000000"/>
                        </a:solidFill>
                        <a:highlight>
                          <a:srgbClr val="FFFFFF"/>
                        </a:highlight>
                        <a:latin typeface="EB Garamond"/>
                        <a:ea typeface="EB Garamond"/>
                        <a:cs typeface="EB Garamond"/>
                        <a:sym typeface="EB Garamond"/>
                      </a:endParaRPr>
                    </a:p>
                    <a:p>
                      <a:pPr indent="0" lvl="0" marL="0" rtl="0" algn="l">
                        <a:spcBef>
                          <a:spcPts val="0"/>
                        </a:spcBef>
                        <a:spcAft>
                          <a:spcPts val="0"/>
                        </a:spcAft>
                        <a:buNone/>
                      </a:pPr>
                      <a:r>
                        <a:t/>
                      </a:r>
                      <a:endParaRPr sz="1200">
                        <a:latin typeface="EB Garamond"/>
                        <a:ea typeface="EB Garamond"/>
                        <a:cs typeface="EB Garamond"/>
                        <a:sym typeface="EB Garamond"/>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1a73cd49478_0_11"/>
          <p:cNvSpPr/>
          <p:nvPr/>
        </p:nvSpPr>
        <p:spPr>
          <a:xfrm>
            <a:off x="241070" y="0"/>
            <a:ext cx="241200" cy="6858000"/>
          </a:xfrm>
          <a:prstGeom prst="rect">
            <a:avLst/>
          </a:prstGeom>
          <a:solidFill>
            <a:srgbClr val="FFDE6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66" name="Google Shape;266;g1a73cd49478_0_11"/>
          <p:cNvSpPr/>
          <p:nvPr/>
        </p:nvSpPr>
        <p:spPr>
          <a:xfrm>
            <a:off x="2271713" y="2284413"/>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Franklin"/>
              <a:ea typeface="Libre Franklin"/>
              <a:cs typeface="Libre Franklin"/>
              <a:sym typeface="Libre Franklin"/>
            </a:endParaRPr>
          </a:p>
        </p:txBody>
      </p:sp>
      <p:sp>
        <p:nvSpPr>
          <p:cNvPr id="267" name="Google Shape;267;g1a73cd49478_0_11"/>
          <p:cNvSpPr txBox="1"/>
          <p:nvPr/>
        </p:nvSpPr>
        <p:spPr>
          <a:xfrm>
            <a:off x="843125" y="79075"/>
            <a:ext cx="108486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EB Garamond"/>
                <a:ea typeface="EB Garamond"/>
                <a:cs typeface="EB Garamond"/>
                <a:sym typeface="EB Garamond"/>
              </a:rPr>
              <a:t>Result Comparison</a:t>
            </a:r>
            <a:endParaRPr b="0" i="0" sz="4400" u="none" cap="none" strike="noStrike">
              <a:solidFill>
                <a:srgbClr val="000000"/>
              </a:solidFill>
              <a:latin typeface="EB Garamond"/>
              <a:ea typeface="EB Garamond"/>
              <a:cs typeface="EB Garamond"/>
              <a:sym typeface="EB Garamond"/>
            </a:endParaRPr>
          </a:p>
        </p:txBody>
      </p:sp>
      <p:pic>
        <p:nvPicPr>
          <p:cNvPr id="268" name="Google Shape;268;g1a73cd49478_0_11"/>
          <p:cNvPicPr preferRelativeResize="0"/>
          <p:nvPr/>
        </p:nvPicPr>
        <p:blipFill>
          <a:blip r:embed="rId3">
            <a:alphaModFix/>
          </a:blip>
          <a:stretch>
            <a:fillRect/>
          </a:stretch>
        </p:blipFill>
        <p:spPr>
          <a:xfrm>
            <a:off x="2148715" y="1166075"/>
            <a:ext cx="7894584" cy="5363300"/>
          </a:xfrm>
          <a:prstGeom prst="rect">
            <a:avLst/>
          </a:prstGeom>
          <a:noFill/>
          <a:ln>
            <a:noFill/>
          </a:ln>
        </p:spPr>
      </p:pic>
      <p:pic>
        <p:nvPicPr>
          <p:cNvPr id="269" name="Google Shape;269;g1a73cd49478_0_11"/>
          <p:cNvPicPr preferRelativeResize="0"/>
          <p:nvPr/>
        </p:nvPicPr>
        <p:blipFill rotWithShape="1">
          <a:blip r:embed="rId4">
            <a:alphaModFix/>
          </a:blip>
          <a:srcRect b="0" l="0" r="45495" t="0"/>
          <a:stretch/>
        </p:blipFill>
        <p:spPr>
          <a:xfrm>
            <a:off x="10318750" y="1494150"/>
            <a:ext cx="793750" cy="634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cxnSp>
        <p:nvCxnSpPr>
          <p:cNvPr id="275" name="Google Shape;275;g1a90a1156b5_2_0"/>
          <p:cNvCxnSpPr>
            <a:stCxn id="276" idx="0"/>
          </p:cNvCxnSpPr>
          <p:nvPr/>
        </p:nvCxnSpPr>
        <p:spPr>
          <a:xfrm rot="10800000">
            <a:off x="7283825" y="1288675"/>
            <a:ext cx="3250200" cy="38400"/>
          </a:xfrm>
          <a:prstGeom prst="straightConnector1">
            <a:avLst/>
          </a:prstGeom>
          <a:noFill/>
          <a:ln cap="flat" cmpd="sng" w="19050">
            <a:solidFill>
              <a:srgbClr val="FCD3A3"/>
            </a:solidFill>
            <a:prstDash val="solid"/>
            <a:round/>
            <a:headEnd len="med" w="med" type="oval"/>
            <a:tailEnd len="sm" w="sm" type="none"/>
          </a:ln>
        </p:spPr>
      </p:cxnSp>
      <p:sp>
        <p:nvSpPr>
          <p:cNvPr id="277" name="Google Shape;277;g1a90a1156b5_2_0"/>
          <p:cNvSpPr/>
          <p:nvPr/>
        </p:nvSpPr>
        <p:spPr>
          <a:xfrm>
            <a:off x="241070" y="0"/>
            <a:ext cx="241200" cy="6858000"/>
          </a:xfrm>
          <a:prstGeom prst="rect">
            <a:avLst/>
          </a:prstGeom>
          <a:solidFill>
            <a:srgbClr val="FFDE6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EB Garamond"/>
              <a:ea typeface="EB Garamond"/>
              <a:cs typeface="EB Garamond"/>
              <a:sym typeface="EB Garamond"/>
            </a:endParaRPr>
          </a:p>
        </p:txBody>
      </p:sp>
      <p:sp>
        <p:nvSpPr>
          <p:cNvPr id="278" name="Google Shape;278;g1a90a1156b5_2_0"/>
          <p:cNvSpPr txBox="1"/>
          <p:nvPr/>
        </p:nvSpPr>
        <p:spPr>
          <a:xfrm>
            <a:off x="1819102" y="-835125"/>
            <a:ext cx="96390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B Garamond"/>
              <a:ea typeface="EB Garamond"/>
              <a:cs typeface="EB Garamond"/>
              <a:sym typeface="EB Garamond"/>
            </a:endParaRPr>
          </a:p>
        </p:txBody>
      </p:sp>
      <p:cxnSp>
        <p:nvCxnSpPr>
          <p:cNvPr id="279" name="Google Shape;279;g1a90a1156b5_2_0"/>
          <p:cNvCxnSpPr>
            <a:stCxn id="280" idx="0"/>
          </p:cNvCxnSpPr>
          <p:nvPr/>
        </p:nvCxnSpPr>
        <p:spPr>
          <a:xfrm flipH="1" rot="10800000">
            <a:off x="2390000" y="1314175"/>
            <a:ext cx="2862000" cy="12900"/>
          </a:xfrm>
          <a:prstGeom prst="straightConnector1">
            <a:avLst/>
          </a:prstGeom>
          <a:noFill/>
          <a:ln cap="flat" cmpd="sng" w="19050">
            <a:solidFill>
              <a:schemeClr val="accent2"/>
            </a:solidFill>
            <a:prstDash val="solid"/>
            <a:round/>
            <a:headEnd len="med" w="med" type="oval"/>
            <a:tailEnd len="sm" w="sm" type="none"/>
          </a:ln>
        </p:spPr>
      </p:cxnSp>
      <p:sp>
        <p:nvSpPr>
          <p:cNvPr id="280" name="Google Shape;280;g1a90a1156b5_2_0"/>
          <p:cNvSpPr txBox="1"/>
          <p:nvPr/>
        </p:nvSpPr>
        <p:spPr>
          <a:xfrm>
            <a:off x="730250" y="1327075"/>
            <a:ext cx="3319500" cy="41127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0"/>
              </a:spcAft>
              <a:buClr>
                <a:srgbClr val="000000"/>
              </a:buClr>
              <a:buSzPts val="1800"/>
              <a:buFont typeface="Arial"/>
              <a:buNone/>
            </a:pPr>
            <a:r>
              <a:rPr b="1" i="0" lang="en-US" sz="1800" u="none" cap="none" strike="noStrike">
                <a:solidFill>
                  <a:srgbClr val="000000"/>
                </a:solidFill>
                <a:latin typeface="EB Garamond"/>
                <a:ea typeface="EB Garamond"/>
                <a:cs typeface="EB Garamond"/>
                <a:sym typeface="EB Garamond"/>
              </a:rPr>
              <a:t>Observations</a:t>
            </a:r>
            <a:endParaRPr/>
          </a:p>
          <a:p>
            <a:pPr indent="-273050" lvl="0" marL="285750" marR="0" rtl="0" algn="l">
              <a:lnSpc>
                <a:spcPct val="115000"/>
              </a:lnSpc>
              <a:spcBef>
                <a:spcPts val="0"/>
              </a:spcBef>
              <a:spcAft>
                <a:spcPts val="0"/>
              </a:spcAft>
              <a:buClr>
                <a:srgbClr val="000000"/>
              </a:buClr>
              <a:buSzPts val="1600"/>
              <a:buFont typeface="Arial"/>
              <a:buChar char="•"/>
            </a:pPr>
            <a:r>
              <a:rPr lang="en-US" sz="1600">
                <a:latin typeface="EB Garamond"/>
                <a:ea typeface="EB Garamond"/>
                <a:cs typeface="EB Garamond"/>
                <a:sym typeface="EB Garamond"/>
              </a:rPr>
              <a:t>Regional effects</a:t>
            </a:r>
            <a:endParaRPr sz="1600">
              <a:latin typeface="EB Garamond"/>
              <a:ea typeface="EB Garamond"/>
              <a:cs typeface="EB Garamond"/>
              <a:sym typeface="EB Garamond"/>
            </a:endParaRPr>
          </a:p>
          <a:p>
            <a:pPr indent="-330200" lvl="1" marL="914400" marR="0" rtl="0" algn="l">
              <a:lnSpc>
                <a:spcPct val="115000"/>
              </a:lnSpc>
              <a:spcBef>
                <a:spcPts val="0"/>
              </a:spcBef>
              <a:spcAft>
                <a:spcPts val="0"/>
              </a:spcAft>
              <a:buSzPts val="1600"/>
              <a:buFont typeface="EB Garamond"/>
              <a:buChar char="○"/>
            </a:pPr>
            <a:r>
              <a:rPr lang="en-US" sz="1600">
                <a:latin typeface="EB Garamond"/>
                <a:ea typeface="EB Garamond"/>
                <a:cs typeface="EB Garamond"/>
                <a:sym typeface="EB Garamond"/>
              </a:rPr>
              <a:t>Orders from Western Europe and Central America accounted for over 30% of suspected fraudulent orders</a:t>
            </a:r>
            <a:endParaRPr sz="1600">
              <a:latin typeface="EB Garamond"/>
              <a:ea typeface="EB Garamond"/>
              <a:cs typeface="EB Garamond"/>
              <a:sym typeface="EB Garamond"/>
            </a:endParaRPr>
          </a:p>
          <a:p>
            <a:pPr indent="-330200" lvl="1" marL="914400" marR="0" rtl="0" algn="l">
              <a:lnSpc>
                <a:spcPct val="115000"/>
              </a:lnSpc>
              <a:spcBef>
                <a:spcPts val="0"/>
              </a:spcBef>
              <a:spcAft>
                <a:spcPts val="0"/>
              </a:spcAft>
              <a:buSzPts val="1600"/>
              <a:buFont typeface="EB Garamond"/>
              <a:buChar char="○"/>
            </a:pPr>
            <a:r>
              <a:rPr lang="en-US" sz="1600">
                <a:latin typeface="EB Garamond"/>
                <a:ea typeface="EB Garamond"/>
                <a:cs typeface="EB Garamond"/>
                <a:sym typeface="EB Garamond"/>
              </a:rPr>
              <a:t>Concentration of fraudulent customers in area code 725</a:t>
            </a:r>
            <a:endParaRPr sz="1600">
              <a:latin typeface="EB Garamond"/>
              <a:ea typeface="EB Garamond"/>
              <a:cs typeface="EB Garamond"/>
              <a:sym typeface="EB Garamond"/>
            </a:endParaRPr>
          </a:p>
          <a:p>
            <a:pPr indent="-273050" lvl="0" marL="285750" marR="0" rtl="0" algn="l">
              <a:lnSpc>
                <a:spcPct val="115000"/>
              </a:lnSpc>
              <a:spcBef>
                <a:spcPts val="0"/>
              </a:spcBef>
              <a:spcAft>
                <a:spcPts val="0"/>
              </a:spcAft>
              <a:buSzPts val="1600"/>
              <a:buFont typeface="EB Garamond"/>
              <a:buChar char="•"/>
            </a:pPr>
            <a:r>
              <a:rPr lang="en-US" sz="1600">
                <a:latin typeface="EB Garamond"/>
                <a:ea typeface="EB Garamond"/>
                <a:cs typeface="EB Garamond"/>
                <a:sym typeface="EB Garamond"/>
              </a:rPr>
              <a:t>Repeat offenders</a:t>
            </a:r>
            <a:endParaRPr sz="1600">
              <a:latin typeface="EB Garamond"/>
              <a:ea typeface="EB Garamond"/>
              <a:cs typeface="EB Garamond"/>
              <a:sym typeface="EB Garamond"/>
            </a:endParaRPr>
          </a:p>
          <a:p>
            <a:pPr indent="-330200" lvl="1" marL="914400" marR="0" rtl="0" algn="l">
              <a:lnSpc>
                <a:spcPct val="115000"/>
              </a:lnSpc>
              <a:spcBef>
                <a:spcPts val="0"/>
              </a:spcBef>
              <a:spcAft>
                <a:spcPts val="0"/>
              </a:spcAft>
              <a:buSzPts val="1600"/>
              <a:buFont typeface="EB Garamond"/>
              <a:buChar char="○"/>
            </a:pPr>
            <a:r>
              <a:rPr lang="en-US" sz="1600">
                <a:latin typeface="EB Garamond"/>
                <a:ea typeface="EB Garamond"/>
                <a:cs typeface="EB Garamond"/>
                <a:sym typeface="EB Garamond"/>
              </a:rPr>
              <a:t>Roughly 4000 instances of suspected fraud, ~1300 unique customer id’s</a:t>
            </a:r>
            <a:endParaRPr sz="1600">
              <a:latin typeface="EB Garamond"/>
              <a:ea typeface="EB Garamond"/>
              <a:cs typeface="EB Garamond"/>
              <a:sym typeface="EB Garamond"/>
            </a:endParaRPr>
          </a:p>
          <a:p>
            <a:pPr indent="-273050" lvl="0" marL="285750" marR="0" rtl="0" algn="l">
              <a:lnSpc>
                <a:spcPct val="115000"/>
              </a:lnSpc>
              <a:spcBef>
                <a:spcPts val="0"/>
              </a:spcBef>
              <a:spcAft>
                <a:spcPts val="0"/>
              </a:spcAft>
              <a:buSzPts val="1600"/>
              <a:buFont typeface="EB Garamond"/>
              <a:buChar char="•"/>
            </a:pPr>
            <a:r>
              <a:rPr lang="en-US" sz="1600">
                <a:latin typeface="EB Garamond"/>
                <a:ea typeface="EB Garamond"/>
                <a:cs typeface="EB Garamond"/>
                <a:sym typeface="EB Garamond"/>
              </a:rPr>
              <a:t>All potentially fraudulent transactions use Transfer payment type</a:t>
            </a:r>
            <a:endParaRPr sz="1600">
              <a:latin typeface="EB Garamond"/>
              <a:ea typeface="EB Garamond"/>
              <a:cs typeface="EB Garamond"/>
              <a:sym typeface="EB Garamond"/>
            </a:endParaRPr>
          </a:p>
        </p:txBody>
      </p:sp>
      <p:cxnSp>
        <p:nvCxnSpPr>
          <p:cNvPr id="281" name="Google Shape;281;g1a90a1156b5_2_0"/>
          <p:cNvCxnSpPr/>
          <p:nvPr/>
        </p:nvCxnSpPr>
        <p:spPr>
          <a:xfrm rot="10800000">
            <a:off x="6282478" y="4593828"/>
            <a:ext cx="0" cy="716700"/>
          </a:xfrm>
          <a:prstGeom prst="straightConnector1">
            <a:avLst/>
          </a:prstGeom>
          <a:noFill/>
          <a:ln cap="flat" cmpd="sng" w="19050">
            <a:solidFill>
              <a:srgbClr val="C96F06"/>
            </a:solidFill>
            <a:prstDash val="solid"/>
            <a:round/>
            <a:headEnd len="med" w="med" type="oval"/>
            <a:tailEnd len="sm" w="sm" type="none"/>
          </a:ln>
        </p:spPr>
      </p:cxnSp>
      <p:sp>
        <p:nvSpPr>
          <p:cNvPr id="282" name="Google Shape;282;g1a90a1156b5_2_0"/>
          <p:cNvSpPr/>
          <p:nvPr/>
        </p:nvSpPr>
        <p:spPr>
          <a:xfrm>
            <a:off x="4424990" y="908324"/>
            <a:ext cx="3748500" cy="3951600"/>
          </a:xfrm>
          <a:prstGeom prst="donut">
            <a:avLst>
              <a:gd fmla="val 16067" name="adj"/>
            </a:avLst>
          </a:prstGeom>
          <a:solidFill>
            <a:srgbClr val="000000">
              <a:alpha val="10590"/>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B Garamond"/>
              <a:ea typeface="EB Garamond"/>
              <a:cs typeface="EB Garamond"/>
              <a:sym typeface="EB Garamond"/>
            </a:endParaRPr>
          </a:p>
        </p:txBody>
      </p:sp>
      <p:sp>
        <p:nvSpPr>
          <p:cNvPr id="283" name="Google Shape;283;g1a90a1156b5_2_0"/>
          <p:cNvSpPr/>
          <p:nvPr/>
        </p:nvSpPr>
        <p:spPr>
          <a:xfrm flipH="1" rot="-1879617">
            <a:off x="4286107" y="811288"/>
            <a:ext cx="4025804" cy="4133233"/>
          </a:xfrm>
          <a:prstGeom prst="blockArc">
            <a:avLst>
              <a:gd fmla="val 14281662" name="adj1"/>
              <a:gd fmla="val 21472873" name="adj2"/>
              <a:gd fmla="val 9381" name="adj3"/>
            </a:avLst>
          </a:prstGeom>
          <a:solidFill>
            <a:srgbClr val="FCD3A3"/>
          </a:solidFill>
          <a:ln>
            <a:noFill/>
          </a:ln>
          <a:effectLst>
            <a:outerShdw blurRad="71438" rotWithShape="0" algn="bl" dir="5400000" dist="9525">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B Garamond"/>
              <a:ea typeface="EB Garamond"/>
              <a:cs typeface="EB Garamond"/>
              <a:sym typeface="EB Garamond"/>
            </a:endParaRPr>
          </a:p>
        </p:txBody>
      </p:sp>
      <p:grpSp>
        <p:nvGrpSpPr>
          <p:cNvPr id="284" name="Google Shape;284;g1a90a1156b5_2_0"/>
          <p:cNvGrpSpPr/>
          <p:nvPr/>
        </p:nvGrpSpPr>
        <p:grpSpPr>
          <a:xfrm>
            <a:off x="3501945" y="64217"/>
            <a:ext cx="5588286" cy="5625587"/>
            <a:chOff x="3501945" y="64217"/>
            <a:chExt cx="5588286" cy="5625587"/>
          </a:xfrm>
        </p:grpSpPr>
        <p:grpSp>
          <p:nvGrpSpPr>
            <p:cNvPr id="285" name="Google Shape;285;g1a90a1156b5_2_0"/>
            <p:cNvGrpSpPr/>
            <p:nvPr/>
          </p:nvGrpSpPr>
          <p:grpSpPr>
            <a:xfrm>
              <a:off x="3501945" y="66004"/>
              <a:ext cx="5587800" cy="5623800"/>
              <a:chOff x="3501945" y="66004"/>
              <a:chExt cx="5587800" cy="5623800"/>
            </a:xfrm>
          </p:grpSpPr>
          <p:sp>
            <p:nvSpPr>
              <p:cNvPr id="286" name="Google Shape;286;g1a90a1156b5_2_0"/>
              <p:cNvSpPr txBox="1"/>
              <p:nvPr/>
            </p:nvSpPr>
            <p:spPr>
              <a:xfrm>
                <a:off x="5048545" y="2258367"/>
                <a:ext cx="2466300" cy="12513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EB Garamond"/>
                    <a:ea typeface="EB Garamond"/>
                    <a:cs typeface="EB Garamond"/>
                    <a:sym typeface="EB Garamond"/>
                  </a:rPr>
                  <a:t>Conclusion</a:t>
                </a:r>
                <a:endParaRPr b="1" i="0" sz="2800" u="none" cap="none" strike="noStrike">
                  <a:solidFill>
                    <a:srgbClr val="000000"/>
                  </a:solidFill>
                  <a:latin typeface="EB Garamond"/>
                  <a:ea typeface="EB Garamond"/>
                  <a:cs typeface="EB Garamond"/>
                  <a:sym typeface="EB Garamond"/>
                </a:endParaRPr>
              </a:p>
            </p:txBody>
          </p:sp>
          <p:sp>
            <p:nvSpPr>
              <p:cNvPr id="287" name="Google Shape;287;g1a90a1156b5_2_0"/>
              <p:cNvSpPr/>
              <p:nvPr/>
            </p:nvSpPr>
            <p:spPr>
              <a:xfrm rot="1879617">
                <a:off x="4282943" y="811288"/>
                <a:ext cx="4025804" cy="4133233"/>
              </a:xfrm>
              <a:prstGeom prst="blockArc">
                <a:avLst>
                  <a:gd fmla="val 14414370" name="adj1"/>
                  <a:gd fmla="val 694" name="adj2"/>
                  <a:gd fmla="val 9562" name="adj3"/>
                </a:avLst>
              </a:prstGeom>
              <a:solidFill>
                <a:srgbClr val="C96F06"/>
              </a:solidFill>
              <a:ln>
                <a:noFill/>
              </a:ln>
              <a:effectLst>
                <a:outerShdw blurRad="71438" rotWithShape="0" algn="bl" dir="5400000" dist="9525">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B Garamond"/>
                  <a:ea typeface="EB Garamond"/>
                  <a:cs typeface="EB Garamond"/>
                  <a:sym typeface="EB Garamond"/>
                </a:endParaRPr>
              </a:p>
            </p:txBody>
          </p:sp>
        </p:grpSp>
        <p:sp>
          <p:nvSpPr>
            <p:cNvPr id="288" name="Google Shape;288;g1a90a1156b5_2_0"/>
            <p:cNvSpPr/>
            <p:nvPr/>
          </p:nvSpPr>
          <p:spPr>
            <a:xfrm flipH="1" rot="-8921125">
              <a:off x="4284619" y="809168"/>
              <a:ext cx="4024924" cy="4132096"/>
            </a:xfrm>
            <a:prstGeom prst="blockArc">
              <a:avLst>
                <a:gd fmla="val 14316164" name="adj1"/>
                <a:gd fmla="val 21502663" name="adj2"/>
                <a:gd fmla="val 9415" name="adj3"/>
              </a:avLst>
            </a:prstGeom>
            <a:solidFill>
              <a:srgbClr val="FBBE75"/>
            </a:solidFill>
            <a:ln>
              <a:noFill/>
            </a:ln>
            <a:effectLst>
              <a:outerShdw blurRad="71438" rotWithShape="0" algn="bl" dir="5400000" dist="9525">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B Garamond"/>
                <a:ea typeface="EB Garamond"/>
                <a:cs typeface="EB Garamond"/>
                <a:sym typeface="EB Garamond"/>
              </a:endParaRPr>
            </a:p>
          </p:txBody>
        </p:sp>
      </p:grpSp>
      <p:sp>
        <p:nvSpPr>
          <p:cNvPr id="289" name="Google Shape;289;g1a90a1156b5_2_0"/>
          <p:cNvSpPr/>
          <p:nvPr/>
        </p:nvSpPr>
        <p:spPr>
          <a:xfrm rot="-1079350">
            <a:off x="7653027" y="3529402"/>
            <a:ext cx="463351" cy="484129"/>
          </a:xfrm>
          <a:prstGeom prst="rtTriangle">
            <a:avLst/>
          </a:prstGeom>
          <a:solidFill>
            <a:srgbClr val="C96F0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B Garamond"/>
              <a:ea typeface="EB Garamond"/>
              <a:cs typeface="EB Garamond"/>
              <a:sym typeface="EB Garamond"/>
            </a:endParaRPr>
          </a:p>
        </p:txBody>
      </p:sp>
      <p:sp>
        <p:nvSpPr>
          <p:cNvPr id="290" name="Google Shape;290;g1a90a1156b5_2_0"/>
          <p:cNvSpPr/>
          <p:nvPr/>
        </p:nvSpPr>
        <p:spPr>
          <a:xfrm rot="6313220">
            <a:off x="4438532" y="3538497"/>
            <a:ext cx="563361" cy="538759"/>
          </a:xfrm>
          <a:prstGeom prst="rtTriangle">
            <a:avLst/>
          </a:prstGeom>
          <a:solidFill>
            <a:srgbClr val="FBBE7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B Garamond"/>
              <a:ea typeface="EB Garamond"/>
              <a:cs typeface="EB Garamond"/>
              <a:sym typeface="EB Garamond"/>
            </a:endParaRPr>
          </a:p>
        </p:txBody>
      </p:sp>
      <p:sp>
        <p:nvSpPr>
          <p:cNvPr id="276" name="Google Shape;276;g1a90a1156b5_2_0"/>
          <p:cNvSpPr txBox="1"/>
          <p:nvPr/>
        </p:nvSpPr>
        <p:spPr>
          <a:xfrm>
            <a:off x="9011375" y="1327075"/>
            <a:ext cx="3045300" cy="23175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0"/>
              </a:spcAft>
              <a:buClr>
                <a:srgbClr val="000000"/>
              </a:buClr>
              <a:buSzPts val="1800"/>
              <a:buFont typeface="Arial"/>
              <a:buNone/>
            </a:pPr>
            <a:r>
              <a:rPr b="1" i="0" lang="en-US" sz="1800" u="none" cap="none" strike="noStrike">
                <a:solidFill>
                  <a:srgbClr val="000000"/>
                </a:solidFill>
                <a:latin typeface="EB Garamond"/>
                <a:ea typeface="EB Garamond"/>
                <a:cs typeface="EB Garamond"/>
                <a:sym typeface="EB Garamond"/>
              </a:rPr>
              <a:t>Limitations</a:t>
            </a:r>
            <a:endParaRPr b="1" i="0" sz="800" u="none" cap="none" strike="noStrike">
              <a:solidFill>
                <a:srgbClr val="000000"/>
              </a:solidFill>
              <a:latin typeface="EB Garamond"/>
              <a:ea typeface="EB Garamond"/>
              <a:cs typeface="EB Garamond"/>
              <a:sym typeface="EB Garamond"/>
            </a:endParaRPr>
          </a:p>
          <a:p>
            <a:pPr indent="-285750" lvl="0" marL="285750" marR="0" rtl="0" algn="l">
              <a:lnSpc>
                <a:spcPct val="115000"/>
              </a:lnSpc>
              <a:spcBef>
                <a:spcPts val="0"/>
              </a:spcBef>
              <a:spcAft>
                <a:spcPts val="0"/>
              </a:spcAft>
              <a:buClr>
                <a:srgbClr val="000000"/>
              </a:buClr>
              <a:buSzPts val="1800"/>
              <a:buFont typeface="Arial"/>
              <a:buChar char="•"/>
            </a:pPr>
            <a:r>
              <a:rPr lang="en-US" sz="1800">
                <a:latin typeface="EB Garamond"/>
                <a:ea typeface="EB Garamond"/>
                <a:cs typeface="EB Garamond"/>
                <a:sym typeface="EB Garamond"/>
              </a:rPr>
              <a:t>Dataset only included suspected fraud, so model includes non-fraudulent transactions</a:t>
            </a:r>
            <a:endParaRPr sz="1800">
              <a:latin typeface="EB Garamond"/>
              <a:ea typeface="EB Garamond"/>
              <a:cs typeface="EB Garamond"/>
              <a:sym typeface="EB Garamond"/>
            </a:endParaRPr>
          </a:p>
          <a:p>
            <a:pPr indent="-285750" lvl="0" marL="285750" marR="0" rtl="0" algn="l">
              <a:lnSpc>
                <a:spcPct val="115000"/>
              </a:lnSpc>
              <a:spcBef>
                <a:spcPts val="0"/>
              </a:spcBef>
              <a:spcAft>
                <a:spcPts val="0"/>
              </a:spcAft>
              <a:buSzPts val="1800"/>
              <a:buFont typeface="EB Garamond"/>
              <a:buChar char="•"/>
            </a:pPr>
            <a:r>
              <a:rPr lang="en-US" sz="1800">
                <a:latin typeface="EB Garamond"/>
                <a:ea typeface="EB Garamond"/>
                <a:cs typeface="EB Garamond"/>
                <a:sym typeface="EB Garamond"/>
              </a:rPr>
              <a:t>Types of fraud</a:t>
            </a:r>
            <a:endParaRPr sz="1800">
              <a:latin typeface="EB Garamond"/>
              <a:ea typeface="EB Garamond"/>
              <a:cs typeface="EB Garamond"/>
              <a:sym typeface="EB Garamond"/>
            </a:endParaRPr>
          </a:p>
          <a:p>
            <a:pPr indent="-342900" lvl="1" marL="914400" marR="0" rtl="0" algn="l">
              <a:lnSpc>
                <a:spcPct val="115000"/>
              </a:lnSpc>
              <a:spcBef>
                <a:spcPts val="0"/>
              </a:spcBef>
              <a:spcAft>
                <a:spcPts val="0"/>
              </a:spcAft>
              <a:buSzPts val="1800"/>
              <a:buFont typeface="EB Garamond"/>
              <a:buChar char="○"/>
            </a:pPr>
            <a:r>
              <a:rPr lang="en-US" sz="1800">
                <a:latin typeface="EB Garamond"/>
                <a:ea typeface="EB Garamond"/>
                <a:cs typeface="EB Garamond"/>
                <a:sym typeface="EB Garamond"/>
              </a:rPr>
              <a:t>Identity theft vs actual fraudster</a:t>
            </a:r>
            <a:endParaRPr sz="1800">
              <a:latin typeface="EB Garamond"/>
              <a:ea typeface="EB Garamond"/>
              <a:cs typeface="EB Garamond"/>
              <a:sym typeface="EB Garamond"/>
            </a:endParaRPr>
          </a:p>
          <a:p>
            <a:pPr indent="0" lvl="0" marL="0" marR="0" rtl="0" algn="l">
              <a:lnSpc>
                <a:spcPct val="115000"/>
              </a:lnSpc>
              <a:spcBef>
                <a:spcPts val="0"/>
              </a:spcBef>
              <a:spcAft>
                <a:spcPts val="0"/>
              </a:spcAft>
              <a:buNone/>
            </a:pPr>
            <a:r>
              <a:t/>
            </a:r>
            <a:endParaRPr sz="1800">
              <a:latin typeface="EB Garamond"/>
              <a:ea typeface="EB Garamond"/>
              <a:cs typeface="EB Garamond"/>
              <a:sym typeface="EB Garamond"/>
            </a:endParaRPr>
          </a:p>
        </p:txBody>
      </p:sp>
      <p:sp>
        <p:nvSpPr>
          <p:cNvPr id="291" name="Google Shape;291;g1a90a1156b5_2_0"/>
          <p:cNvSpPr txBox="1"/>
          <p:nvPr/>
        </p:nvSpPr>
        <p:spPr>
          <a:xfrm>
            <a:off x="5425200" y="5310525"/>
            <a:ext cx="3045300" cy="14340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800"/>
              <a:buFont typeface="Arial"/>
              <a:buNone/>
            </a:pPr>
            <a:r>
              <a:rPr b="1" i="0" lang="en-US" sz="1800" u="none" cap="none" strike="noStrike">
                <a:solidFill>
                  <a:srgbClr val="000000"/>
                </a:solidFill>
                <a:latin typeface="EB Garamond"/>
                <a:ea typeface="EB Garamond"/>
                <a:cs typeface="EB Garamond"/>
                <a:sym typeface="EB Garamond"/>
              </a:rPr>
              <a:t>Future Scope</a:t>
            </a:r>
            <a:endParaRPr/>
          </a:p>
          <a:p>
            <a:pPr indent="-285750" lvl="0" marL="285750" marR="0" rtl="0" algn="l">
              <a:lnSpc>
                <a:spcPct val="115000"/>
              </a:lnSpc>
              <a:spcBef>
                <a:spcPts val="0"/>
              </a:spcBef>
              <a:spcAft>
                <a:spcPts val="0"/>
              </a:spcAft>
              <a:buClr>
                <a:srgbClr val="000000"/>
              </a:buClr>
              <a:buSzPts val="1800"/>
              <a:buFont typeface="Arial"/>
              <a:buChar char="•"/>
            </a:pPr>
            <a:r>
              <a:rPr lang="en-US" sz="1800">
                <a:latin typeface="EB Garamond"/>
                <a:ea typeface="EB Garamond"/>
                <a:cs typeface="EB Garamond"/>
                <a:sym typeface="EB Garamond"/>
              </a:rPr>
              <a:t>Expand customer region</a:t>
            </a:r>
            <a:endParaRPr sz="1800">
              <a:latin typeface="EB Garamond"/>
              <a:ea typeface="EB Garamond"/>
              <a:cs typeface="EB Garamond"/>
              <a:sym typeface="EB Garamond"/>
            </a:endParaRPr>
          </a:p>
          <a:p>
            <a:pPr indent="-285750" lvl="0" marL="285750" marR="0" rtl="0" algn="l">
              <a:lnSpc>
                <a:spcPct val="115000"/>
              </a:lnSpc>
              <a:spcBef>
                <a:spcPts val="0"/>
              </a:spcBef>
              <a:spcAft>
                <a:spcPts val="0"/>
              </a:spcAft>
              <a:buSzPts val="1800"/>
              <a:buFont typeface="EB Garamond"/>
              <a:buChar char="•"/>
            </a:pPr>
            <a:r>
              <a:rPr lang="en-US" sz="1800">
                <a:latin typeface="EB Garamond"/>
                <a:ea typeface="EB Garamond"/>
                <a:cs typeface="EB Garamond"/>
                <a:sym typeface="EB Garamond"/>
              </a:rPr>
              <a:t>Point of Sale detection/Verification</a:t>
            </a:r>
            <a:endParaRPr sz="1800">
              <a:latin typeface="EB Garamond"/>
              <a:ea typeface="EB Garamond"/>
              <a:cs typeface="EB Garamond"/>
              <a:sym typeface="EB Garamond"/>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EB Garamond"/>
              <a:ea typeface="EB Garamond"/>
              <a:cs typeface="EB Garamond"/>
              <a:sym typeface="EB Garamond"/>
            </a:endParaRPr>
          </a:p>
        </p:txBody>
      </p:sp>
      <p:sp>
        <p:nvSpPr>
          <p:cNvPr id="292" name="Google Shape;292;g1a90a1156b5_2_0"/>
          <p:cNvSpPr/>
          <p:nvPr/>
        </p:nvSpPr>
        <p:spPr>
          <a:xfrm rot="-8008613">
            <a:off x="6019039" y="700140"/>
            <a:ext cx="550677" cy="550677"/>
          </a:xfrm>
          <a:prstGeom prst="rtTriangle">
            <a:avLst/>
          </a:prstGeom>
          <a:solidFill>
            <a:srgbClr val="FCD3A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B Garamond"/>
              <a:ea typeface="EB Garamond"/>
              <a:cs typeface="EB Garamond"/>
              <a:sym typeface="EB Garamon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7" name="Shape 297"/>
        <p:cNvGrpSpPr/>
        <p:nvPr/>
      </p:nvGrpSpPr>
      <p:grpSpPr>
        <a:xfrm>
          <a:off x="0" y="0"/>
          <a:ext cx="0" cy="0"/>
          <a:chOff x="0" y="0"/>
          <a:chExt cx="0" cy="0"/>
        </a:xfrm>
      </p:grpSpPr>
      <p:cxnSp>
        <p:nvCxnSpPr>
          <p:cNvPr id="298" name="Google Shape;298;g1a90a1156b5_2_22"/>
          <p:cNvCxnSpPr>
            <a:stCxn id="299" idx="0"/>
          </p:cNvCxnSpPr>
          <p:nvPr/>
        </p:nvCxnSpPr>
        <p:spPr>
          <a:xfrm rot="10800000">
            <a:off x="7052500" y="1288675"/>
            <a:ext cx="3250200" cy="38400"/>
          </a:xfrm>
          <a:prstGeom prst="straightConnector1">
            <a:avLst/>
          </a:prstGeom>
          <a:noFill/>
          <a:ln cap="flat" cmpd="sng" w="19050">
            <a:solidFill>
              <a:srgbClr val="73FEFF"/>
            </a:solidFill>
            <a:prstDash val="solid"/>
            <a:round/>
            <a:headEnd len="med" w="med" type="oval"/>
            <a:tailEnd len="sm" w="sm" type="none"/>
          </a:ln>
        </p:spPr>
      </p:cxnSp>
      <p:sp>
        <p:nvSpPr>
          <p:cNvPr id="300" name="Google Shape;300;g1a90a1156b5_2_22"/>
          <p:cNvSpPr/>
          <p:nvPr/>
        </p:nvSpPr>
        <p:spPr>
          <a:xfrm>
            <a:off x="241070" y="0"/>
            <a:ext cx="241200" cy="6858000"/>
          </a:xfrm>
          <a:prstGeom prst="rect">
            <a:avLst/>
          </a:prstGeom>
          <a:solidFill>
            <a:srgbClr val="FFDE6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EB Garamond"/>
              <a:ea typeface="EB Garamond"/>
              <a:cs typeface="EB Garamond"/>
              <a:sym typeface="EB Garamond"/>
            </a:endParaRPr>
          </a:p>
        </p:txBody>
      </p:sp>
      <p:sp>
        <p:nvSpPr>
          <p:cNvPr id="301" name="Google Shape;301;g1a90a1156b5_2_22"/>
          <p:cNvSpPr txBox="1"/>
          <p:nvPr/>
        </p:nvSpPr>
        <p:spPr>
          <a:xfrm>
            <a:off x="1819102" y="-835125"/>
            <a:ext cx="96390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B Garamond"/>
              <a:ea typeface="EB Garamond"/>
              <a:cs typeface="EB Garamond"/>
              <a:sym typeface="EB Garamond"/>
            </a:endParaRPr>
          </a:p>
        </p:txBody>
      </p:sp>
      <p:cxnSp>
        <p:nvCxnSpPr>
          <p:cNvPr id="302" name="Google Shape;302;g1a90a1156b5_2_22"/>
          <p:cNvCxnSpPr>
            <a:stCxn id="303" idx="0"/>
          </p:cNvCxnSpPr>
          <p:nvPr/>
        </p:nvCxnSpPr>
        <p:spPr>
          <a:xfrm flipH="1" rot="10800000">
            <a:off x="2390000" y="1314175"/>
            <a:ext cx="2862000" cy="12900"/>
          </a:xfrm>
          <a:prstGeom prst="straightConnector1">
            <a:avLst/>
          </a:prstGeom>
          <a:noFill/>
          <a:ln cap="flat" cmpd="sng" w="19050">
            <a:solidFill>
              <a:srgbClr val="73FEFF"/>
            </a:solidFill>
            <a:prstDash val="solid"/>
            <a:round/>
            <a:headEnd len="med" w="med" type="oval"/>
            <a:tailEnd len="sm" w="sm" type="none"/>
          </a:ln>
        </p:spPr>
      </p:cxnSp>
      <p:sp>
        <p:nvSpPr>
          <p:cNvPr id="303" name="Google Shape;303;g1a90a1156b5_2_22"/>
          <p:cNvSpPr txBox="1"/>
          <p:nvPr/>
        </p:nvSpPr>
        <p:spPr>
          <a:xfrm>
            <a:off x="730250" y="1327075"/>
            <a:ext cx="3319500" cy="23553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0"/>
              </a:spcAft>
              <a:buClr>
                <a:srgbClr val="000000"/>
              </a:buClr>
              <a:buSzPts val="1800"/>
              <a:buFont typeface="Arial"/>
              <a:buNone/>
            </a:pPr>
            <a:r>
              <a:rPr b="1" lang="en-US" sz="1800">
                <a:solidFill>
                  <a:schemeClr val="lt1"/>
                </a:solidFill>
                <a:latin typeface="Times New Roman"/>
                <a:ea typeface="Times New Roman"/>
                <a:cs typeface="Times New Roman"/>
                <a:sym typeface="Times New Roman"/>
              </a:rPr>
              <a:t>Ahaz Bhatti</a:t>
            </a:r>
            <a:endParaRPr>
              <a:solidFill>
                <a:schemeClr val="lt1"/>
              </a:solidFill>
              <a:latin typeface="Times New Roman"/>
              <a:ea typeface="Times New Roman"/>
              <a:cs typeface="Times New Roman"/>
              <a:sym typeface="Times New Roman"/>
            </a:endParaRPr>
          </a:p>
          <a:p>
            <a:pPr indent="-254000" lvl="0" marL="285750" marR="0" rtl="0" algn="l">
              <a:lnSpc>
                <a:spcPct val="115000"/>
              </a:lnSpc>
              <a:spcBef>
                <a:spcPts val="0"/>
              </a:spcBef>
              <a:spcAft>
                <a:spcPts val="0"/>
              </a:spcAft>
              <a:buClr>
                <a:schemeClr val="lt1"/>
              </a:buClr>
              <a:buSzPts val="1300"/>
              <a:buFont typeface="Times New Roman"/>
              <a:buChar char="•"/>
            </a:pPr>
            <a:r>
              <a:rPr lang="en-US" sz="1300">
                <a:solidFill>
                  <a:schemeClr val="lt1"/>
                </a:solidFill>
                <a:latin typeface="Times New Roman"/>
                <a:ea typeface="Times New Roman"/>
                <a:cs typeface="Times New Roman"/>
                <a:sym typeface="Times New Roman"/>
              </a:rPr>
              <a:t>Technology &amp; Solution Survey</a:t>
            </a:r>
            <a:endParaRPr sz="1300">
              <a:solidFill>
                <a:schemeClr val="lt1"/>
              </a:solidFill>
              <a:latin typeface="Times New Roman"/>
              <a:ea typeface="Times New Roman"/>
              <a:cs typeface="Times New Roman"/>
              <a:sym typeface="Times New Roman"/>
            </a:endParaRPr>
          </a:p>
          <a:p>
            <a:pPr indent="-254000" lvl="0" marL="285750" marR="0" rtl="0" algn="l">
              <a:lnSpc>
                <a:spcPct val="115000"/>
              </a:lnSpc>
              <a:spcBef>
                <a:spcPts val="0"/>
              </a:spcBef>
              <a:spcAft>
                <a:spcPts val="0"/>
              </a:spcAft>
              <a:buClr>
                <a:schemeClr val="lt1"/>
              </a:buClr>
              <a:buSzPts val="1300"/>
              <a:buFont typeface="Times New Roman"/>
              <a:buChar char="•"/>
            </a:pPr>
            <a:r>
              <a:rPr lang="en-US" sz="1300">
                <a:solidFill>
                  <a:schemeClr val="lt1"/>
                </a:solidFill>
                <a:latin typeface="Times New Roman"/>
                <a:ea typeface="Times New Roman"/>
                <a:cs typeface="Times New Roman"/>
                <a:sym typeface="Times New Roman"/>
              </a:rPr>
              <a:t>Data Management Plan</a:t>
            </a:r>
            <a:endParaRPr sz="1300">
              <a:solidFill>
                <a:schemeClr val="lt1"/>
              </a:solidFill>
              <a:latin typeface="Times New Roman"/>
              <a:ea typeface="Times New Roman"/>
              <a:cs typeface="Times New Roman"/>
              <a:sym typeface="Times New Roman"/>
            </a:endParaRPr>
          </a:p>
          <a:p>
            <a:pPr indent="-254000" lvl="0" marL="285750" marR="0" rtl="0" algn="l">
              <a:lnSpc>
                <a:spcPct val="115000"/>
              </a:lnSpc>
              <a:spcBef>
                <a:spcPts val="0"/>
              </a:spcBef>
              <a:spcAft>
                <a:spcPts val="0"/>
              </a:spcAft>
              <a:buClr>
                <a:schemeClr val="lt1"/>
              </a:buClr>
              <a:buSzPts val="1300"/>
              <a:buFont typeface="Times New Roman"/>
              <a:buChar char="•"/>
            </a:pPr>
            <a:r>
              <a:rPr lang="en-US" sz="1300">
                <a:solidFill>
                  <a:schemeClr val="lt1"/>
                </a:solidFill>
                <a:latin typeface="Times New Roman"/>
                <a:ea typeface="Times New Roman"/>
                <a:cs typeface="Times New Roman"/>
                <a:sym typeface="Times New Roman"/>
              </a:rPr>
              <a:t>Project Organization Plan</a:t>
            </a:r>
            <a:endParaRPr sz="1300">
              <a:solidFill>
                <a:schemeClr val="lt1"/>
              </a:solidFill>
              <a:latin typeface="Times New Roman"/>
              <a:ea typeface="Times New Roman"/>
              <a:cs typeface="Times New Roman"/>
              <a:sym typeface="Times New Roman"/>
            </a:endParaRPr>
          </a:p>
          <a:p>
            <a:pPr indent="-254000" lvl="0" marL="285750" marR="0" rtl="0" algn="l">
              <a:lnSpc>
                <a:spcPct val="115000"/>
              </a:lnSpc>
              <a:spcBef>
                <a:spcPts val="0"/>
              </a:spcBef>
              <a:spcAft>
                <a:spcPts val="0"/>
              </a:spcAft>
              <a:buClr>
                <a:schemeClr val="lt1"/>
              </a:buClr>
              <a:buSzPts val="1300"/>
              <a:buFont typeface="Times New Roman"/>
              <a:buChar char="•"/>
            </a:pPr>
            <a:r>
              <a:rPr lang="en-US" sz="1300">
                <a:solidFill>
                  <a:schemeClr val="lt1"/>
                </a:solidFill>
                <a:latin typeface="Times New Roman"/>
                <a:ea typeface="Times New Roman"/>
                <a:cs typeface="Times New Roman"/>
                <a:sym typeface="Times New Roman"/>
              </a:rPr>
              <a:t>Data Process</a:t>
            </a:r>
            <a:endParaRPr sz="1300">
              <a:solidFill>
                <a:schemeClr val="lt1"/>
              </a:solidFill>
              <a:latin typeface="Times New Roman"/>
              <a:ea typeface="Times New Roman"/>
              <a:cs typeface="Times New Roman"/>
              <a:sym typeface="Times New Roman"/>
            </a:endParaRPr>
          </a:p>
          <a:p>
            <a:pPr indent="-254000" lvl="0" marL="285750" marR="0" rtl="0" algn="l">
              <a:lnSpc>
                <a:spcPct val="115000"/>
              </a:lnSpc>
              <a:spcBef>
                <a:spcPts val="0"/>
              </a:spcBef>
              <a:spcAft>
                <a:spcPts val="0"/>
              </a:spcAft>
              <a:buClr>
                <a:schemeClr val="lt1"/>
              </a:buClr>
              <a:buSzPts val="1300"/>
              <a:buFont typeface="Times New Roman"/>
              <a:buChar char="•"/>
            </a:pPr>
            <a:r>
              <a:rPr lang="en-US" sz="1300">
                <a:solidFill>
                  <a:schemeClr val="lt1"/>
                </a:solidFill>
                <a:latin typeface="Times New Roman"/>
                <a:ea typeface="Times New Roman"/>
                <a:cs typeface="Times New Roman"/>
                <a:sym typeface="Times New Roman"/>
              </a:rPr>
              <a:t>Data Analytics</a:t>
            </a:r>
            <a:endParaRPr sz="1300">
              <a:solidFill>
                <a:schemeClr val="lt1"/>
              </a:solidFill>
              <a:latin typeface="Times New Roman"/>
              <a:ea typeface="Times New Roman"/>
              <a:cs typeface="Times New Roman"/>
              <a:sym typeface="Times New Roman"/>
            </a:endParaRPr>
          </a:p>
          <a:p>
            <a:pPr indent="-254000" lvl="0" marL="285750" marR="0" rtl="0" algn="l">
              <a:lnSpc>
                <a:spcPct val="115000"/>
              </a:lnSpc>
              <a:spcBef>
                <a:spcPts val="0"/>
              </a:spcBef>
              <a:spcAft>
                <a:spcPts val="0"/>
              </a:spcAft>
              <a:buClr>
                <a:schemeClr val="lt1"/>
              </a:buClr>
              <a:buSzPts val="1300"/>
              <a:buFont typeface="Times New Roman"/>
              <a:buChar char="•"/>
            </a:pPr>
            <a:r>
              <a:rPr lang="en-US" sz="1300">
                <a:solidFill>
                  <a:schemeClr val="lt1"/>
                </a:solidFill>
                <a:latin typeface="Times New Roman"/>
                <a:ea typeface="Times New Roman"/>
                <a:cs typeface="Times New Roman"/>
                <a:sym typeface="Times New Roman"/>
              </a:rPr>
              <a:t>Model Proposal</a:t>
            </a:r>
            <a:endParaRPr sz="1300">
              <a:solidFill>
                <a:schemeClr val="lt1"/>
              </a:solidFill>
              <a:latin typeface="Times New Roman"/>
              <a:ea typeface="Times New Roman"/>
              <a:cs typeface="Times New Roman"/>
              <a:sym typeface="Times New Roman"/>
            </a:endParaRPr>
          </a:p>
          <a:p>
            <a:pPr indent="-254000" lvl="0" marL="285750" marR="0" rtl="0" algn="l">
              <a:lnSpc>
                <a:spcPct val="115000"/>
              </a:lnSpc>
              <a:spcBef>
                <a:spcPts val="0"/>
              </a:spcBef>
              <a:spcAft>
                <a:spcPts val="0"/>
              </a:spcAft>
              <a:buClr>
                <a:schemeClr val="lt1"/>
              </a:buClr>
              <a:buSzPts val="1300"/>
              <a:buFont typeface="Times New Roman"/>
              <a:buChar char="•"/>
            </a:pPr>
            <a:r>
              <a:rPr lang="en-US" sz="1300">
                <a:solidFill>
                  <a:schemeClr val="lt1"/>
                </a:solidFill>
                <a:latin typeface="Times New Roman"/>
                <a:ea typeface="Times New Roman"/>
                <a:cs typeface="Times New Roman"/>
                <a:sym typeface="Times New Roman"/>
              </a:rPr>
              <a:t>Model Support</a:t>
            </a:r>
            <a:endParaRPr sz="1300">
              <a:solidFill>
                <a:schemeClr val="lt1"/>
              </a:solidFill>
              <a:latin typeface="Times New Roman"/>
              <a:ea typeface="Times New Roman"/>
              <a:cs typeface="Times New Roman"/>
              <a:sym typeface="Times New Roman"/>
            </a:endParaRPr>
          </a:p>
          <a:p>
            <a:pPr indent="-254000" lvl="0" marL="285750" marR="0" rtl="0" algn="l">
              <a:lnSpc>
                <a:spcPct val="115000"/>
              </a:lnSpc>
              <a:spcBef>
                <a:spcPts val="0"/>
              </a:spcBef>
              <a:spcAft>
                <a:spcPts val="0"/>
              </a:spcAft>
              <a:buClr>
                <a:schemeClr val="lt1"/>
              </a:buClr>
              <a:buSzPts val="1300"/>
              <a:buFont typeface="Times New Roman"/>
              <a:buChar char="•"/>
            </a:pPr>
            <a:r>
              <a:rPr lang="en-US" sz="1300">
                <a:solidFill>
                  <a:schemeClr val="lt1"/>
                </a:solidFill>
                <a:latin typeface="Times New Roman"/>
                <a:ea typeface="Times New Roman"/>
                <a:cs typeface="Times New Roman"/>
                <a:sym typeface="Times New Roman"/>
              </a:rPr>
              <a:t>Final Report-APA formatting</a:t>
            </a:r>
            <a:endParaRPr sz="1300">
              <a:solidFill>
                <a:schemeClr val="lt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1600">
              <a:solidFill>
                <a:schemeClr val="lt1"/>
              </a:solidFill>
              <a:latin typeface="EB Garamond"/>
              <a:ea typeface="EB Garamond"/>
              <a:cs typeface="EB Garamond"/>
              <a:sym typeface="EB Garamond"/>
            </a:endParaRPr>
          </a:p>
        </p:txBody>
      </p:sp>
      <p:sp>
        <p:nvSpPr>
          <p:cNvPr id="304" name="Google Shape;304;g1a90a1156b5_2_22"/>
          <p:cNvSpPr/>
          <p:nvPr/>
        </p:nvSpPr>
        <p:spPr>
          <a:xfrm>
            <a:off x="4424990" y="908324"/>
            <a:ext cx="3748500" cy="3951600"/>
          </a:xfrm>
          <a:prstGeom prst="donut">
            <a:avLst>
              <a:gd fmla="val 16067" name="adj"/>
            </a:avLst>
          </a:prstGeom>
          <a:solidFill>
            <a:srgbClr val="000000">
              <a:alpha val="10590"/>
            </a:srgbClr>
          </a:solidFill>
          <a:ln>
            <a:noFill/>
          </a:ln>
          <a:effectLst>
            <a:outerShdw blurRad="57150" rotWithShape="0" algn="bl" dir="5400000" dist="19050">
              <a:srgbClr val="262626">
                <a:alpha val="5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B Garamond"/>
              <a:ea typeface="EB Garamond"/>
              <a:cs typeface="EB Garamond"/>
              <a:sym typeface="EB Garamond"/>
            </a:endParaRPr>
          </a:p>
        </p:txBody>
      </p:sp>
      <p:sp>
        <p:nvSpPr>
          <p:cNvPr id="305" name="Google Shape;305;g1a90a1156b5_2_22"/>
          <p:cNvSpPr/>
          <p:nvPr/>
        </p:nvSpPr>
        <p:spPr>
          <a:xfrm flipH="1" rot="-1879617">
            <a:off x="4286107" y="811288"/>
            <a:ext cx="4025804" cy="4133233"/>
          </a:xfrm>
          <a:prstGeom prst="blockArc">
            <a:avLst>
              <a:gd fmla="val 14281662" name="adj1"/>
              <a:gd fmla="val 21472873" name="adj2"/>
              <a:gd fmla="val 9381" name="adj3"/>
            </a:avLst>
          </a:prstGeom>
          <a:solidFill>
            <a:srgbClr val="73FEFF"/>
          </a:solidFill>
          <a:ln>
            <a:noFill/>
          </a:ln>
          <a:effectLst>
            <a:outerShdw blurRad="71438" rotWithShape="0" algn="bl" dir="5400000" dist="9525">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EB Garamond"/>
              <a:ea typeface="EB Garamond"/>
              <a:cs typeface="EB Garamond"/>
              <a:sym typeface="EB Garamond"/>
            </a:endParaRPr>
          </a:p>
        </p:txBody>
      </p:sp>
      <p:grpSp>
        <p:nvGrpSpPr>
          <p:cNvPr id="306" name="Google Shape;306;g1a90a1156b5_2_22"/>
          <p:cNvGrpSpPr/>
          <p:nvPr/>
        </p:nvGrpSpPr>
        <p:grpSpPr>
          <a:xfrm>
            <a:off x="3501945" y="64217"/>
            <a:ext cx="5588286" cy="5625587"/>
            <a:chOff x="3501945" y="64217"/>
            <a:chExt cx="5588286" cy="5625587"/>
          </a:xfrm>
        </p:grpSpPr>
        <p:grpSp>
          <p:nvGrpSpPr>
            <p:cNvPr id="307" name="Google Shape;307;g1a90a1156b5_2_22"/>
            <p:cNvGrpSpPr/>
            <p:nvPr/>
          </p:nvGrpSpPr>
          <p:grpSpPr>
            <a:xfrm>
              <a:off x="3501945" y="66004"/>
              <a:ext cx="5587800" cy="5623800"/>
              <a:chOff x="3501945" y="66004"/>
              <a:chExt cx="5587800" cy="5623800"/>
            </a:xfrm>
          </p:grpSpPr>
          <p:sp>
            <p:nvSpPr>
              <p:cNvPr id="308" name="Google Shape;308;g1a90a1156b5_2_22"/>
              <p:cNvSpPr txBox="1"/>
              <p:nvPr/>
            </p:nvSpPr>
            <p:spPr>
              <a:xfrm>
                <a:off x="5048545" y="2258367"/>
                <a:ext cx="2466300" cy="1251300"/>
              </a:xfrm>
              <a:prstGeom prst="rect">
                <a:avLst/>
              </a:prstGeom>
              <a:solidFill>
                <a:srgbClr val="4A86E8"/>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1" lang="en-US" sz="2800">
                    <a:solidFill>
                      <a:schemeClr val="lt1"/>
                    </a:solidFill>
                    <a:latin typeface="EB Garamond"/>
                    <a:ea typeface="EB Garamond"/>
                    <a:cs typeface="EB Garamond"/>
                    <a:sym typeface="EB Garamond"/>
                  </a:rPr>
                  <a:t>Team Organisation</a:t>
                </a:r>
                <a:endParaRPr b="1" i="0" sz="2800" u="none" cap="none" strike="noStrike">
                  <a:solidFill>
                    <a:schemeClr val="lt1"/>
                  </a:solidFill>
                  <a:latin typeface="EB Garamond"/>
                  <a:ea typeface="EB Garamond"/>
                  <a:cs typeface="EB Garamond"/>
                  <a:sym typeface="EB Garamond"/>
                </a:endParaRPr>
              </a:p>
            </p:txBody>
          </p:sp>
          <p:sp>
            <p:nvSpPr>
              <p:cNvPr id="309" name="Google Shape;309;g1a90a1156b5_2_22"/>
              <p:cNvSpPr/>
              <p:nvPr/>
            </p:nvSpPr>
            <p:spPr>
              <a:xfrm rot="1879617">
                <a:off x="4282943" y="811288"/>
                <a:ext cx="4025804" cy="4133233"/>
              </a:xfrm>
              <a:prstGeom prst="blockArc">
                <a:avLst>
                  <a:gd fmla="val 14414370" name="adj1"/>
                  <a:gd fmla="val 694" name="adj2"/>
                  <a:gd fmla="val 9562" name="adj3"/>
                </a:avLst>
              </a:prstGeom>
              <a:solidFill>
                <a:srgbClr val="4A86E8"/>
              </a:solidFill>
              <a:ln>
                <a:noFill/>
              </a:ln>
              <a:effectLst>
                <a:outerShdw blurRad="71438" rotWithShape="0" algn="bl" dir="5400000" dist="9525">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B Garamond"/>
                  <a:ea typeface="EB Garamond"/>
                  <a:cs typeface="EB Garamond"/>
                  <a:sym typeface="EB Garamond"/>
                </a:endParaRPr>
              </a:p>
            </p:txBody>
          </p:sp>
        </p:grpSp>
        <p:sp>
          <p:nvSpPr>
            <p:cNvPr id="310" name="Google Shape;310;g1a90a1156b5_2_22"/>
            <p:cNvSpPr/>
            <p:nvPr/>
          </p:nvSpPr>
          <p:spPr>
            <a:xfrm flipH="1" rot="-8921125">
              <a:off x="4284619" y="809168"/>
              <a:ext cx="4024924" cy="4132096"/>
            </a:xfrm>
            <a:prstGeom prst="blockArc">
              <a:avLst>
                <a:gd fmla="val 14316164" name="adj1"/>
                <a:gd fmla="val 21502663" name="adj2"/>
                <a:gd fmla="val 9415" name="adj3"/>
              </a:avLst>
            </a:prstGeom>
            <a:solidFill>
              <a:srgbClr val="4A86E8"/>
            </a:solidFill>
            <a:ln>
              <a:noFill/>
            </a:ln>
            <a:effectLst>
              <a:outerShdw blurRad="71438" rotWithShape="0" algn="bl" dir="5400000" dist="9525">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B Garamond"/>
                <a:ea typeface="EB Garamond"/>
                <a:cs typeface="EB Garamond"/>
                <a:sym typeface="EB Garamond"/>
              </a:endParaRPr>
            </a:p>
          </p:txBody>
        </p:sp>
      </p:grpSp>
      <p:sp>
        <p:nvSpPr>
          <p:cNvPr id="311" name="Google Shape;311;g1a90a1156b5_2_22"/>
          <p:cNvSpPr/>
          <p:nvPr/>
        </p:nvSpPr>
        <p:spPr>
          <a:xfrm rot="-1079350">
            <a:off x="7653027" y="3529402"/>
            <a:ext cx="463351" cy="484129"/>
          </a:xfrm>
          <a:prstGeom prst="rtTriangle">
            <a:avLst/>
          </a:prstGeom>
          <a:solidFill>
            <a:srgbClr val="4A86E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B Garamond"/>
              <a:ea typeface="EB Garamond"/>
              <a:cs typeface="EB Garamond"/>
              <a:sym typeface="EB Garamond"/>
            </a:endParaRPr>
          </a:p>
        </p:txBody>
      </p:sp>
      <p:sp>
        <p:nvSpPr>
          <p:cNvPr id="312" name="Google Shape;312;g1a90a1156b5_2_22"/>
          <p:cNvSpPr/>
          <p:nvPr/>
        </p:nvSpPr>
        <p:spPr>
          <a:xfrm rot="6313220">
            <a:off x="4438532" y="3538497"/>
            <a:ext cx="563361" cy="538759"/>
          </a:xfrm>
          <a:prstGeom prst="rtTriangle">
            <a:avLst/>
          </a:prstGeom>
          <a:solidFill>
            <a:srgbClr val="4A86E8"/>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B Garamond"/>
              <a:ea typeface="EB Garamond"/>
              <a:cs typeface="EB Garamond"/>
              <a:sym typeface="EB Garamond"/>
            </a:endParaRPr>
          </a:p>
        </p:txBody>
      </p:sp>
      <p:sp>
        <p:nvSpPr>
          <p:cNvPr id="299" name="Google Shape;299;g1a90a1156b5_2_22"/>
          <p:cNvSpPr txBox="1"/>
          <p:nvPr/>
        </p:nvSpPr>
        <p:spPr>
          <a:xfrm>
            <a:off x="8548750" y="1327075"/>
            <a:ext cx="3507900" cy="23175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0"/>
              </a:spcAft>
              <a:buClr>
                <a:srgbClr val="000000"/>
              </a:buClr>
              <a:buSzPts val="1800"/>
              <a:buFont typeface="Arial"/>
              <a:buNone/>
            </a:pPr>
            <a:r>
              <a:rPr b="1" lang="en-US" sz="1800">
                <a:solidFill>
                  <a:schemeClr val="lt1"/>
                </a:solidFill>
                <a:latin typeface="Times New Roman"/>
                <a:ea typeface="Times New Roman"/>
                <a:cs typeface="Times New Roman"/>
                <a:sym typeface="Times New Roman"/>
              </a:rPr>
              <a:t>Deep Bambharoliya</a:t>
            </a:r>
            <a:endParaRPr b="1" i="0" sz="800" u="none" cap="none" strike="noStrike">
              <a:solidFill>
                <a:schemeClr val="lt1"/>
              </a:solidFill>
              <a:latin typeface="Times New Roman"/>
              <a:ea typeface="Times New Roman"/>
              <a:cs typeface="Times New Roman"/>
              <a:sym typeface="Times New Roman"/>
            </a:endParaRPr>
          </a:p>
          <a:p>
            <a:pPr indent="-254000" lvl="0" marL="285750" marR="0" rtl="0" algn="l">
              <a:lnSpc>
                <a:spcPct val="115000"/>
              </a:lnSpc>
              <a:spcBef>
                <a:spcPts val="0"/>
              </a:spcBef>
              <a:spcAft>
                <a:spcPts val="0"/>
              </a:spcAft>
              <a:buClr>
                <a:schemeClr val="lt1"/>
              </a:buClr>
              <a:buSzPts val="1300"/>
              <a:buFont typeface="Times New Roman"/>
              <a:buChar char="•"/>
            </a:pPr>
            <a:r>
              <a:rPr lang="en-US" sz="1300">
                <a:solidFill>
                  <a:schemeClr val="lt1"/>
                </a:solidFill>
                <a:latin typeface="Times New Roman"/>
                <a:ea typeface="Times New Roman"/>
                <a:cs typeface="Times New Roman"/>
                <a:sym typeface="Times New Roman"/>
              </a:rPr>
              <a:t>Data Management Plan</a:t>
            </a:r>
            <a:endParaRPr sz="1300">
              <a:solidFill>
                <a:schemeClr val="lt1"/>
              </a:solidFill>
              <a:latin typeface="Times New Roman"/>
              <a:ea typeface="Times New Roman"/>
              <a:cs typeface="Times New Roman"/>
              <a:sym typeface="Times New Roman"/>
            </a:endParaRPr>
          </a:p>
          <a:p>
            <a:pPr indent="-254000" lvl="0" marL="285750" marR="0" rtl="0" algn="l">
              <a:lnSpc>
                <a:spcPct val="115000"/>
              </a:lnSpc>
              <a:spcBef>
                <a:spcPts val="0"/>
              </a:spcBef>
              <a:spcAft>
                <a:spcPts val="0"/>
              </a:spcAft>
              <a:buClr>
                <a:schemeClr val="lt1"/>
              </a:buClr>
              <a:buSzPts val="1300"/>
              <a:buFont typeface="Times New Roman"/>
              <a:buChar char="•"/>
            </a:pPr>
            <a:r>
              <a:rPr lang="en-US" sz="1300">
                <a:solidFill>
                  <a:schemeClr val="lt1"/>
                </a:solidFill>
                <a:latin typeface="Times New Roman"/>
                <a:ea typeface="Times New Roman"/>
                <a:cs typeface="Times New Roman"/>
                <a:sym typeface="Times New Roman"/>
              </a:rPr>
              <a:t>Project Requirement Plan</a:t>
            </a:r>
            <a:endParaRPr sz="1300">
              <a:solidFill>
                <a:schemeClr val="lt1"/>
              </a:solidFill>
              <a:latin typeface="Times New Roman"/>
              <a:ea typeface="Times New Roman"/>
              <a:cs typeface="Times New Roman"/>
              <a:sym typeface="Times New Roman"/>
            </a:endParaRPr>
          </a:p>
          <a:p>
            <a:pPr indent="-254000" lvl="0" marL="285750" marR="0" rtl="0" algn="l">
              <a:lnSpc>
                <a:spcPct val="115000"/>
              </a:lnSpc>
              <a:spcBef>
                <a:spcPts val="0"/>
              </a:spcBef>
              <a:spcAft>
                <a:spcPts val="0"/>
              </a:spcAft>
              <a:buClr>
                <a:schemeClr val="lt1"/>
              </a:buClr>
              <a:buSzPts val="1300"/>
              <a:buFont typeface="Times New Roman"/>
              <a:buChar char="•"/>
            </a:pPr>
            <a:r>
              <a:rPr lang="en-US" sz="1300">
                <a:solidFill>
                  <a:schemeClr val="lt1"/>
                </a:solidFill>
                <a:latin typeface="Times New Roman"/>
                <a:ea typeface="Times New Roman"/>
                <a:cs typeface="Times New Roman"/>
                <a:sym typeface="Times New Roman"/>
              </a:rPr>
              <a:t>Data Collection</a:t>
            </a:r>
            <a:endParaRPr sz="1300">
              <a:solidFill>
                <a:schemeClr val="lt1"/>
              </a:solidFill>
              <a:latin typeface="Times New Roman"/>
              <a:ea typeface="Times New Roman"/>
              <a:cs typeface="Times New Roman"/>
              <a:sym typeface="Times New Roman"/>
            </a:endParaRPr>
          </a:p>
          <a:p>
            <a:pPr indent="-254000" lvl="0" marL="285750" marR="0" rtl="0" algn="l">
              <a:lnSpc>
                <a:spcPct val="115000"/>
              </a:lnSpc>
              <a:spcBef>
                <a:spcPts val="0"/>
              </a:spcBef>
              <a:spcAft>
                <a:spcPts val="0"/>
              </a:spcAft>
              <a:buClr>
                <a:schemeClr val="lt1"/>
              </a:buClr>
              <a:buSzPts val="1300"/>
              <a:buFont typeface="Times New Roman"/>
              <a:buChar char="•"/>
            </a:pPr>
            <a:r>
              <a:rPr lang="en-US" sz="1300">
                <a:solidFill>
                  <a:schemeClr val="lt1"/>
                </a:solidFill>
                <a:latin typeface="Times New Roman"/>
                <a:ea typeface="Times New Roman"/>
                <a:cs typeface="Times New Roman"/>
                <a:sym typeface="Times New Roman"/>
              </a:rPr>
              <a:t>Data Preparation &amp; Statistics</a:t>
            </a:r>
            <a:endParaRPr sz="1300">
              <a:solidFill>
                <a:schemeClr val="lt1"/>
              </a:solidFill>
              <a:latin typeface="Times New Roman"/>
              <a:ea typeface="Times New Roman"/>
              <a:cs typeface="Times New Roman"/>
              <a:sym typeface="Times New Roman"/>
            </a:endParaRPr>
          </a:p>
          <a:p>
            <a:pPr indent="-254000" lvl="0" marL="285750" marR="0" rtl="0" algn="l">
              <a:lnSpc>
                <a:spcPct val="115000"/>
              </a:lnSpc>
              <a:spcBef>
                <a:spcPts val="0"/>
              </a:spcBef>
              <a:spcAft>
                <a:spcPts val="0"/>
              </a:spcAft>
              <a:buClr>
                <a:schemeClr val="lt1"/>
              </a:buClr>
              <a:buSzPts val="1300"/>
              <a:buFont typeface="Times New Roman"/>
              <a:buChar char="•"/>
            </a:pPr>
            <a:r>
              <a:rPr lang="en-US" sz="1300">
                <a:solidFill>
                  <a:schemeClr val="lt1"/>
                </a:solidFill>
                <a:latin typeface="Times New Roman"/>
                <a:ea typeface="Times New Roman"/>
                <a:cs typeface="Times New Roman"/>
                <a:sym typeface="Times New Roman"/>
              </a:rPr>
              <a:t>Model Proposal</a:t>
            </a:r>
            <a:endParaRPr sz="1300">
              <a:solidFill>
                <a:schemeClr val="lt1"/>
              </a:solidFill>
              <a:latin typeface="Times New Roman"/>
              <a:ea typeface="Times New Roman"/>
              <a:cs typeface="Times New Roman"/>
              <a:sym typeface="Times New Roman"/>
            </a:endParaRPr>
          </a:p>
          <a:p>
            <a:pPr indent="-254000" lvl="0" marL="285750" marR="0" rtl="0" algn="l">
              <a:lnSpc>
                <a:spcPct val="115000"/>
              </a:lnSpc>
              <a:spcBef>
                <a:spcPts val="0"/>
              </a:spcBef>
              <a:spcAft>
                <a:spcPts val="0"/>
              </a:spcAft>
              <a:buClr>
                <a:schemeClr val="lt1"/>
              </a:buClr>
              <a:buSzPts val="1300"/>
              <a:buFont typeface="Times New Roman"/>
              <a:buChar char="•"/>
            </a:pPr>
            <a:r>
              <a:rPr lang="en-US" sz="1300">
                <a:solidFill>
                  <a:schemeClr val="lt1"/>
                </a:solidFill>
                <a:latin typeface="Times New Roman"/>
                <a:ea typeface="Times New Roman"/>
                <a:cs typeface="Times New Roman"/>
                <a:sym typeface="Times New Roman"/>
              </a:rPr>
              <a:t>Model Evaluation</a:t>
            </a:r>
            <a:endParaRPr sz="1300">
              <a:solidFill>
                <a:schemeClr val="lt1"/>
              </a:solidFill>
              <a:latin typeface="Times New Roman"/>
              <a:ea typeface="Times New Roman"/>
              <a:cs typeface="Times New Roman"/>
              <a:sym typeface="Times New Roman"/>
            </a:endParaRPr>
          </a:p>
          <a:p>
            <a:pPr indent="-254000" lvl="0" marL="285750" marR="0" rtl="0" algn="l">
              <a:lnSpc>
                <a:spcPct val="115000"/>
              </a:lnSpc>
              <a:spcBef>
                <a:spcPts val="0"/>
              </a:spcBef>
              <a:spcAft>
                <a:spcPts val="0"/>
              </a:spcAft>
              <a:buClr>
                <a:schemeClr val="lt1"/>
              </a:buClr>
              <a:buSzPts val="1300"/>
              <a:buFont typeface="Times New Roman"/>
              <a:buChar char="•"/>
            </a:pPr>
            <a:r>
              <a:rPr lang="en-US" sz="1300">
                <a:solidFill>
                  <a:schemeClr val="lt1"/>
                </a:solidFill>
                <a:latin typeface="Times New Roman"/>
                <a:ea typeface="Times New Roman"/>
                <a:cs typeface="Times New Roman"/>
                <a:sym typeface="Times New Roman"/>
              </a:rPr>
              <a:t>Final Report- APA formatting</a:t>
            </a:r>
            <a:endParaRPr sz="1300">
              <a:solidFill>
                <a:schemeClr val="lt1"/>
              </a:solidFill>
              <a:latin typeface="Times New Roman"/>
              <a:ea typeface="Times New Roman"/>
              <a:cs typeface="Times New Roman"/>
              <a:sym typeface="Times New Roman"/>
            </a:endParaRPr>
          </a:p>
        </p:txBody>
      </p:sp>
      <p:sp>
        <p:nvSpPr>
          <p:cNvPr id="313" name="Google Shape;313;g1a90a1156b5_2_22"/>
          <p:cNvSpPr/>
          <p:nvPr/>
        </p:nvSpPr>
        <p:spPr>
          <a:xfrm rot="-8008613">
            <a:off x="6019039" y="700140"/>
            <a:ext cx="550677" cy="550677"/>
          </a:xfrm>
          <a:prstGeom prst="rtTriangle">
            <a:avLst/>
          </a:prstGeom>
          <a:solidFill>
            <a:srgbClr val="73FE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B Garamond"/>
              <a:ea typeface="EB Garamond"/>
              <a:cs typeface="EB Garamond"/>
              <a:sym typeface="EB Garamond"/>
            </a:endParaRPr>
          </a:p>
        </p:txBody>
      </p:sp>
      <p:cxnSp>
        <p:nvCxnSpPr>
          <p:cNvPr id="314" name="Google Shape;314;g1a90a1156b5_2_22"/>
          <p:cNvCxnSpPr/>
          <p:nvPr/>
        </p:nvCxnSpPr>
        <p:spPr>
          <a:xfrm rot="10800000">
            <a:off x="7752950" y="4278525"/>
            <a:ext cx="2787900" cy="29100"/>
          </a:xfrm>
          <a:prstGeom prst="straightConnector1">
            <a:avLst/>
          </a:prstGeom>
          <a:noFill/>
          <a:ln cap="flat" cmpd="sng" w="19050">
            <a:solidFill>
              <a:srgbClr val="73FEFF"/>
            </a:solidFill>
            <a:prstDash val="solid"/>
            <a:round/>
            <a:headEnd len="med" w="med" type="oval"/>
            <a:tailEnd len="sm" w="sm" type="none"/>
          </a:ln>
        </p:spPr>
      </p:cxnSp>
      <p:cxnSp>
        <p:nvCxnSpPr>
          <p:cNvPr id="315" name="Google Shape;315;g1a90a1156b5_2_22"/>
          <p:cNvCxnSpPr/>
          <p:nvPr/>
        </p:nvCxnSpPr>
        <p:spPr>
          <a:xfrm flipH="1" rot="10800000">
            <a:off x="2340275" y="4288875"/>
            <a:ext cx="2444700" cy="8400"/>
          </a:xfrm>
          <a:prstGeom prst="straightConnector1">
            <a:avLst/>
          </a:prstGeom>
          <a:noFill/>
          <a:ln cap="flat" cmpd="sng" w="19050">
            <a:solidFill>
              <a:srgbClr val="73FEFF"/>
            </a:solidFill>
            <a:prstDash val="solid"/>
            <a:round/>
            <a:headEnd len="med" w="med" type="oval"/>
            <a:tailEnd len="sm" w="sm" type="none"/>
          </a:ln>
        </p:spPr>
      </p:cxnSp>
      <p:sp>
        <p:nvSpPr>
          <p:cNvPr id="316" name="Google Shape;316;g1a90a1156b5_2_22"/>
          <p:cNvSpPr txBox="1"/>
          <p:nvPr/>
        </p:nvSpPr>
        <p:spPr>
          <a:xfrm>
            <a:off x="801775" y="4288875"/>
            <a:ext cx="3748500" cy="20547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0"/>
              </a:spcAft>
              <a:buClr>
                <a:srgbClr val="000000"/>
              </a:buClr>
              <a:buSzPts val="1800"/>
              <a:buFont typeface="Arial"/>
              <a:buNone/>
            </a:pPr>
            <a:r>
              <a:rPr b="1" lang="en-US" sz="1800">
                <a:solidFill>
                  <a:schemeClr val="lt1"/>
                </a:solidFill>
                <a:latin typeface="Times New Roman"/>
                <a:ea typeface="Times New Roman"/>
                <a:cs typeface="Times New Roman"/>
                <a:sym typeface="Times New Roman"/>
              </a:rPr>
              <a:t>Syama Ravi Teja</a:t>
            </a:r>
            <a:endParaRPr>
              <a:solidFill>
                <a:schemeClr val="lt1"/>
              </a:solidFill>
              <a:latin typeface="Times New Roman"/>
              <a:ea typeface="Times New Roman"/>
              <a:cs typeface="Times New Roman"/>
              <a:sym typeface="Times New Roman"/>
            </a:endParaRPr>
          </a:p>
          <a:p>
            <a:pPr indent="-254000" lvl="0" marL="285750" marR="0" rtl="0" algn="l">
              <a:lnSpc>
                <a:spcPct val="115000"/>
              </a:lnSpc>
              <a:spcBef>
                <a:spcPts val="0"/>
              </a:spcBef>
              <a:spcAft>
                <a:spcPts val="0"/>
              </a:spcAft>
              <a:buClr>
                <a:schemeClr val="lt1"/>
              </a:buClr>
              <a:buSzPts val="1300"/>
              <a:buFont typeface="Times New Roman"/>
              <a:buChar char="•"/>
            </a:pPr>
            <a:r>
              <a:rPr lang="en-US" sz="1300">
                <a:solidFill>
                  <a:schemeClr val="lt1"/>
                </a:solidFill>
                <a:latin typeface="Times New Roman"/>
                <a:ea typeface="Times New Roman"/>
                <a:cs typeface="Times New Roman"/>
                <a:sym typeface="Times New Roman"/>
              </a:rPr>
              <a:t>Project Deliverables</a:t>
            </a:r>
            <a:endParaRPr sz="1300">
              <a:solidFill>
                <a:schemeClr val="lt1"/>
              </a:solidFill>
              <a:latin typeface="Times New Roman"/>
              <a:ea typeface="Times New Roman"/>
              <a:cs typeface="Times New Roman"/>
              <a:sym typeface="Times New Roman"/>
            </a:endParaRPr>
          </a:p>
          <a:p>
            <a:pPr indent="-254000" lvl="0" marL="285750" marR="0" rtl="0" algn="l">
              <a:lnSpc>
                <a:spcPct val="115000"/>
              </a:lnSpc>
              <a:spcBef>
                <a:spcPts val="0"/>
              </a:spcBef>
              <a:spcAft>
                <a:spcPts val="0"/>
              </a:spcAft>
              <a:buClr>
                <a:schemeClr val="lt1"/>
              </a:buClr>
              <a:buSzPts val="1300"/>
              <a:buFont typeface="Times New Roman"/>
              <a:buChar char="•"/>
            </a:pPr>
            <a:r>
              <a:rPr lang="en-US" sz="1300">
                <a:solidFill>
                  <a:schemeClr val="lt1"/>
                </a:solidFill>
                <a:latin typeface="Times New Roman"/>
                <a:ea typeface="Times New Roman"/>
                <a:cs typeface="Times New Roman"/>
                <a:sym typeface="Times New Roman"/>
              </a:rPr>
              <a:t>Literature Survey</a:t>
            </a:r>
            <a:endParaRPr sz="1300">
              <a:solidFill>
                <a:schemeClr val="lt1"/>
              </a:solidFill>
              <a:latin typeface="Times New Roman"/>
              <a:ea typeface="Times New Roman"/>
              <a:cs typeface="Times New Roman"/>
              <a:sym typeface="Times New Roman"/>
            </a:endParaRPr>
          </a:p>
          <a:p>
            <a:pPr indent="-254000" lvl="0" marL="285750" marR="0" rtl="0" algn="l">
              <a:lnSpc>
                <a:spcPct val="115000"/>
              </a:lnSpc>
              <a:spcBef>
                <a:spcPts val="0"/>
              </a:spcBef>
              <a:spcAft>
                <a:spcPts val="0"/>
              </a:spcAft>
              <a:buClr>
                <a:schemeClr val="lt1"/>
              </a:buClr>
              <a:buSzPts val="1300"/>
              <a:buFont typeface="Times New Roman"/>
              <a:buChar char="•"/>
            </a:pPr>
            <a:r>
              <a:rPr lang="en-US" sz="1300">
                <a:solidFill>
                  <a:schemeClr val="lt1"/>
                </a:solidFill>
                <a:latin typeface="Times New Roman"/>
                <a:ea typeface="Times New Roman"/>
                <a:cs typeface="Times New Roman"/>
                <a:sym typeface="Times New Roman"/>
              </a:rPr>
              <a:t>Project Development Methodology</a:t>
            </a:r>
            <a:endParaRPr sz="1300">
              <a:solidFill>
                <a:schemeClr val="lt1"/>
              </a:solidFill>
              <a:latin typeface="Times New Roman"/>
              <a:ea typeface="Times New Roman"/>
              <a:cs typeface="Times New Roman"/>
              <a:sym typeface="Times New Roman"/>
            </a:endParaRPr>
          </a:p>
          <a:p>
            <a:pPr indent="-254000" lvl="0" marL="285750" marR="0" rtl="0" algn="l">
              <a:lnSpc>
                <a:spcPct val="115000"/>
              </a:lnSpc>
              <a:spcBef>
                <a:spcPts val="0"/>
              </a:spcBef>
              <a:spcAft>
                <a:spcPts val="0"/>
              </a:spcAft>
              <a:buClr>
                <a:schemeClr val="lt1"/>
              </a:buClr>
              <a:buSzPts val="1300"/>
              <a:buFont typeface="Times New Roman"/>
              <a:buChar char="•"/>
            </a:pPr>
            <a:r>
              <a:rPr lang="en-US" sz="1300">
                <a:solidFill>
                  <a:schemeClr val="lt1"/>
                </a:solidFill>
                <a:latin typeface="Times New Roman"/>
                <a:ea typeface="Times New Roman"/>
                <a:cs typeface="Times New Roman"/>
                <a:sym typeface="Times New Roman"/>
              </a:rPr>
              <a:t>Project Schedule: Gantt &amp; Pert Chart</a:t>
            </a:r>
            <a:endParaRPr sz="1300">
              <a:solidFill>
                <a:schemeClr val="lt1"/>
              </a:solidFill>
              <a:latin typeface="Times New Roman"/>
              <a:ea typeface="Times New Roman"/>
              <a:cs typeface="Times New Roman"/>
              <a:sym typeface="Times New Roman"/>
            </a:endParaRPr>
          </a:p>
          <a:p>
            <a:pPr indent="-254000" lvl="0" marL="285750" marR="0" rtl="0" algn="l">
              <a:lnSpc>
                <a:spcPct val="115000"/>
              </a:lnSpc>
              <a:spcBef>
                <a:spcPts val="0"/>
              </a:spcBef>
              <a:spcAft>
                <a:spcPts val="0"/>
              </a:spcAft>
              <a:buClr>
                <a:schemeClr val="lt1"/>
              </a:buClr>
              <a:buSzPts val="1300"/>
              <a:buFont typeface="Times New Roman"/>
              <a:buChar char="•"/>
            </a:pPr>
            <a:r>
              <a:rPr lang="en-US" sz="1300">
                <a:solidFill>
                  <a:schemeClr val="lt1"/>
                </a:solidFill>
                <a:latin typeface="Times New Roman"/>
                <a:ea typeface="Times New Roman"/>
                <a:cs typeface="Times New Roman"/>
                <a:sym typeface="Times New Roman"/>
              </a:rPr>
              <a:t>Data Transformation</a:t>
            </a:r>
            <a:endParaRPr sz="1300">
              <a:solidFill>
                <a:schemeClr val="lt1"/>
              </a:solidFill>
              <a:latin typeface="Times New Roman"/>
              <a:ea typeface="Times New Roman"/>
              <a:cs typeface="Times New Roman"/>
              <a:sym typeface="Times New Roman"/>
            </a:endParaRPr>
          </a:p>
          <a:p>
            <a:pPr indent="-254000" lvl="0" marL="285750" marR="0" rtl="0" algn="l">
              <a:lnSpc>
                <a:spcPct val="115000"/>
              </a:lnSpc>
              <a:spcBef>
                <a:spcPts val="0"/>
              </a:spcBef>
              <a:spcAft>
                <a:spcPts val="0"/>
              </a:spcAft>
              <a:buClr>
                <a:schemeClr val="lt1"/>
              </a:buClr>
              <a:buSzPts val="1300"/>
              <a:buFont typeface="Times New Roman"/>
              <a:buChar char="•"/>
            </a:pPr>
            <a:r>
              <a:rPr lang="en-US" sz="1300">
                <a:solidFill>
                  <a:schemeClr val="lt1"/>
                </a:solidFill>
                <a:latin typeface="Times New Roman"/>
                <a:ea typeface="Times New Roman"/>
                <a:cs typeface="Times New Roman"/>
                <a:sym typeface="Times New Roman"/>
              </a:rPr>
              <a:t>Model Proposal</a:t>
            </a:r>
            <a:endParaRPr sz="1300">
              <a:solidFill>
                <a:schemeClr val="lt1"/>
              </a:solidFill>
              <a:latin typeface="Times New Roman"/>
              <a:ea typeface="Times New Roman"/>
              <a:cs typeface="Times New Roman"/>
              <a:sym typeface="Times New Roman"/>
            </a:endParaRPr>
          </a:p>
          <a:p>
            <a:pPr indent="-254000" lvl="0" marL="285750" marR="0" rtl="0" algn="l">
              <a:lnSpc>
                <a:spcPct val="115000"/>
              </a:lnSpc>
              <a:spcBef>
                <a:spcPts val="0"/>
              </a:spcBef>
              <a:spcAft>
                <a:spcPts val="0"/>
              </a:spcAft>
              <a:buClr>
                <a:schemeClr val="lt1"/>
              </a:buClr>
              <a:buSzPts val="1300"/>
              <a:buFont typeface="Times New Roman"/>
              <a:buChar char="•"/>
            </a:pPr>
            <a:r>
              <a:rPr lang="en-US" sz="1300">
                <a:solidFill>
                  <a:schemeClr val="lt1"/>
                </a:solidFill>
                <a:latin typeface="Times New Roman"/>
                <a:ea typeface="Times New Roman"/>
                <a:cs typeface="Times New Roman"/>
                <a:sym typeface="Times New Roman"/>
              </a:rPr>
              <a:t>Final Report- APA formatting</a:t>
            </a:r>
            <a:endParaRPr sz="1300">
              <a:solidFill>
                <a:schemeClr val="lt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t/>
            </a:r>
            <a:endParaRPr sz="1600">
              <a:solidFill>
                <a:schemeClr val="lt1"/>
              </a:solidFill>
              <a:latin typeface="EB Garamond"/>
              <a:ea typeface="EB Garamond"/>
              <a:cs typeface="EB Garamond"/>
              <a:sym typeface="EB Garamond"/>
            </a:endParaRPr>
          </a:p>
          <a:p>
            <a:pPr indent="0" lvl="0" marL="0" marR="0" rtl="0" algn="l">
              <a:lnSpc>
                <a:spcPct val="115000"/>
              </a:lnSpc>
              <a:spcBef>
                <a:spcPts val="0"/>
              </a:spcBef>
              <a:spcAft>
                <a:spcPts val="0"/>
              </a:spcAft>
              <a:buNone/>
            </a:pPr>
            <a:r>
              <a:t/>
            </a:r>
            <a:endParaRPr sz="1600">
              <a:solidFill>
                <a:schemeClr val="lt1"/>
              </a:solidFill>
              <a:latin typeface="EB Garamond"/>
              <a:ea typeface="EB Garamond"/>
              <a:cs typeface="EB Garamond"/>
              <a:sym typeface="EB Garamond"/>
            </a:endParaRPr>
          </a:p>
        </p:txBody>
      </p:sp>
      <p:sp>
        <p:nvSpPr>
          <p:cNvPr id="317" name="Google Shape;317;g1a90a1156b5_2_22"/>
          <p:cNvSpPr txBox="1"/>
          <p:nvPr/>
        </p:nvSpPr>
        <p:spPr>
          <a:xfrm>
            <a:off x="8684100" y="4278525"/>
            <a:ext cx="3507900" cy="23175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0"/>
              </a:spcAft>
              <a:buClr>
                <a:srgbClr val="000000"/>
              </a:buClr>
              <a:buSzPts val="1800"/>
              <a:buFont typeface="Arial"/>
              <a:buNone/>
            </a:pPr>
            <a:r>
              <a:rPr b="1" lang="en-US" sz="1800">
                <a:solidFill>
                  <a:schemeClr val="lt1"/>
                </a:solidFill>
                <a:latin typeface="Times New Roman"/>
                <a:ea typeface="Times New Roman"/>
                <a:cs typeface="Times New Roman"/>
                <a:sym typeface="Times New Roman"/>
              </a:rPr>
              <a:t>Shrey Bishnoi</a:t>
            </a:r>
            <a:endParaRPr b="1" i="0" sz="1800" u="none" cap="none" strike="noStrike">
              <a:solidFill>
                <a:schemeClr val="lt1"/>
              </a:solidFill>
              <a:latin typeface="Times New Roman"/>
              <a:ea typeface="Times New Roman"/>
              <a:cs typeface="Times New Roman"/>
              <a:sym typeface="Times New Roman"/>
            </a:endParaRPr>
          </a:p>
          <a:p>
            <a:pPr indent="-254000" lvl="0" marL="285750" marR="0" rtl="0" algn="l">
              <a:lnSpc>
                <a:spcPct val="115000"/>
              </a:lnSpc>
              <a:spcBef>
                <a:spcPts val="0"/>
              </a:spcBef>
              <a:spcAft>
                <a:spcPts val="0"/>
              </a:spcAft>
              <a:buClr>
                <a:schemeClr val="lt1"/>
              </a:buClr>
              <a:buSzPts val="1300"/>
              <a:buFont typeface="Times New Roman"/>
              <a:buChar char="•"/>
            </a:pPr>
            <a:r>
              <a:rPr lang="en-US" sz="1300">
                <a:solidFill>
                  <a:schemeClr val="lt1"/>
                </a:solidFill>
                <a:latin typeface="Times New Roman"/>
                <a:ea typeface="Times New Roman"/>
                <a:cs typeface="Times New Roman"/>
                <a:sym typeface="Times New Roman"/>
              </a:rPr>
              <a:t>Project Background &amp; Executive Summary</a:t>
            </a:r>
            <a:endParaRPr sz="1300">
              <a:solidFill>
                <a:schemeClr val="lt1"/>
              </a:solidFill>
              <a:latin typeface="Times New Roman"/>
              <a:ea typeface="Times New Roman"/>
              <a:cs typeface="Times New Roman"/>
              <a:sym typeface="Times New Roman"/>
            </a:endParaRPr>
          </a:p>
          <a:p>
            <a:pPr indent="-254000" lvl="0" marL="285750" marR="0" rtl="0" algn="l">
              <a:lnSpc>
                <a:spcPct val="115000"/>
              </a:lnSpc>
              <a:spcBef>
                <a:spcPts val="0"/>
              </a:spcBef>
              <a:spcAft>
                <a:spcPts val="0"/>
              </a:spcAft>
              <a:buClr>
                <a:schemeClr val="lt1"/>
              </a:buClr>
              <a:buSzPts val="1300"/>
              <a:buFont typeface="Times New Roman"/>
              <a:buChar char="•"/>
            </a:pPr>
            <a:r>
              <a:rPr lang="en-US" sz="1300">
                <a:solidFill>
                  <a:schemeClr val="lt1"/>
                </a:solidFill>
                <a:latin typeface="Times New Roman"/>
                <a:ea typeface="Times New Roman"/>
                <a:cs typeface="Times New Roman"/>
                <a:sym typeface="Times New Roman"/>
              </a:rPr>
              <a:t>Project Requirements</a:t>
            </a:r>
            <a:endParaRPr sz="1300">
              <a:solidFill>
                <a:schemeClr val="lt1"/>
              </a:solidFill>
              <a:latin typeface="Times New Roman"/>
              <a:ea typeface="Times New Roman"/>
              <a:cs typeface="Times New Roman"/>
              <a:sym typeface="Times New Roman"/>
            </a:endParaRPr>
          </a:p>
          <a:p>
            <a:pPr indent="-254000" lvl="0" marL="285750" marR="0" rtl="0" algn="l">
              <a:lnSpc>
                <a:spcPct val="115000"/>
              </a:lnSpc>
              <a:spcBef>
                <a:spcPts val="0"/>
              </a:spcBef>
              <a:spcAft>
                <a:spcPts val="0"/>
              </a:spcAft>
              <a:buClr>
                <a:schemeClr val="lt1"/>
              </a:buClr>
              <a:buSzPts val="1300"/>
              <a:buFont typeface="Times New Roman"/>
              <a:buChar char="•"/>
            </a:pPr>
            <a:r>
              <a:rPr lang="en-US" sz="1300">
                <a:solidFill>
                  <a:schemeClr val="lt1"/>
                </a:solidFill>
                <a:latin typeface="Times New Roman"/>
                <a:ea typeface="Times New Roman"/>
                <a:cs typeface="Times New Roman"/>
                <a:sym typeface="Times New Roman"/>
              </a:rPr>
              <a:t>Project Development Methodology</a:t>
            </a:r>
            <a:endParaRPr sz="1300">
              <a:solidFill>
                <a:schemeClr val="lt1"/>
              </a:solidFill>
              <a:latin typeface="Times New Roman"/>
              <a:ea typeface="Times New Roman"/>
              <a:cs typeface="Times New Roman"/>
              <a:sym typeface="Times New Roman"/>
            </a:endParaRPr>
          </a:p>
          <a:p>
            <a:pPr indent="-254000" lvl="0" marL="285750" marR="0" rtl="0" algn="l">
              <a:lnSpc>
                <a:spcPct val="115000"/>
              </a:lnSpc>
              <a:spcBef>
                <a:spcPts val="0"/>
              </a:spcBef>
              <a:spcAft>
                <a:spcPts val="0"/>
              </a:spcAft>
              <a:buClr>
                <a:schemeClr val="lt1"/>
              </a:buClr>
              <a:buSzPts val="1300"/>
              <a:buFont typeface="Times New Roman"/>
              <a:buChar char="•"/>
            </a:pPr>
            <a:r>
              <a:rPr lang="en-US" sz="1300">
                <a:solidFill>
                  <a:schemeClr val="lt1"/>
                </a:solidFill>
                <a:latin typeface="Times New Roman"/>
                <a:ea typeface="Times New Roman"/>
                <a:cs typeface="Times New Roman"/>
                <a:sym typeface="Times New Roman"/>
              </a:rPr>
              <a:t>Data Preprocessing</a:t>
            </a:r>
            <a:endParaRPr sz="1300">
              <a:solidFill>
                <a:schemeClr val="lt1"/>
              </a:solidFill>
              <a:latin typeface="Times New Roman"/>
              <a:ea typeface="Times New Roman"/>
              <a:cs typeface="Times New Roman"/>
              <a:sym typeface="Times New Roman"/>
            </a:endParaRPr>
          </a:p>
          <a:p>
            <a:pPr indent="-254000" lvl="0" marL="285750" marR="0" rtl="0" algn="l">
              <a:lnSpc>
                <a:spcPct val="115000"/>
              </a:lnSpc>
              <a:spcBef>
                <a:spcPts val="0"/>
              </a:spcBef>
              <a:spcAft>
                <a:spcPts val="0"/>
              </a:spcAft>
              <a:buClr>
                <a:schemeClr val="lt1"/>
              </a:buClr>
              <a:buSzPts val="1300"/>
              <a:buFont typeface="Times New Roman"/>
              <a:buChar char="•"/>
            </a:pPr>
            <a:r>
              <a:rPr lang="en-US" sz="1300">
                <a:solidFill>
                  <a:schemeClr val="lt1"/>
                </a:solidFill>
                <a:latin typeface="Times New Roman"/>
                <a:ea typeface="Times New Roman"/>
                <a:cs typeface="Times New Roman"/>
                <a:sym typeface="Times New Roman"/>
              </a:rPr>
              <a:t>Model Proposal</a:t>
            </a:r>
            <a:endParaRPr sz="1300">
              <a:solidFill>
                <a:schemeClr val="lt1"/>
              </a:solidFill>
              <a:latin typeface="Times New Roman"/>
              <a:ea typeface="Times New Roman"/>
              <a:cs typeface="Times New Roman"/>
              <a:sym typeface="Times New Roman"/>
            </a:endParaRPr>
          </a:p>
          <a:p>
            <a:pPr indent="-254000" lvl="0" marL="285750" marR="0" rtl="0" algn="l">
              <a:lnSpc>
                <a:spcPct val="115000"/>
              </a:lnSpc>
              <a:spcBef>
                <a:spcPts val="0"/>
              </a:spcBef>
              <a:spcAft>
                <a:spcPts val="0"/>
              </a:spcAft>
              <a:buClr>
                <a:schemeClr val="lt1"/>
              </a:buClr>
              <a:buSzPts val="1300"/>
              <a:buFont typeface="Times New Roman"/>
              <a:buChar char="•"/>
            </a:pPr>
            <a:r>
              <a:rPr lang="en-US" sz="1300">
                <a:solidFill>
                  <a:schemeClr val="lt1"/>
                </a:solidFill>
                <a:latin typeface="Times New Roman"/>
                <a:ea typeface="Times New Roman"/>
                <a:cs typeface="Times New Roman"/>
                <a:sym typeface="Times New Roman"/>
              </a:rPr>
              <a:t>Model Comparison</a:t>
            </a:r>
            <a:endParaRPr sz="1300">
              <a:solidFill>
                <a:schemeClr val="lt1"/>
              </a:solidFill>
              <a:latin typeface="Times New Roman"/>
              <a:ea typeface="Times New Roman"/>
              <a:cs typeface="Times New Roman"/>
              <a:sym typeface="Times New Roman"/>
            </a:endParaRPr>
          </a:p>
          <a:p>
            <a:pPr indent="-254000" lvl="0" marL="285750" marR="0" rtl="0" algn="l">
              <a:lnSpc>
                <a:spcPct val="115000"/>
              </a:lnSpc>
              <a:spcBef>
                <a:spcPts val="0"/>
              </a:spcBef>
              <a:spcAft>
                <a:spcPts val="0"/>
              </a:spcAft>
              <a:buClr>
                <a:schemeClr val="lt1"/>
              </a:buClr>
              <a:buSzPts val="1300"/>
              <a:buFont typeface="Times New Roman"/>
              <a:buChar char="•"/>
            </a:pPr>
            <a:r>
              <a:rPr lang="en-US" sz="1300">
                <a:solidFill>
                  <a:schemeClr val="lt1"/>
                </a:solidFill>
                <a:latin typeface="Times New Roman"/>
                <a:ea typeface="Times New Roman"/>
                <a:cs typeface="Times New Roman"/>
                <a:sym typeface="Times New Roman"/>
              </a:rPr>
              <a:t>Final Report -APA formatting</a:t>
            </a:r>
            <a:endParaRPr sz="1300">
              <a:solidFill>
                <a:schemeClr val="lt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1800">
              <a:solidFill>
                <a:schemeClr val="lt1"/>
              </a:solidFill>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p:nvPr/>
        </p:nvSpPr>
        <p:spPr>
          <a:xfrm>
            <a:off x="241070" y="0"/>
            <a:ext cx="241069" cy="6858000"/>
          </a:xfrm>
          <a:prstGeom prst="rect">
            <a:avLst/>
          </a:prstGeom>
          <a:solidFill>
            <a:srgbClr val="FFDE6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9" name="Google Shape;109;p2"/>
          <p:cNvSpPr txBox="1"/>
          <p:nvPr/>
        </p:nvSpPr>
        <p:spPr>
          <a:xfrm>
            <a:off x="706582" y="7551"/>
            <a:ext cx="11485418"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EB Garamond"/>
                <a:ea typeface="EB Garamond"/>
                <a:cs typeface="EB Garamond"/>
                <a:sym typeface="EB Garamond"/>
              </a:rPr>
              <a:t>Project Background</a:t>
            </a:r>
            <a:endParaRPr b="0" i="0" sz="1800" u="none" cap="none" strike="noStrike">
              <a:solidFill>
                <a:schemeClr val="dk1"/>
              </a:solidFill>
              <a:latin typeface="Libre Franklin"/>
              <a:ea typeface="Libre Franklin"/>
              <a:cs typeface="Libre Franklin"/>
              <a:sym typeface="Libre Franklin"/>
            </a:endParaRPr>
          </a:p>
        </p:txBody>
      </p:sp>
      <p:sp>
        <p:nvSpPr>
          <p:cNvPr id="110" name="Google Shape;110;p2"/>
          <p:cNvSpPr txBox="1"/>
          <p:nvPr/>
        </p:nvSpPr>
        <p:spPr>
          <a:xfrm>
            <a:off x="928701" y="854992"/>
            <a:ext cx="10564500" cy="5448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2400"/>
              <a:buFont typeface="Arial"/>
              <a:buNone/>
            </a:pPr>
            <a:r>
              <a:rPr b="0" i="0" lang="en-US" sz="2400" u="none" cap="none" strike="noStrike">
                <a:solidFill>
                  <a:srgbClr val="000000"/>
                </a:solidFill>
                <a:latin typeface="EB Garamond"/>
                <a:ea typeface="EB Garamond"/>
                <a:cs typeface="EB Garamond"/>
                <a:sym typeface="EB Garamond"/>
              </a:rPr>
              <a:t>Background and Summary</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rgbClr val="0E101A"/>
              </a:buClr>
              <a:buSzPts val="1800"/>
              <a:buFont typeface="Arial"/>
              <a:buChar char="•"/>
            </a:pPr>
            <a:r>
              <a:rPr b="0" i="0" lang="en-US" sz="1800" u="none" cap="none" strike="noStrike">
                <a:solidFill>
                  <a:srgbClr val="0E101A"/>
                </a:solidFill>
                <a:latin typeface="EB Garamond"/>
                <a:ea typeface="EB Garamond"/>
                <a:cs typeface="EB Garamond"/>
                <a:sym typeface="EB Garamond"/>
              </a:rPr>
              <a:t>A Supply Chain is a sequence of processes involved in the production and distribution of a commodity.</a:t>
            </a:r>
            <a:endParaRPr/>
          </a:p>
          <a:p>
            <a:pPr indent="-285750" lvl="0" marL="285750" marR="0" rtl="0" algn="l">
              <a:lnSpc>
                <a:spcPct val="200000"/>
              </a:lnSpc>
              <a:spcBef>
                <a:spcPts val="0"/>
              </a:spcBef>
              <a:spcAft>
                <a:spcPts val="0"/>
              </a:spcAft>
              <a:buClr>
                <a:srgbClr val="0E101A"/>
              </a:buClr>
              <a:buSzPts val="1800"/>
              <a:buFont typeface="Arial"/>
              <a:buChar char="•"/>
            </a:pPr>
            <a:r>
              <a:rPr b="0" i="0" lang="en-US" sz="1800" u="none" cap="none" strike="noStrike">
                <a:solidFill>
                  <a:srgbClr val="0E101A"/>
                </a:solidFill>
                <a:latin typeface="EB Garamond"/>
                <a:ea typeface="EB Garamond"/>
                <a:cs typeface="EB Garamond"/>
                <a:sym typeface="EB Garamond"/>
              </a:rPr>
              <a:t>Global Enterprises have a plethora of customers, suppliers spanning across Nations connected to their supply chain</a:t>
            </a:r>
            <a:endParaRPr/>
          </a:p>
          <a:p>
            <a:pPr indent="-285750" lvl="0" marL="285750" marR="0" rtl="0" algn="l">
              <a:lnSpc>
                <a:spcPct val="200000"/>
              </a:lnSpc>
              <a:spcBef>
                <a:spcPts val="0"/>
              </a:spcBef>
              <a:spcAft>
                <a:spcPts val="0"/>
              </a:spcAft>
              <a:buClr>
                <a:srgbClr val="0E101A"/>
              </a:buClr>
              <a:buSzPts val="1800"/>
              <a:buFont typeface="Arial"/>
              <a:buChar char="•"/>
            </a:pPr>
            <a:r>
              <a:rPr b="0" i="0" lang="en-US" sz="1800" u="none" cap="none" strike="noStrike">
                <a:solidFill>
                  <a:srgbClr val="0E101A"/>
                </a:solidFill>
                <a:latin typeface="EB Garamond"/>
                <a:ea typeface="EB Garamond"/>
                <a:cs typeface="EB Garamond"/>
                <a:sym typeface="EB Garamond"/>
              </a:rPr>
              <a:t>Fraudsters seep into company’s Complex supply chain network to perform fraudulent activities in various ways </a:t>
            </a:r>
            <a:endParaRPr/>
          </a:p>
          <a:p>
            <a:pPr indent="-285750" lvl="0" marL="285750" marR="0" rtl="0" algn="l">
              <a:lnSpc>
                <a:spcPct val="200000"/>
              </a:lnSpc>
              <a:spcBef>
                <a:spcPts val="0"/>
              </a:spcBef>
              <a:spcAft>
                <a:spcPts val="0"/>
              </a:spcAft>
              <a:buClr>
                <a:srgbClr val="0E101A"/>
              </a:buClr>
              <a:buSzPts val="1800"/>
              <a:buFont typeface="Arial"/>
              <a:buChar char="•"/>
            </a:pPr>
            <a:r>
              <a:rPr b="0" i="0" lang="en-US" sz="1800" u="none" cap="none" strike="noStrike">
                <a:solidFill>
                  <a:srgbClr val="0E101A"/>
                </a:solidFill>
                <a:latin typeface="EB Garamond"/>
                <a:ea typeface="EB Garamond"/>
                <a:cs typeface="EB Garamond"/>
                <a:sym typeface="EB Garamond"/>
              </a:rPr>
              <a:t>Enterprises are now leveraging </a:t>
            </a:r>
            <a:r>
              <a:rPr lang="en-US" sz="1800">
                <a:solidFill>
                  <a:srgbClr val="0E101A"/>
                </a:solidFill>
                <a:latin typeface="EB Garamond"/>
                <a:ea typeface="EB Garamond"/>
                <a:cs typeface="EB Garamond"/>
                <a:sym typeface="EB Garamond"/>
              </a:rPr>
              <a:t>capabilities of</a:t>
            </a:r>
            <a:r>
              <a:rPr b="0" i="0" lang="en-US" sz="1800" u="none" cap="none" strike="noStrike">
                <a:solidFill>
                  <a:srgbClr val="0E101A"/>
                </a:solidFill>
                <a:latin typeface="EB Garamond"/>
                <a:ea typeface="EB Garamond"/>
                <a:cs typeface="EB Garamond"/>
                <a:sym typeface="EB Garamond"/>
              </a:rPr>
              <a:t> Big Data technologies to identify and mitigate fraudulent activities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EB Garamond"/>
                <a:ea typeface="EB Garamond"/>
                <a:cs typeface="EB Garamond"/>
                <a:sym typeface="EB Garamond"/>
              </a:rPr>
              <a:t>Project Goal</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E101A"/>
                </a:solidFill>
                <a:latin typeface="EB Garamond"/>
                <a:ea typeface="EB Garamond"/>
                <a:cs typeface="EB Garamond"/>
                <a:sym typeface="EB Garamond"/>
              </a:rPr>
              <a:t>Create a supervised machine learning model to </a:t>
            </a:r>
            <a:r>
              <a:rPr lang="en-US" sz="1800">
                <a:solidFill>
                  <a:srgbClr val="0E101A"/>
                </a:solidFill>
                <a:latin typeface="EB Garamond"/>
                <a:ea typeface="EB Garamond"/>
                <a:cs typeface="EB Garamond"/>
                <a:sym typeface="EB Garamond"/>
              </a:rPr>
              <a:t>learn from </a:t>
            </a:r>
            <a:r>
              <a:rPr b="0" i="0" lang="en-US" sz="1800" u="none" cap="none" strike="noStrike">
                <a:solidFill>
                  <a:srgbClr val="0E101A"/>
                </a:solidFill>
                <a:latin typeface="EB Garamond"/>
                <a:ea typeface="EB Garamond"/>
                <a:cs typeface="EB Garamond"/>
                <a:sym typeface="EB Garamond"/>
              </a:rPr>
              <a:t>fraudulent transaction patterns and flag Fraud </a:t>
            </a:r>
            <a:r>
              <a:rPr lang="en-US" sz="1800">
                <a:solidFill>
                  <a:srgbClr val="0E101A"/>
                </a:solidFill>
                <a:latin typeface="EB Garamond"/>
                <a:ea typeface="EB Garamond"/>
                <a:cs typeface="EB Garamond"/>
                <a:sym typeface="EB Garamond"/>
              </a:rPr>
              <a:t>or Non Fraud transactions</a:t>
            </a:r>
            <a:endParaRPr sz="1800">
              <a:solidFill>
                <a:srgbClr val="0E101A"/>
              </a:solidFill>
              <a:latin typeface="EB Garamond"/>
              <a:ea typeface="EB Garamond"/>
              <a:cs typeface="EB Garamond"/>
              <a:sym typeface="EB Garamond"/>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E101A"/>
                </a:solidFill>
                <a:latin typeface="EB Garamond"/>
                <a:ea typeface="EB Garamond"/>
                <a:cs typeface="EB Garamond"/>
                <a:sym typeface="EB Garamond"/>
              </a:rPr>
              <a:t>Reduce the probability of misclassification by increasing predictive performance of the model</a:t>
            </a:r>
            <a:endParaRPr/>
          </a:p>
          <a:p>
            <a:pPr indent="-196850" lvl="0" marL="28575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71450" lvl="0" marL="285750" marR="0" rtl="0" algn="l">
              <a:lnSpc>
                <a:spcPct val="200000"/>
              </a:lnSpc>
              <a:spcBef>
                <a:spcPts val="0"/>
              </a:spcBef>
              <a:spcAft>
                <a:spcPts val="0"/>
              </a:spcAft>
              <a:buClr>
                <a:schemeClr val="dk1"/>
              </a:buClr>
              <a:buSzPts val="1800"/>
              <a:buFont typeface="Arial"/>
              <a:buNone/>
            </a:pPr>
            <a:r>
              <a:t/>
            </a:r>
            <a:endParaRPr b="0" i="0" sz="1800" u="none" cap="none" strike="noStrike">
              <a:solidFill>
                <a:srgbClr val="000000"/>
              </a:solidFill>
              <a:latin typeface="EB Garamond"/>
              <a:ea typeface="EB Garamond"/>
              <a:cs typeface="EB Garamond"/>
              <a:sym typeface="EB Garamo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4"/>
          <p:cNvSpPr/>
          <p:nvPr/>
        </p:nvSpPr>
        <p:spPr>
          <a:xfrm>
            <a:off x="241070" y="0"/>
            <a:ext cx="241200" cy="6858000"/>
          </a:xfrm>
          <a:prstGeom prst="rect">
            <a:avLst/>
          </a:prstGeom>
          <a:solidFill>
            <a:srgbClr val="FFDE6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24" name="Google Shape;324;p24"/>
          <p:cNvSpPr/>
          <p:nvPr/>
        </p:nvSpPr>
        <p:spPr>
          <a:xfrm>
            <a:off x="823650" y="1819825"/>
            <a:ext cx="11173500" cy="4808700"/>
          </a:xfrm>
          <a:prstGeom prst="rect">
            <a:avLst/>
          </a:prstGeom>
          <a:noFill/>
          <a:ln>
            <a:noFill/>
          </a:ln>
        </p:spPr>
        <p:txBody>
          <a:bodyPr anchorCtr="0" anchor="ctr" bIns="45700" lIns="91425" spcFirstLastPara="1" rIns="91425" wrap="square" tIns="45700">
            <a:spAutoFit/>
          </a:bodyPr>
          <a:lstStyle/>
          <a:p>
            <a:pPr indent="-342900" lvl="0" marL="457200" marR="0" rtl="0" algn="l">
              <a:lnSpc>
                <a:spcPct val="150000"/>
              </a:lnSpc>
              <a:spcBef>
                <a:spcPts val="0"/>
              </a:spcBef>
              <a:spcAft>
                <a:spcPts val="0"/>
              </a:spcAft>
              <a:buClr>
                <a:schemeClr val="dk1"/>
              </a:buClr>
              <a:buSzPts val="1800"/>
              <a:buFont typeface="EB Garamond"/>
              <a:buChar char="●"/>
            </a:pPr>
            <a:r>
              <a:rPr i="0" lang="en-US" sz="1800" u="none" cap="none" strike="noStrike">
                <a:solidFill>
                  <a:schemeClr val="dk1"/>
                </a:solidFill>
                <a:latin typeface="EB Garamond"/>
                <a:ea typeface="EB Garamond"/>
                <a:cs typeface="EB Garamond"/>
                <a:sym typeface="EB Garamond"/>
              </a:rPr>
              <a:t>Constante-Nicolalde, FV., Guerra-Terán, P., Pérez-Medina, JL. (2020). Fraud Prediction in Smart Supply Chains Using Machine Learning Techniques. In: Botto-Tobar, M., Zambrano Vizuete, M., Torres-Carrión, P., Montes León, S., Pizarro Vásquez, G., Durakovic, B. (eds) Applied Technologies. ICAT 2019. Communications in Computer and Information Science, vol 1194. Springer, Cham. https://doi.org/10.1007/978-3-030-42520-3_12</a:t>
            </a:r>
            <a:endParaRPr i="0" sz="1800" u="none" cap="none" strike="noStrike">
              <a:solidFill>
                <a:schemeClr val="dk1"/>
              </a:solidFill>
              <a:latin typeface="EB Garamond"/>
              <a:ea typeface="EB Garamond"/>
              <a:cs typeface="EB Garamond"/>
              <a:sym typeface="EB Garamond"/>
            </a:endParaRPr>
          </a:p>
          <a:p>
            <a:pPr indent="-342900" lvl="0" marL="457200" marR="0" rtl="0" algn="l">
              <a:lnSpc>
                <a:spcPct val="150000"/>
              </a:lnSpc>
              <a:spcBef>
                <a:spcPts val="0"/>
              </a:spcBef>
              <a:spcAft>
                <a:spcPts val="0"/>
              </a:spcAft>
              <a:buClr>
                <a:schemeClr val="dk1"/>
              </a:buClr>
              <a:buSzPts val="1800"/>
              <a:buFont typeface="EB Garamond"/>
              <a:buChar char="●"/>
            </a:pPr>
            <a:r>
              <a:rPr i="0" lang="en-US" sz="1800" u="none" cap="none" strike="noStrike">
                <a:solidFill>
                  <a:schemeClr val="dk1"/>
                </a:solidFill>
                <a:latin typeface="EB Garamond"/>
                <a:ea typeface="EB Garamond"/>
                <a:cs typeface="EB Garamond"/>
                <a:sym typeface="EB Garamond"/>
              </a:rPr>
              <a:t>F. Wan, "XGBoost Based Supply Chain Fraud Detection Model," </a:t>
            </a:r>
            <a:r>
              <a:rPr i="1" lang="en-US" sz="1800" u="none" cap="none" strike="noStrike">
                <a:solidFill>
                  <a:schemeClr val="dk1"/>
                </a:solidFill>
                <a:latin typeface="EB Garamond"/>
                <a:ea typeface="EB Garamond"/>
                <a:cs typeface="EB Garamond"/>
                <a:sym typeface="EB Garamond"/>
              </a:rPr>
              <a:t>2021 IEEE 2nd International Conference on Big Data, Artificial Intelligence and Internet of Things Engineering (ICBAIE)</a:t>
            </a:r>
            <a:r>
              <a:rPr i="0" lang="en-US" sz="1800" u="none" cap="none" strike="noStrike">
                <a:solidFill>
                  <a:schemeClr val="dk1"/>
                </a:solidFill>
                <a:latin typeface="EB Garamond"/>
                <a:ea typeface="EB Garamond"/>
                <a:cs typeface="EB Garamond"/>
                <a:sym typeface="EB Garamond"/>
              </a:rPr>
              <a:t>, 2021, pp. 355-358, doi: 10.1109/ICBAIE52039.2021.9390041.</a:t>
            </a:r>
            <a:endParaRPr i="0" sz="1800" u="none" cap="none" strike="noStrike">
              <a:solidFill>
                <a:schemeClr val="dk1"/>
              </a:solidFill>
              <a:latin typeface="EB Garamond"/>
              <a:ea typeface="EB Garamond"/>
              <a:cs typeface="EB Garamond"/>
              <a:sym typeface="EB Garamond"/>
            </a:endParaRPr>
          </a:p>
          <a:p>
            <a:pPr indent="-342900" lvl="0" marL="457200" marR="0" rtl="0" algn="l">
              <a:lnSpc>
                <a:spcPct val="150000"/>
              </a:lnSpc>
              <a:spcBef>
                <a:spcPts val="0"/>
              </a:spcBef>
              <a:spcAft>
                <a:spcPts val="0"/>
              </a:spcAft>
              <a:buClr>
                <a:schemeClr val="dk1"/>
              </a:buClr>
              <a:buSzPts val="1800"/>
              <a:buFont typeface="EB Garamond"/>
              <a:buChar char="●"/>
            </a:pPr>
            <a:r>
              <a:rPr i="0" lang="en-US" sz="1800" u="none" cap="none" strike="noStrike">
                <a:solidFill>
                  <a:schemeClr val="dk1"/>
                </a:solidFill>
                <a:latin typeface="EB Garamond"/>
                <a:ea typeface="EB Garamond"/>
                <a:cs typeface="EB Garamond"/>
                <a:sym typeface="EB Garamond"/>
              </a:rPr>
              <a:t>Mark Lokanan, </a:t>
            </a:r>
            <a:r>
              <a:rPr i="0" lang="en-US" sz="1800" u="sng" cap="none" strike="noStrike">
                <a:solidFill>
                  <a:schemeClr val="dk1"/>
                </a:solidFill>
                <a:latin typeface="EB Garamond"/>
                <a:ea typeface="EB Garamond"/>
                <a:cs typeface="EB Garamond"/>
                <a:sym typeface="EB Garamond"/>
                <a:hlinkClick r:id="rId3">
                  <a:extLst>
                    <a:ext uri="{A12FA001-AC4F-418D-AE19-62706E023703}">
                      <ahyp:hlinkClr val="tx"/>
                    </a:ext>
                  </a:extLst>
                </a:hlinkClick>
              </a:rPr>
              <a:t>Vikas Maddhesia</a:t>
            </a:r>
            <a:r>
              <a:rPr i="0" lang="en-US" sz="1800" u="none" cap="none" strike="noStrike">
                <a:solidFill>
                  <a:schemeClr val="dk1"/>
                </a:solidFill>
                <a:latin typeface="EB Garamond"/>
                <a:ea typeface="EB Garamond"/>
                <a:cs typeface="EB Garamond"/>
                <a:sym typeface="EB Garamond"/>
              </a:rPr>
              <a:t>. (2022). </a:t>
            </a:r>
            <a:r>
              <a:rPr i="0" lang="en-US" sz="1800" u="sng" cap="none" strike="noStrike">
                <a:solidFill>
                  <a:schemeClr val="dk1"/>
                </a:solidFill>
                <a:latin typeface="EB Garamond"/>
                <a:ea typeface="EB Garamond"/>
                <a:cs typeface="EB Garamond"/>
                <a:sym typeface="EB Garamond"/>
                <a:hlinkClick r:id="rId4">
                  <a:extLst>
                    <a:ext uri="{A12FA001-AC4F-418D-AE19-62706E023703}">
                      <ahyp:hlinkClr val="tx"/>
                    </a:ext>
                  </a:extLst>
                </a:hlinkClick>
              </a:rPr>
              <a:t>Supply Chain Fraud Prediction with Machine Learning and Artificial intelligence.</a:t>
            </a:r>
            <a:r>
              <a:rPr i="0" lang="en-US" sz="1800" u="none" cap="none" strike="noStrike">
                <a:solidFill>
                  <a:schemeClr val="dk1"/>
                </a:solidFill>
                <a:latin typeface="EB Garamond"/>
                <a:ea typeface="EB Garamond"/>
                <a:cs typeface="EB Garamond"/>
                <a:sym typeface="EB Garamond"/>
              </a:rPr>
              <a:t> </a:t>
            </a:r>
            <a:endParaRPr sz="1600">
              <a:latin typeface="EB Garamond"/>
              <a:ea typeface="EB Garamond"/>
              <a:cs typeface="EB Garamond"/>
              <a:sym typeface="EB Garamond"/>
            </a:endParaRPr>
          </a:p>
          <a:p>
            <a:pPr indent="-342900" lvl="0" marL="457200" marR="0" rtl="0" algn="l">
              <a:lnSpc>
                <a:spcPct val="150000"/>
              </a:lnSpc>
              <a:spcBef>
                <a:spcPts val="0"/>
              </a:spcBef>
              <a:spcAft>
                <a:spcPts val="0"/>
              </a:spcAft>
              <a:buClr>
                <a:schemeClr val="dk1"/>
              </a:buClr>
              <a:buSzPts val="1800"/>
              <a:buFont typeface="EB Garamond"/>
              <a:buChar char="●"/>
            </a:pPr>
            <a:r>
              <a:rPr i="0" lang="en-US" sz="1800" u="none" cap="none" strike="noStrike">
                <a:solidFill>
                  <a:schemeClr val="dk1"/>
                </a:solidFill>
                <a:latin typeface="EB Garamond"/>
                <a:ea typeface="EB Garamond"/>
                <a:cs typeface="EB Garamond"/>
                <a:sym typeface="EB Garamond"/>
              </a:rPr>
              <a:t>P. Porouhan and W. Premchaiswadi, "Big Data Analytics of Supply Chains with Process Mining," </a:t>
            </a:r>
            <a:r>
              <a:rPr i="1" lang="en-US" sz="1800" u="none" cap="none" strike="noStrike">
                <a:solidFill>
                  <a:schemeClr val="dk1"/>
                </a:solidFill>
                <a:latin typeface="EB Garamond"/>
                <a:ea typeface="EB Garamond"/>
                <a:cs typeface="EB Garamond"/>
                <a:sym typeface="EB Garamond"/>
              </a:rPr>
              <a:t>2021 19th International Conference on ICT and Knowledge Engineering (ICT&amp;KE)</a:t>
            </a:r>
            <a:r>
              <a:rPr i="0" lang="en-US" sz="1800" u="none" cap="none" strike="noStrike">
                <a:solidFill>
                  <a:schemeClr val="dk1"/>
                </a:solidFill>
                <a:latin typeface="EB Garamond"/>
                <a:ea typeface="EB Garamond"/>
                <a:cs typeface="EB Garamond"/>
                <a:sym typeface="EB Garamond"/>
              </a:rPr>
              <a:t>, 2021.</a:t>
            </a:r>
            <a:endParaRPr sz="1600">
              <a:latin typeface="EB Garamond"/>
              <a:ea typeface="EB Garamond"/>
              <a:cs typeface="EB Garamond"/>
              <a:sym typeface="EB Garamond"/>
            </a:endParaRPr>
          </a:p>
          <a:p>
            <a:pPr indent="-342900" lvl="0" marL="457200" marR="0" rtl="0" algn="l">
              <a:lnSpc>
                <a:spcPct val="150000"/>
              </a:lnSpc>
              <a:spcBef>
                <a:spcPts val="0"/>
              </a:spcBef>
              <a:spcAft>
                <a:spcPts val="0"/>
              </a:spcAft>
              <a:buClr>
                <a:schemeClr val="dk1"/>
              </a:buClr>
              <a:buSzPts val="1800"/>
              <a:buFont typeface="EB Garamond"/>
              <a:buChar char="●"/>
            </a:pPr>
            <a:r>
              <a:rPr i="0" lang="en-US" sz="1800" u="none" cap="none" strike="noStrike">
                <a:solidFill>
                  <a:schemeClr val="dk1"/>
                </a:solidFill>
                <a:latin typeface="EB Garamond"/>
                <a:ea typeface="EB Garamond"/>
                <a:cs typeface="EB Garamond"/>
                <a:sym typeface="EB Garamond"/>
              </a:rPr>
              <a:t>Ensemble Technique on Predictive Analysis and Fraud Orders Detection using Supervised Machine Learning Algorithms in Supply Chain Management </a:t>
            </a:r>
            <a:r>
              <a:rPr i="0" lang="en-US" sz="1800" u="sng" cap="none" strike="noStrike">
                <a:solidFill>
                  <a:schemeClr val="dk1"/>
                </a:solidFill>
                <a:latin typeface="EB Garamond"/>
                <a:ea typeface="EB Garamond"/>
                <a:cs typeface="EB Garamond"/>
                <a:sym typeface="EB Garamond"/>
                <a:hlinkClick r:id="rId5">
                  <a:extLst>
                    <a:ext uri="{A12FA001-AC4F-418D-AE19-62706E023703}">
                      <ahyp:hlinkClr val="tx"/>
                    </a:ext>
                  </a:extLst>
                </a:hlinkClick>
              </a:rPr>
              <a:t>https://www.tojqi.net/index.php/journal/article/view/6308/4494</a:t>
            </a:r>
            <a:endParaRPr i="0" sz="1800" u="none" cap="none" strike="noStrike">
              <a:solidFill>
                <a:schemeClr val="dk1"/>
              </a:solidFill>
              <a:latin typeface="EB Garamond"/>
              <a:ea typeface="EB Garamond"/>
              <a:cs typeface="EB Garamond"/>
              <a:sym typeface="EB Garamond"/>
            </a:endParaRPr>
          </a:p>
          <a:p>
            <a:pPr indent="0" lvl="0" marL="0" marR="0" rtl="0" algn="l">
              <a:lnSpc>
                <a:spcPct val="100000"/>
              </a:lnSpc>
              <a:spcBef>
                <a:spcPts val="0"/>
              </a:spcBef>
              <a:spcAft>
                <a:spcPts val="0"/>
              </a:spcAft>
              <a:buNone/>
            </a:pPr>
            <a:br>
              <a:rPr i="0" lang="en-US" sz="2200" u="none" cap="none" strike="noStrike">
                <a:solidFill>
                  <a:srgbClr val="000000"/>
                </a:solidFill>
                <a:latin typeface="EB Garamond"/>
                <a:ea typeface="EB Garamond"/>
                <a:cs typeface="EB Garamond"/>
                <a:sym typeface="EB Garamond"/>
              </a:rPr>
            </a:br>
            <a:endParaRPr i="0" sz="1800" u="none" cap="none" strike="noStrike">
              <a:solidFill>
                <a:schemeClr val="dk1"/>
              </a:solidFill>
              <a:latin typeface="EB Garamond"/>
              <a:ea typeface="EB Garamond"/>
              <a:cs typeface="EB Garamond"/>
              <a:sym typeface="EB Garamond"/>
            </a:endParaRPr>
          </a:p>
        </p:txBody>
      </p:sp>
      <p:sp>
        <p:nvSpPr>
          <p:cNvPr id="325" name="Google Shape;325;p24"/>
          <p:cNvSpPr txBox="1"/>
          <p:nvPr/>
        </p:nvSpPr>
        <p:spPr>
          <a:xfrm>
            <a:off x="2058292" y="229567"/>
            <a:ext cx="87093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EB Garamond"/>
                <a:ea typeface="EB Garamond"/>
                <a:cs typeface="EB Garamond"/>
                <a:sym typeface="EB Garamond"/>
              </a:rPr>
              <a:t>References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5"/>
          <p:cNvSpPr/>
          <p:nvPr/>
        </p:nvSpPr>
        <p:spPr>
          <a:xfrm>
            <a:off x="241070" y="0"/>
            <a:ext cx="241069" cy="6858000"/>
          </a:xfrm>
          <a:prstGeom prst="rect">
            <a:avLst/>
          </a:prstGeom>
          <a:solidFill>
            <a:srgbClr val="FFDE6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32" name="Google Shape;332;p25"/>
          <p:cNvSpPr/>
          <p:nvPr/>
        </p:nvSpPr>
        <p:spPr>
          <a:xfrm>
            <a:off x="2271713" y="2284413"/>
            <a:ext cx="12192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Franklin"/>
              <a:ea typeface="Libre Franklin"/>
              <a:cs typeface="Libre Franklin"/>
              <a:sym typeface="Libre Franklin"/>
            </a:endParaRPr>
          </a:p>
        </p:txBody>
      </p:sp>
      <p:sp>
        <p:nvSpPr>
          <p:cNvPr id="333" name="Google Shape;333;p25"/>
          <p:cNvSpPr txBox="1"/>
          <p:nvPr/>
        </p:nvSpPr>
        <p:spPr>
          <a:xfrm>
            <a:off x="1741342" y="2505438"/>
            <a:ext cx="8709300" cy="1847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000"/>
              <a:buFont typeface="Arial"/>
              <a:buNone/>
            </a:pPr>
            <a:r>
              <a:rPr b="1" i="0" lang="en-US" sz="7000" u="none" cap="none" strike="noStrike">
                <a:solidFill>
                  <a:srgbClr val="000000"/>
                </a:solidFill>
                <a:latin typeface="EB Garamond"/>
                <a:ea typeface="EB Garamond"/>
                <a:cs typeface="EB Garamond"/>
                <a:sym typeface="EB Garamond"/>
              </a:rPr>
              <a:t>Thank You</a:t>
            </a:r>
            <a:endParaRPr b="1" i="0" sz="4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EB Garamond"/>
                <a:ea typeface="EB Garamond"/>
                <a:cs typeface="EB Garamond"/>
                <a:sym typeface="EB Garamond"/>
              </a:rPr>
              <a:t>Q and 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8"/>
          <p:cNvSpPr/>
          <p:nvPr/>
        </p:nvSpPr>
        <p:spPr>
          <a:xfrm>
            <a:off x="241070" y="0"/>
            <a:ext cx="241069" cy="6858000"/>
          </a:xfrm>
          <a:prstGeom prst="rect">
            <a:avLst/>
          </a:prstGeom>
          <a:solidFill>
            <a:srgbClr val="FFDE6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7" name="Google Shape;117;p38"/>
          <p:cNvSpPr txBox="1"/>
          <p:nvPr>
            <p:ph type="title"/>
          </p:nvPr>
        </p:nvSpPr>
        <p:spPr>
          <a:xfrm>
            <a:off x="1427259" y="144117"/>
            <a:ext cx="9601200" cy="761337"/>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SzPts val="1800"/>
              <a:buNone/>
            </a:pPr>
            <a:r>
              <a:rPr b="0" i="0" lang="en-US" sz="4400" u="none" cap="none" strike="noStrike">
                <a:solidFill>
                  <a:srgbClr val="000000"/>
                </a:solidFill>
                <a:latin typeface="EB Garamond"/>
                <a:ea typeface="EB Garamond"/>
                <a:cs typeface="EB Garamond"/>
                <a:sym typeface="EB Garamond"/>
              </a:rPr>
              <a:t>Project Motivation</a:t>
            </a:r>
            <a:endParaRPr/>
          </a:p>
        </p:txBody>
      </p:sp>
      <p:sp>
        <p:nvSpPr>
          <p:cNvPr id="118" name="Google Shape;118;p38"/>
          <p:cNvSpPr txBox="1"/>
          <p:nvPr>
            <p:ph idx="1" type="body"/>
          </p:nvPr>
        </p:nvSpPr>
        <p:spPr>
          <a:xfrm>
            <a:off x="1058440" y="841686"/>
            <a:ext cx="5144400" cy="5470500"/>
          </a:xfrm>
          <a:prstGeom prst="rect">
            <a:avLst/>
          </a:prstGeom>
          <a:noFill/>
          <a:ln>
            <a:noFill/>
          </a:ln>
        </p:spPr>
        <p:txBody>
          <a:bodyPr anchorCtr="0" anchor="t" bIns="45700" lIns="91425" spcFirstLastPara="1" rIns="91425" wrap="square" tIns="45700">
            <a:noAutofit/>
          </a:bodyPr>
          <a:lstStyle/>
          <a:p>
            <a:pPr indent="-342900" lvl="0" marL="457200" rtl="0" algn="l">
              <a:lnSpc>
                <a:spcPct val="200000"/>
              </a:lnSpc>
              <a:spcBef>
                <a:spcPts val="1000"/>
              </a:spcBef>
              <a:spcAft>
                <a:spcPts val="0"/>
              </a:spcAft>
              <a:buSzPts val="1800"/>
              <a:buChar char="■"/>
            </a:pPr>
            <a:r>
              <a:rPr lang="en-US" sz="1800">
                <a:latin typeface="EB Garamond"/>
                <a:ea typeface="EB Garamond"/>
                <a:cs typeface="EB Garamond"/>
                <a:sym typeface="EB Garamond"/>
              </a:rPr>
              <a:t>Global Fraud valued at </a:t>
            </a:r>
            <a:r>
              <a:rPr b="1" lang="en-US" sz="1800">
                <a:latin typeface="EB Garamond"/>
                <a:ea typeface="EB Garamond"/>
                <a:cs typeface="EB Garamond"/>
                <a:sym typeface="EB Garamond"/>
              </a:rPr>
              <a:t>$20.98B</a:t>
            </a:r>
            <a:endParaRPr/>
          </a:p>
          <a:p>
            <a:pPr indent="-342900" lvl="0" marL="457200" rtl="0" algn="l">
              <a:lnSpc>
                <a:spcPct val="200000"/>
              </a:lnSpc>
              <a:spcBef>
                <a:spcPts val="1000"/>
              </a:spcBef>
              <a:spcAft>
                <a:spcPts val="0"/>
              </a:spcAft>
              <a:buSzPts val="1800"/>
              <a:buChar char="■"/>
            </a:pPr>
            <a:r>
              <a:rPr lang="en-US" sz="1800">
                <a:latin typeface="EB Garamond"/>
                <a:ea typeface="EB Garamond"/>
                <a:cs typeface="EB Garamond"/>
                <a:sym typeface="EB Garamond"/>
              </a:rPr>
              <a:t>Compound Annual Growth Rate</a:t>
            </a:r>
            <a:endParaRPr/>
          </a:p>
          <a:p>
            <a:pPr indent="-342900" lvl="1" marL="914400" rtl="0" algn="l">
              <a:lnSpc>
                <a:spcPct val="200000"/>
              </a:lnSpc>
              <a:spcBef>
                <a:spcPts val="500"/>
              </a:spcBef>
              <a:spcAft>
                <a:spcPts val="0"/>
              </a:spcAft>
              <a:buSzPts val="1800"/>
              <a:buChar char="–"/>
            </a:pPr>
            <a:r>
              <a:rPr b="1" lang="en-US" sz="1800">
                <a:latin typeface="EB Garamond"/>
                <a:ea typeface="EB Garamond"/>
                <a:cs typeface="EB Garamond"/>
                <a:sym typeface="EB Garamond"/>
              </a:rPr>
              <a:t>15.4 % </a:t>
            </a:r>
            <a:r>
              <a:rPr lang="en-US" sz="1800">
                <a:latin typeface="EB Garamond"/>
                <a:ea typeface="EB Garamond"/>
                <a:cs typeface="EB Garamond"/>
                <a:sym typeface="EB Garamond"/>
              </a:rPr>
              <a:t> from 2021 to 2028</a:t>
            </a:r>
            <a:endParaRPr/>
          </a:p>
          <a:p>
            <a:pPr indent="-342900" lvl="0" marL="457200" rtl="0" algn="l">
              <a:lnSpc>
                <a:spcPct val="200000"/>
              </a:lnSpc>
              <a:spcBef>
                <a:spcPts val="1000"/>
              </a:spcBef>
              <a:spcAft>
                <a:spcPts val="0"/>
              </a:spcAft>
              <a:buSzPts val="1800"/>
              <a:buChar char="■"/>
            </a:pPr>
            <a:r>
              <a:rPr lang="en-US" sz="1800">
                <a:latin typeface="EB Garamond"/>
                <a:ea typeface="EB Garamond"/>
                <a:cs typeface="EB Garamond"/>
                <a:sym typeface="EB Garamond"/>
              </a:rPr>
              <a:t>Digital Frauds, Financial Crimes, Cyber Attacks challenging the growth of several businesses worldwide</a:t>
            </a:r>
            <a:endParaRPr/>
          </a:p>
          <a:p>
            <a:pPr indent="-342900" lvl="0" marL="457200" rtl="0" algn="l">
              <a:lnSpc>
                <a:spcPct val="200000"/>
              </a:lnSpc>
              <a:spcBef>
                <a:spcPts val="1000"/>
              </a:spcBef>
              <a:spcAft>
                <a:spcPts val="0"/>
              </a:spcAft>
              <a:buSzPts val="1800"/>
              <a:buChar char="■"/>
            </a:pPr>
            <a:r>
              <a:rPr lang="en-US" sz="1800">
                <a:latin typeface="EB Garamond"/>
                <a:ea typeface="EB Garamond"/>
                <a:cs typeface="EB Garamond"/>
                <a:sym typeface="EB Garamond"/>
              </a:rPr>
              <a:t>With improved data procurement technologies, enterprises are investing in Data Mining and Machine Learning Technologies to mitigate financial and other frauds</a:t>
            </a:r>
            <a:endParaRPr/>
          </a:p>
          <a:p>
            <a:pPr indent="0" lvl="1" marL="571500" rtl="0" algn="l">
              <a:lnSpc>
                <a:spcPct val="94000"/>
              </a:lnSpc>
              <a:spcBef>
                <a:spcPts val="500"/>
              </a:spcBef>
              <a:spcAft>
                <a:spcPts val="0"/>
              </a:spcAft>
              <a:buSzPts val="1800"/>
              <a:buNone/>
            </a:pPr>
            <a:r>
              <a:t/>
            </a:r>
            <a:endParaRPr b="1" sz="1800"/>
          </a:p>
        </p:txBody>
      </p:sp>
      <p:pic>
        <p:nvPicPr>
          <p:cNvPr descr="PwC's Global Economic Crime and Fraud Survey 2022 | PwC Switzerland" id="119" name="Google Shape;119;p38"/>
          <p:cNvPicPr preferRelativeResize="0"/>
          <p:nvPr/>
        </p:nvPicPr>
        <p:blipFill rotWithShape="1">
          <a:blip r:embed="rId3">
            <a:alphaModFix/>
          </a:blip>
          <a:srcRect b="0" l="0" r="0" t="0"/>
          <a:stretch/>
        </p:blipFill>
        <p:spPr>
          <a:xfrm>
            <a:off x="6616764" y="1089328"/>
            <a:ext cx="5334166" cy="5334166"/>
          </a:xfrm>
          <a:prstGeom prst="rect">
            <a:avLst/>
          </a:prstGeom>
          <a:noFill/>
          <a:ln>
            <a:noFill/>
          </a:ln>
        </p:spPr>
      </p:pic>
      <p:sp>
        <p:nvSpPr>
          <p:cNvPr id="120" name="Google Shape;120;p38"/>
          <p:cNvSpPr txBox="1"/>
          <p:nvPr/>
        </p:nvSpPr>
        <p:spPr>
          <a:xfrm>
            <a:off x="6616775" y="6504150"/>
            <a:ext cx="5431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latin typeface="EB Garamond"/>
                <a:ea typeface="EB Garamond"/>
                <a:cs typeface="EB Garamond"/>
                <a:sym typeface="EB Garamond"/>
              </a:rPr>
              <a:t>https://www.pwc.com/gx/en/services/forensics/economic-crime-survey.html</a:t>
            </a:r>
            <a:endParaRPr sz="900">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9"/>
          <p:cNvSpPr/>
          <p:nvPr/>
        </p:nvSpPr>
        <p:spPr>
          <a:xfrm>
            <a:off x="241070" y="0"/>
            <a:ext cx="241069" cy="6858000"/>
          </a:xfrm>
          <a:prstGeom prst="rect">
            <a:avLst/>
          </a:prstGeom>
          <a:solidFill>
            <a:srgbClr val="FFDE6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27" name="Google Shape;127;p39"/>
          <p:cNvSpPr txBox="1"/>
          <p:nvPr>
            <p:ph type="title"/>
          </p:nvPr>
        </p:nvSpPr>
        <p:spPr>
          <a:xfrm>
            <a:off x="1295400" y="172116"/>
            <a:ext cx="9601200" cy="872700"/>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89000"/>
              </a:lnSpc>
              <a:spcBef>
                <a:spcPts val="0"/>
              </a:spcBef>
              <a:spcAft>
                <a:spcPts val="0"/>
              </a:spcAft>
              <a:buSzPct val="45454"/>
              <a:buNone/>
            </a:pPr>
            <a:r>
              <a:rPr b="0" i="0" lang="en-US" sz="4400" u="none" cap="none" strike="noStrike">
                <a:solidFill>
                  <a:srgbClr val="000000"/>
                </a:solidFill>
                <a:latin typeface="EB Garamond"/>
                <a:ea typeface="EB Garamond"/>
                <a:cs typeface="EB Garamond"/>
                <a:sym typeface="EB Garamond"/>
              </a:rPr>
              <a:t>Project Motivation</a:t>
            </a:r>
            <a:br>
              <a:rPr b="0" i="0" lang="en-US" sz="1800" u="none" cap="none" strike="noStrike">
                <a:solidFill>
                  <a:schemeClr val="dk1"/>
                </a:solidFill>
                <a:latin typeface="Libre Franklin"/>
                <a:ea typeface="Libre Franklin"/>
                <a:cs typeface="Libre Franklin"/>
                <a:sym typeface="Libre Franklin"/>
              </a:rPr>
            </a:br>
            <a:endParaRPr/>
          </a:p>
        </p:txBody>
      </p:sp>
      <p:sp>
        <p:nvSpPr>
          <p:cNvPr id="128" name="Google Shape;128;p39"/>
          <p:cNvSpPr txBox="1"/>
          <p:nvPr>
            <p:ph idx="1" type="body"/>
          </p:nvPr>
        </p:nvSpPr>
        <p:spPr>
          <a:xfrm>
            <a:off x="1141012" y="1558456"/>
            <a:ext cx="4544171" cy="4445904"/>
          </a:xfrm>
          <a:prstGeom prst="rect">
            <a:avLst/>
          </a:prstGeom>
          <a:noFill/>
          <a:ln>
            <a:noFill/>
          </a:ln>
        </p:spPr>
        <p:txBody>
          <a:bodyPr anchorCtr="0" anchor="t" bIns="45700" lIns="91425" spcFirstLastPara="1" rIns="91425" wrap="square" tIns="45700">
            <a:normAutofit fontScale="92500" lnSpcReduction="20000"/>
          </a:bodyPr>
          <a:lstStyle/>
          <a:p>
            <a:pPr indent="-342900" lvl="0" marL="457200" rtl="0" algn="l">
              <a:lnSpc>
                <a:spcPct val="200000"/>
              </a:lnSpc>
              <a:spcBef>
                <a:spcPts val="0"/>
              </a:spcBef>
              <a:spcAft>
                <a:spcPts val="0"/>
              </a:spcAft>
              <a:buClr>
                <a:schemeClr val="dk1"/>
              </a:buClr>
              <a:buSzPct val="97297"/>
              <a:buChar char="■"/>
            </a:pPr>
            <a:r>
              <a:rPr b="0" i="0" lang="en-US" u="none" cap="none" strike="noStrike">
                <a:solidFill>
                  <a:srgbClr val="000000"/>
                </a:solidFill>
                <a:latin typeface="EB Garamond"/>
                <a:ea typeface="EB Garamond"/>
                <a:cs typeface="EB Garamond"/>
                <a:sym typeface="EB Garamond"/>
              </a:rPr>
              <a:t>44.7 % Frauds</a:t>
            </a:r>
            <a:endParaRPr/>
          </a:p>
          <a:p>
            <a:pPr indent="-342900" lvl="1" marL="914400" rtl="0" algn="l">
              <a:lnSpc>
                <a:spcPct val="200000"/>
              </a:lnSpc>
              <a:spcBef>
                <a:spcPts val="0"/>
              </a:spcBef>
              <a:spcAft>
                <a:spcPts val="0"/>
              </a:spcAft>
              <a:buClr>
                <a:schemeClr val="dk1"/>
              </a:buClr>
              <a:buSzPct val="97297"/>
              <a:buChar char="–"/>
            </a:pPr>
            <a:r>
              <a:rPr i="0" lang="en-US">
                <a:latin typeface="EB Garamond"/>
                <a:ea typeface="EB Garamond"/>
                <a:cs typeface="EB Garamond"/>
                <a:sym typeface="EB Garamond"/>
              </a:rPr>
              <a:t>Discovered</a:t>
            </a:r>
            <a:r>
              <a:rPr lang="en-US">
                <a:latin typeface="EB Garamond"/>
                <a:ea typeface="EB Garamond"/>
                <a:cs typeface="EB Garamond"/>
                <a:sym typeface="EB Garamond"/>
              </a:rPr>
              <a:t> </a:t>
            </a:r>
            <a:r>
              <a:rPr i="0" lang="en-US">
                <a:latin typeface="EB Garamond"/>
                <a:ea typeface="EB Garamond"/>
                <a:cs typeface="EB Garamond"/>
                <a:sym typeface="EB Garamond"/>
              </a:rPr>
              <a:t>By</a:t>
            </a:r>
            <a:r>
              <a:rPr lang="en-US">
                <a:latin typeface="EB Garamond"/>
                <a:ea typeface="EB Garamond"/>
                <a:cs typeface="EB Garamond"/>
                <a:sym typeface="EB Garamond"/>
              </a:rPr>
              <a:t> Accident</a:t>
            </a:r>
            <a:endParaRPr/>
          </a:p>
          <a:p>
            <a:pPr indent="-342900" lvl="0" marL="457200" rtl="0" algn="l">
              <a:lnSpc>
                <a:spcPct val="200000"/>
              </a:lnSpc>
              <a:spcBef>
                <a:spcPts val="0"/>
              </a:spcBef>
              <a:spcAft>
                <a:spcPts val="0"/>
              </a:spcAft>
              <a:buClr>
                <a:schemeClr val="dk1"/>
              </a:buClr>
              <a:buSzPct val="97297"/>
              <a:buChar char="■"/>
            </a:pPr>
            <a:r>
              <a:rPr b="0" i="0" lang="en-US" u="none" cap="none" strike="noStrike">
                <a:solidFill>
                  <a:srgbClr val="000000"/>
                </a:solidFill>
                <a:latin typeface="EB Garamond"/>
                <a:ea typeface="EB Garamond"/>
                <a:cs typeface="EB Garamond"/>
                <a:sym typeface="EB Garamond"/>
              </a:rPr>
              <a:t>39.2 </a:t>
            </a:r>
            <a:r>
              <a:rPr lang="en-US">
                <a:latin typeface="EB Garamond"/>
                <a:ea typeface="EB Garamond"/>
                <a:cs typeface="EB Garamond"/>
                <a:sym typeface="EB Garamond"/>
              </a:rPr>
              <a:t>% Frauds</a:t>
            </a:r>
            <a:endParaRPr/>
          </a:p>
          <a:p>
            <a:pPr indent="-342900" lvl="1" marL="914400" rtl="0" algn="l">
              <a:lnSpc>
                <a:spcPct val="200000"/>
              </a:lnSpc>
              <a:spcBef>
                <a:spcPts val="0"/>
              </a:spcBef>
              <a:spcAft>
                <a:spcPts val="0"/>
              </a:spcAft>
              <a:buClr>
                <a:schemeClr val="dk1"/>
              </a:buClr>
              <a:buSzPct val="97297"/>
              <a:buChar char="–"/>
            </a:pPr>
            <a:r>
              <a:rPr b="0" i="0" lang="en-US" u="none" cap="none" strike="noStrike">
                <a:solidFill>
                  <a:srgbClr val="000000"/>
                </a:solidFill>
                <a:latin typeface="EB Garamond"/>
                <a:ea typeface="EB Garamond"/>
                <a:cs typeface="EB Garamond"/>
                <a:sym typeface="EB Garamond"/>
              </a:rPr>
              <a:t>Discovered</a:t>
            </a:r>
            <a:r>
              <a:rPr lang="en-US">
                <a:latin typeface="EB Garamond"/>
                <a:ea typeface="EB Garamond"/>
                <a:cs typeface="EB Garamond"/>
                <a:sym typeface="EB Garamond"/>
              </a:rPr>
              <a:t> </a:t>
            </a:r>
            <a:r>
              <a:rPr i="0" lang="en-US">
                <a:latin typeface="EB Garamond"/>
                <a:ea typeface="EB Garamond"/>
                <a:cs typeface="EB Garamond"/>
                <a:sym typeface="EB Garamond"/>
              </a:rPr>
              <a:t>By</a:t>
            </a:r>
            <a:r>
              <a:rPr lang="en-US">
                <a:latin typeface="EB Garamond"/>
                <a:ea typeface="EB Garamond"/>
                <a:cs typeface="EB Garamond"/>
                <a:sym typeface="EB Garamond"/>
              </a:rPr>
              <a:t> Internal Audit, Management Review</a:t>
            </a:r>
            <a:endParaRPr/>
          </a:p>
          <a:p>
            <a:pPr indent="-342900" lvl="0" marL="457200" rtl="0" algn="l">
              <a:lnSpc>
                <a:spcPct val="200000"/>
              </a:lnSpc>
              <a:spcBef>
                <a:spcPts val="0"/>
              </a:spcBef>
              <a:spcAft>
                <a:spcPts val="0"/>
              </a:spcAft>
              <a:buClr>
                <a:schemeClr val="dk1"/>
              </a:buClr>
              <a:buSzPct val="97297"/>
              <a:buChar char="■"/>
            </a:pPr>
            <a:r>
              <a:rPr lang="en-US">
                <a:solidFill>
                  <a:srgbClr val="000000"/>
                </a:solidFill>
                <a:latin typeface="EB Garamond"/>
                <a:ea typeface="EB Garamond"/>
                <a:cs typeface="EB Garamond"/>
                <a:sym typeface="EB Garamond"/>
              </a:rPr>
              <a:t>ML can be used to monitor real-time data and discover transaction irregularities in the order and shipping process</a:t>
            </a:r>
            <a:r>
              <a:rPr b="0" i="0" lang="en-US">
                <a:solidFill>
                  <a:srgbClr val="202124"/>
                </a:solidFill>
                <a:latin typeface="Roboto"/>
                <a:ea typeface="Roboto"/>
                <a:cs typeface="Roboto"/>
                <a:sym typeface="Roboto"/>
              </a:rPr>
              <a:t>.</a:t>
            </a:r>
            <a:endParaRPr/>
          </a:p>
        </p:txBody>
      </p:sp>
      <p:pic>
        <p:nvPicPr>
          <p:cNvPr id="129" name="Google Shape;129;p39"/>
          <p:cNvPicPr preferRelativeResize="0"/>
          <p:nvPr/>
        </p:nvPicPr>
        <p:blipFill rotWithShape="1">
          <a:blip r:embed="rId3">
            <a:alphaModFix/>
          </a:blip>
          <a:srcRect b="0" l="0" r="3105" t="9492"/>
          <a:stretch/>
        </p:blipFill>
        <p:spPr>
          <a:xfrm>
            <a:off x="5836257" y="1421496"/>
            <a:ext cx="6207521" cy="4582864"/>
          </a:xfrm>
          <a:prstGeom prst="rect">
            <a:avLst/>
          </a:prstGeom>
          <a:noFill/>
          <a:ln>
            <a:noFill/>
          </a:ln>
        </p:spPr>
      </p:pic>
      <p:sp>
        <p:nvSpPr>
          <p:cNvPr id="130" name="Google Shape;130;p39"/>
          <p:cNvSpPr txBox="1"/>
          <p:nvPr/>
        </p:nvSpPr>
        <p:spPr>
          <a:xfrm>
            <a:off x="4508400" y="6004350"/>
            <a:ext cx="76836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900">
                <a:solidFill>
                  <a:schemeClr val="dk1"/>
                </a:solidFill>
                <a:latin typeface="EB Garamond"/>
                <a:ea typeface="EB Garamond"/>
                <a:cs typeface="EB Garamond"/>
                <a:sym typeface="EB Garamond"/>
              </a:rPr>
              <a:t>https://www.mckinsey.com/industries/financial-services/our-insights/fraud-management-recovering-value-through-next-generation-solutions</a:t>
            </a:r>
            <a:endParaRPr>
              <a:latin typeface="EB Garamond"/>
              <a:ea typeface="EB Garamond"/>
              <a:cs typeface="EB Garamond"/>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p:nvPr/>
        </p:nvSpPr>
        <p:spPr>
          <a:xfrm>
            <a:off x="241070" y="0"/>
            <a:ext cx="241069" cy="6858000"/>
          </a:xfrm>
          <a:prstGeom prst="rect">
            <a:avLst/>
          </a:prstGeom>
          <a:solidFill>
            <a:srgbClr val="FFDE6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7" name="Google Shape;137;p8"/>
          <p:cNvSpPr txBox="1"/>
          <p:nvPr/>
        </p:nvSpPr>
        <p:spPr>
          <a:xfrm>
            <a:off x="854575" y="93650"/>
            <a:ext cx="113373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EB Garamond"/>
                <a:ea typeface="EB Garamond"/>
                <a:cs typeface="EB Garamond"/>
                <a:sym typeface="EB Garamond"/>
              </a:rPr>
              <a:t>Data Collection</a:t>
            </a:r>
            <a:endParaRPr b="0" i="0" sz="1400" u="none" cap="none" strike="noStrike">
              <a:solidFill>
                <a:srgbClr val="000000"/>
              </a:solidFill>
              <a:latin typeface="Arial"/>
              <a:ea typeface="Arial"/>
              <a:cs typeface="Arial"/>
              <a:sym typeface="Arial"/>
            </a:endParaRPr>
          </a:p>
        </p:txBody>
      </p:sp>
      <p:sp>
        <p:nvSpPr>
          <p:cNvPr id="138" name="Google Shape;138;p8"/>
          <p:cNvSpPr txBox="1"/>
          <p:nvPr/>
        </p:nvSpPr>
        <p:spPr>
          <a:xfrm>
            <a:off x="4932277" y="6046498"/>
            <a:ext cx="3009312" cy="64629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Libre Franklin"/>
                <a:ea typeface="Libre Franklin"/>
                <a:cs typeface="Libre Franklin"/>
                <a:sym typeface="Libre Franklin"/>
              </a:rPr>
              <a:t>53 columns, 180k data points </a:t>
            </a:r>
            <a:endParaRPr b="0" i="0" sz="1400" u="none" cap="none" strike="noStrike">
              <a:solidFill>
                <a:srgbClr val="000000"/>
              </a:solidFill>
              <a:latin typeface="Arial"/>
              <a:ea typeface="Arial"/>
              <a:cs typeface="Arial"/>
              <a:sym typeface="Arial"/>
            </a:endParaRPr>
          </a:p>
        </p:txBody>
      </p:sp>
      <p:cxnSp>
        <p:nvCxnSpPr>
          <p:cNvPr id="139" name="Google Shape;139;p8"/>
          <p:cNvCxnSpPr/>
          <p:nvPr/>
        </p:nvCxnSpPr>
        <p:spPr>
          <a:xfrm>
            <a:off x="6358700" y="1523110"/>
            <a:ext cx="0" cy="534600"/>
          </a:xfrm>
          <a:prstGeom prst="straightConnector1">
            <a:avLst/>
          </a:prstGeom>
          <a:noFill/>
          <a:ln cap="flat" cmpd="sng" w="19050">
            <a:solidFill>
              <a:schemeClr val="dk1"/>
            </a:solidFill>
            <a:prstDash val="solid"/>
            <a:round/>
            <a:headEnd len="sm" w="sm" type="none"/>
            <a:tailEnd len="med" w="med" type="triangle"/>
          </a:ln>
        </p:spPr>
      </p:cxnSp>
      <p:pic>
        <p:nvPicPr>
          <p:cNvPr descr="Dataco (United Kingdom) Company Profile: Acquisition &amp; Investors | PitchBook" id="140" name="Google Shape;140;p8"/>
          <p:cNvPicPr preferRelativeResize="0"/>
          <p:nvPr/>
        </p:nvPicPr>
        <p:blipFill rotWithShape="1">
          <a:blip r:embed="rId3">
            <a:alphaModFix/>
          </a:blip>
          <a:srcRect b="32991" l="0" r="0" t="32365"/>
          <a:stretch/>
        </p:blipFill>
        <p:spPr>
          <a:xfrm>
            <a:off x="5406200" y="863150"/>
            <a:ext cx="1905000" cy="659960"/>
          </a:xfrm>
          <a:prstGeom prst="rect">
            <a:avLst/>
          </a:prstGeom>
          <a:noFill/>
          <a:ln>
            <a:noFill/>
          </a:ln>
        </p:spPr>
      </p:pic>
      <p:pic>
        <p:nvPicPr>
          <p:cNvPr id="141" name="Google Shape;141;p8"/>
          <p:cNvPicPr preferRelativeResize="0"/>
          <p:nvPr/>
        </p:nvPicPr>
        <p:blipFill rotWithShape="1">
          <a:blip r:embed="rId4">
            <a:alphaModFix/>
          </a:blip>
          <a:srcRect b="0" l="0" r="0" t="0"/>
          <a:stretch/>
        </p:blipFill>
        <p:spPr>
          <a:xfrm>
            <a:off x="1234511" y="2057710"/>
            <a:ext cx="10577428" cy="39887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a82b8ea342_0_10"/>
          <p:cNvSpPr/>
          <p:nvPr/>
        </p:nvSpPr>
        <p:spPr>
          <a:xfrm>
            <a:off x="241070" y="0"/>
            <a:ext cx="241200" cy="6858000"/>
          </a:xfrm>
          <a:prstGeom prst="rect">
            <a:avLst/>
          </a:prstGeom>
          <a:solidFill>
            <a:srgbClr val="FFDE6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48" name="Google Shape;148;g1a82b8ea342_0_10"/>
          <p:cNvSpPr txBox="1"/>
          <p:nvPr/>
        </p:nvSpPr>
        <p:spPr>
          <a:xfrm>
            <a:off x="854575" y="93650"/>
            <a:ext cx="113373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lang="en-US" sz="4400">
                <a:latin typeface="EB Garamond"/>
                <a:ea typeface="EB Garamond"/>
                <a:cs typeface="EB Garamond"/>
                <a:sym typeface="EB Garamond"/>
              </a:rPr>
              <a:t>Exploratory </a:t>
            </a:r>
            <a:r>
              <a:rPr b="0" i="0" lang="en-US" sz="4400" u="none" cap="none" strike="noStrike">
                <a:solidFill>
                  <a:srgbClr val="000000"/>
                </a:solidFill>
                <a:latin typeface="EB Garamond"/>
                <a:ea typeface="EB Garamond"/>
                <a:cs typeface="EB Garamond"/>
                <a:sym typeface="EB Garamond"/>
              </a:rPr>
              <a:t>Data Analysis</a:t>
            </a:r>
            <a:endParaRPr b="0" i="0" sz="1400" u="none" cap="none" strike="noStrike">
              <a:solidFill>
                <a:srgbClr val="000000"/>
              </a:solidFill>
              <a:latin typeface="Arial"/>
              <a:ea typeface="Arial"/>
              <a:cs typeface="Arial"/>
              <a:sym typeface="Arial"/>
            </a:endParaRPr>
          </a:p>
        </p:txBody>
      </p:sp>
      <p:pic>
        <p:nvPicPr>
          <p:cNvPr id="149" name="Google Shape;149;g1a82b8ea342_0_10"/>
          <p:cNvPicPr preferRelativeResize="0"/>
          <p:nvPr/>
        </p:nvPicPr>
        <p:blipFill rotWithShape="1">
          <a:blip r:embed="rId3">
            <a:alphaModFix/>
          </a:blip>
          <a:srcRect b="0" l="5784" r="0" t="0"/>
          <a:stretch/>
        </p:blipFill>
        <p:spPr>
          <a:xfrm>
            <a:off x="1034600" y="981100"/>
            <a:ext cx="5351600" cy="3273250"/>
          </a:xfrm>
          <a:prstGeom prst="rect">
            <a:avLst/>
          </a:prstGeom>
          <a:noFill/>
          <a:ln>
            <a:noFill/>
          </a:ln>
        </p:spPr>
      </p:pic>
      <p:pic>
        <p:nvPicPr>
          <p:cNvPr id="150" name="Google Shape;150;g1a82b8ea342_0_10"/>
          <p:cNvPicPr preferRelativeResize="0"/>
          <p:nvPr/>
        </p:nvPicPr>
        <p:blipFill rotWithShape="1">
          <a:blip r:embed="rId4">
            <a:alphaModFix/>
          </a:blip>
          <a:srcRect b="0" l="6138" r="0" t="0"/>
          <a:stretch/>
        </p:blipFill>
        <p:spPr>
          <a:xfrm>
            <a:off x="6938525" y="981100"/>
            <a:ext cx="5022999" cy="3089050"/>
          </a:xfrm>
          <a:prstGeom prst="rect">
            <a:avLst/>
          </a:prstGeom>
          <a:noFill/>
          <a:ln>
            <a:noFill/>
          </a:ln>
        </p:spPr>
      </p:pic>
      <p:pic>
        <p:nvPicPr>
          <p:cNvPr id="151" name="Google Shape;151;g1a82b8ea342_0_10"/>
          <p:cNvPicPr preferRelativeResize="0"/>
          <p:nvPr/>
        </p:nvPicPr>
        <p:blipFill>
          <a:blip r:embed="rId5">
            <a:alphaModFix/>
          </a:blip>
          <a:stretch>
            <a:fillRect/>
          </a:stretch>
        </p:blipFill>
        <p:spPr>
          <a:xfrm>
            <a:off x="7448500" y="4070149"/>
            <a:ext cx="4434200" cy="2706008"/>
          </a:xfrm>
          <a:prstGeom prst="rect">
            <a:avLst/>
          </a:prstGeom>
          <a:noFill/>
          <a:ln>
            <a:noFill/>
          </a:ln>
        </p:spPr>
      </p:pic>
      <p:pic>
        <p:nvPicPr>
          <p:cNvPr id="152" name="Google Shape;152;g1a82b8ea342_0_10"/>
          <p:cNvPicPr preferRelativeResize="0"/>
          <p:nvPr/>
        </p:nvPicPr>
        <p:blipFill>
          <a:blip r:embed="rId6">
            <a:alphaModFix/>
          </a:blip>
          <a:stretch>
            <a:fillRect/>
          </a:stretch>
        </p:blipFill>
        <p:spPr>
          <a:xfrm>
            <a:off x="1971901" y="4070150"/>
            <a:ext cx="3477008" cy="2706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p:nvPr/>
        </p:nvSpPr>
        <p:spPr>
          <a:xfrm>
            <a:off x="241070" y="0"/>
            <a:ext cx="241069" cy="6858000"/>
          </a:xfrm>
          <a:prstGeom prst="rect">
            <a:avLst/>
          </a:prstGeom>
          <a:solidFill>
            <a:srgbClr val="FFDE6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9" name="Google Shape;159;p9"/>
          <p:cNvSpPr txBox="1"/>
          <p:nvPr>
            <p:ph type="title"/>
          </p:nvPr>
        </p:nvSpPr>
        <p:spPr>
          <a:xfrm>
            <a:off x="1485900" y="432350"/>
            <a:ext cx="9601200" cy="618300"/>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Arial"/>
              <a:buNone/>
            </a:pPr>
            <a:r>
              <a:rPr lang="en-US">
                <a:solidFill>
                  <a:schemeClr val="dk1"/>
                </a:solidFill>
                <a:latin typeface="EB Garamond"/>
                <a:ea typeface="EB Garamond"/>
                <a:cs typeface="EB Garamond"/>
                <a:sym typeface="EB Garamond"/>
              </a:rPr>
              <a:t>Exploratory Data Analysis</a:t>
            </a:r>
            <a:endParaRPr/>
          </a:p>
        </p:txBody>
      </p:sp>
      <p:pic>
        <p:nvPicPr>
          <p:cNvPr id="160" name="Google Shape;160;p9"/>
          <p:cNvPicPr preferRelativeResize="0"/>
          <p:nvPr/>
        </p:nvPicPr>
        <p:blipFill>
          <a:blip r:embed="rId3">
            <a:alphaModFix/>
          </a:blip>
          <a:stretch>
            <a:fillRect/>
          </a:stretch>
        </p:blipFill>
        <p:spPr>
          <a:xfrm>
            <a:off x="777925" y="1626325"/>
            <a:ext cx="5641974" cy="4373275"/>
          </a:xfrm>
          <a:prstGeom prst="rect">
            <a:avLst/>
          </a:prstGeom>
          <a:noFill/>
          <a:ln>
            <a:noFill/>
          </a:ln>
        </p:spPr>
      </p:pic>
      <p:pic>
        <p:nvPicPr>
          <p:cNvPr id="161" name="Google Shape;161;p9"/>
          <p:cNvPicPr preferRelativeResize="0"/>
          <p:nvPr/>
        </p:nvPicPr>
        <p:blipFill rotWithShape="1">
          <a:blip r:embed="rId4">
            <a:alphaModFix/>
          </a:blip>
          <a:srcRect b="0" l="0" r="0" t="10193"/>
          <a:stretch/>
        </p:blipFill>
        <p:spPr>
          <a:xfrm>
            <a:off x="6419900" y="1626325"/>
            <a:ext cx="5720400" cy="4433250"/>
          </a:xfrm>
          <a:prstGeom prst="rect">
            <a:avLst/>
          </a:prstGeom>
          <a:noFill/>
          <a:ln>
            <a:noFill/>
          </a:ln>
        </p:spPr>
      </p:pic>
      <p:sp>
        <p:nvSpPr>
          <p:cNvPr id="162" name="Google Shape;162;p9"/>
          <p:cNvSpPr txBox="1"/>
          <p:nvPr/>
        </p:nvSpPr>
        <p:spPr>
          <a:xfrm>
            <a:off x="1485900" y="5999600"/>
            <a:ext cx="44478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700">
                <a:latin typeface="EB Garamond"/>
                <a:ea typeface="EB Garamond"/>
                <a:cs typeface="EB Garamond"/>
                <a:sym typeface="EB Garamond"/>
              </a:rPr>
              <a:t>Order Status Data Imbalance</a:t>
            </a:r>
            <a:endParaRPr b="1" sz="1700">
              <a:latin typeface="EB Garamond"/>
              <a:ea typeface="EB Garamond"/>
              <a:cs typeface="EB Garamond"/>
              <a:sym typeface="EB Garamond"/>
            </a:endParaRPr>
          </a:p>
        </p:txBody>
      </p:sp>
      <p:sp>
        <p:nvSpPr>
          <p:cNvPr id="163" name="Google Shape;163;p9"/>
          <p:cNvSpPr txBox="1"/>
          <p:nvPr/>
        </p:nvSpPr>
        <p:spPr>
          <a:xfrm>
            <a:off x="6937450" y="5999600"/>
            <a:ext cx="44478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700">
                <a:latin typeface="EB Garamond"/>
                <a:ea typeface="EB Garamond"/>
                <a:cs typeface="EB Garamond"/>
                <a:sym typeface="EB Garamond"/>
              </a:rPr>
              <a:t>Order Status after Data Balance (SMOTE)</a:t>
            </a:r>
            <a:endParaRPr b="1" sz="1700">
              <a:latin typeface="EB Garamond"/>
              <a:ea typeface="EB Garamond"/>
              <a:cs typeface="EB Garamond"/>
              <a:sym typeface="EB 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a73cd49478_0_0"/>
          <p:cNvSpPr/>
          <p:nvPr/>
        </p:nvSpPr>
        <p:spPr>
          <a:xfrm>
            <a:off x="241070" y="0"/>
            <a:ext cx="241200" cy="6858000"/>
          </a:xfrm>
          <a:prstGeom prst="rect">
            <a:avLst/>
          </a:prstGeom>
          <a:solidFill>
            <a:srgbClr val="FFDE6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70" name="Google Shape;170;g1a73cd49478_0_0"/>
          <p:cNvSpPr/>
          <p:nvPr/>
        </p:nvSpPr>
        <p:spPr>
          <a:xfrm>
            <a:off x="2271713" y="2284413"/>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Franklin"/>
              <a:ea typeface="Libre Franklin"/>
              <a:cs typeface="Libre Franklin"/>
              <a:sym typeface="Libre Franklin"/>
            </a:endParaRPr>
          </a:p>
        </p:txBody>
      </p:sp>
      <p:sp>
        <p:nvSpPr>
          <p:cNvPr id="171" name="Google Shape;171;g1a73cd49478_0_0"/>
          <p:cNvSpPr txBox="1"/>
          <p:nvPr/>
        </p:nvSpPr>
        <p:spPr>
          <a:xfrm>
            <a:off x="750930" y="-12"/>
            <a:ext cx="111894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EB Garamond"/>
                <a:ea typeface="EB Garamond"/>
                <a:cs typeface="EB Garamond"/>
                <a:sym typeface="EB Garamond"/>
              </a:rPr>
              <a:t>Project Dataflow</a:t>
            </a:r>
            <a:endParaRPr b="0" i="0" sz="1400" u="none" cap="none" strike="noStrike">
              <a:solidFill>
                <a:srgbClr val="000000"/>
              </a:solidFill>
              <a:latin typeface="Arial"/>
              <a:ea typeface="Arial"/>
              <a:cs typeface="Arial"/>
              <a:sym typeface="Arial"/>
            </a:endParaRPr>
          </a:p>
        </p:txBody>
      </p:sp>
      <p:sp>
        <p:nvSpPr>
          <p:cNvPr id="172" name="Google Shape;172;g1a73cd49478_0_0"/>
          <p:cNvSpPr txBox="1"/>
          <p:nvPr/>
        </p:nvSpPr>
        <p:spPr>
          <a:xfrm>
            <a:off x="9265300" y="1259625"/>
            <a:ext cx="260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pic>
        <p:nvPicPr>
          <p:cNvPr id="173" name="Google Shape;173;g1a73cd49478_0_0"/>
          <p:cNvPicPr preferRelativeResize="0"/>
          <p:nvPr/>
        </p:nvPicPr>
        <p:blipFill>
          <a:blip r:embed="rId3">
            <a:alphaModFix/>
          </a:blip>
          <a:stretch>
            <a:fillRect/>
          </a:stretch>
        </p:blipFill>
        <p:spPr>
          <a:xfrm>
            <a:off x="2001425" y="685800"/>
            <a:ext cx="8495499" cy="6172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40"/>
          <p:cNvSpPr/>
          <p:nvPr/>
        </p:nvSpPr>
        <p:spPr>
          <a:xfrm>
            <a:off x="241070" y="0"/>
            <a:ext cx="241069" cy="6858000"/>
          </a:xfrm>
          <a:prstGeom prst="rect">
            <a:avLst/>
          </a:prstGeom>
          <a:solidFill>
            <a:srgbClr val="FFDE6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80" name="Google Shape;180;p40"/>
          <p:cNvSpPr/>
          <p:nvPr/>
        </p:nvSpPr>
        <p:spPr>
          <a:xfrm>
            <a:off x="2271713" y="2284413"/>
            <a:ext cx="12192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Franklin"/>
              <a:ea typeface="Libre Franklin"/>
              <a:cs typeface="Libre Franklin"/>
              <a:sym typeface="Libre Franklin"/>
            </a:endParaRPr>
          </a:p>
        </p:txBody>
      </p:sp>
      <p:sp>
        <p:nvSpPr>
          <p:cNvPr id="181" name="Google Shape;181;p40"/>
          <p:cNvSpPr txBox="1"/>
          <p:nvPr>
            <p:ph type="title"/>
          </p:nvPr>
        </p:nvSpPr>
        <p:spPr>
          <a:xfrm>
            <a:off x="1427259" y="137184"/>
            <a:ext cx="9601200" cy="848700"/>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89000"/>
              </a:lnSpc>
              <a:spcBef>
                <a:spcPts val="0"/>
              </a:spcBef>
              <a:spcAft>
                <a:spcPts val="0"/>
              </a:spcAft>
              <a:buSzPct val="45454"/>
              <a:buNone/>
            </a:pPr>
            <a:r>
              <a:rPr lang="en-US" sz="4400">
                <a:solidFill>
                  <a:srgbClr val="000000"/>
                </a:solidFill>
                <a:latin typeface="EB Garamond"/>
                <a:ea typeface="EB Garamond"/>
                <a:cs typeface="EB Garamond"/>
                <a:sym typeface="EB Garamond"/>
              </a:rPr>
              <a:t>Feature Selection Methods</a:t>
            </a:r>
            <a:br>
              <a:rPr lang="en-US"/>
            </a:br>
            <a:endParaRPr/>
          </a:p>
        </p:txBody>
      </p:sp>
      <p:sp>
        <p:nvSpPr>
          <p:cNvPr id="182" name="Google Shape;182;p40"/>
          <p:cNvSpPr txBox="1"/>
          <p:nvPr>
            <p:ph idx="1" type="body"/>
          </p:nvPr>
        </p:nvSpPr>
        <p:spPr>
          <a:xfrm>
            <a:off x="1018900" y="822950"/>
            <a:ext cx="10973100" cy="6400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lang="en-US" sz="2200">
                <a:solidFill>
                  <a:srgbClr val="70757A"/>
                </a:solidFill>
                <a:highlight>
                  <a:srgbClr val="FFFFFF"/>
                </a:highlight>
                <a:latin typeface="EB Garamond"/>
                <a:ea typeface="EB Garamond"/>
                <a:cs typeface="EB Garamond"/>
                <a:sym typeface="EB Garamond"/>
              </a:rPr>
              <a:t> </a:t>
            </a:r>
            <a:r>
              <a:rPr b="1" lang="en-US" sz="2200">
                <a:solidFill>
                  <a:schemeClr val="dk1"/>
                </a:solidFill>
                <a:highlight>
                  <a:srgbClr val="FFFFFF"/>
                </a:highlight>
                <a:latin typeface="EB Garamond"/>
                <a:ea typeface="EB Garamond"/>
                <a:cs typeface="EB Garamond"/>
                <a:sym typeface="EB Garamond"/>
              </a:rPr>
              <a:t>Feature selection</a:t>
            </a:r>
            <a:r>
              <a:rPr lang="en-US" sz="2200">
                <a:solidFill>
                  <a:schemeClr val="dk1"/>
                </a:solidFill>
                <a:highlight>
                  <a:srgbClr val="FFFFFF"/>
                </a:highlight>
                <a:latin typeface="EB Garamond"/>
                <a:ea typeface="EB Garamond"/>
                <a:cs typeface="EB Garamond"/>
                <a:sym typeface="EB Garamond"/>
              </a:rPr>
              <a:t> is primarily focused on removing non-informative or redundant predictors from the model</a:t>
            </a:r>
            <a:endParaRPr sz="2200">
              <a:solidFill>
                <a:schemeClr val="dk1"/>
              </a:solidFill>
              <a:latin typeface="EB Garamond"/>
              <a:ea typeface="EB Garamond"/>
              <a:cs typeface="EB Garamond"/>
              <a:sym typeface="EB Garamond"/>
            </a:endParaRPr>
          </a:p>
          <a:p>
            <a:pPr indent="-368300" lvl="0" marL="457200" rtl="0" algn="l">
              <a:lnSpc>
                <a:spcPct val="115000"/>
              </a:lnSpc>
              <a:spcBef>
                <a:spcPts val="1000"/>
              </a:spcBef>
              <a:spcAft>
                <a:spcPts val="0"/>
              </a:spcAft>
              <a:buSzPts val="2200"/>
              <a:buFont typeface="EB Garamond"/>
              <a:buChar char="■"/>
            </a:pPr>
            <a:r>
              <a:rPr lang="en-US" sz="2200">
                <a:latin typeface="EB Garamond"/>
                <a:ea typeface="EB Garamond"/>
                <a:cs typeface="EB Garamond"/>
                <a:sym typeface="EB Garamond"/>
              </a:rPr>
              <a:t>No Feature Selection</a:t>
            </a:r>
            <a:endParaRPr sz="2200">
              <a:latin typeface="EB Garamond"/>
              <a:ea typeface="EB Garamond"/>
              <a:cs typeface="EB Garamond"/>
              <a:sym typeface="EB Garamond"/>
            </a:endParaRPr>
          </a:p>
          <a:p>
            <a:pPr indent="-368300" lvl="1" marL="914400" rtl="0" algn="l">
              <a:lnSpc>
                <a:spcPct val="115000"/>
              </a:lnSpc>
              <a:spcBef>
                <a:spcPts val="500"/>
              </a:spcBef>
              <a:spcAft>
                <a:spcPts val="0"/>
              </a:spcAft>
              <a:buSzPts val="2200"/>
              <a:buFont typeface="EB Garamond"/>
              <a:buChar char="–"/>
            </a:pPr>
            <a:r>
              <a:rPr lang="en-US" sz="2200">
                <a:latin typeface="EB Garamond"/>
                <a:ea typeface="EB Garamond"/>
                <a:cs typeface="EB Garamond"/>
                <a:sym typeface="EB Garamond"/>
              </a:rPr>
              <a:t>Baseline</a:t>
            </a:r>
            <a:endParaRPr sz="2200">
              <a:latin typeface="EB Garamond"/>
              <a:ea typeface="EB Garamond"/>
              <a:cs typeface="EB Garamond"/>
              <a:sym typeface="EB Garamond"/>
            </a:endParaRPr>
          </a:p>
          <a:p>
            <a:pPr indent="-368300" lvl="0" marL="457200" rtl="0" algn="l">
              <a:lnSpc>
                <a:spcPct val="115000"/>
              </a:lnSpc>
              <a:spcBef>
                <a:spcPts val="1000"/>
              </a:spcBef>
              <a:spcAft>
                <a:spcPts val="0"/>
              </a:spcAft>
              <a:buSzPts val="2200"/>
              <a:buFont typeface="EB Garamond"/>
              <a:buChar char="■"/>
            </a:pPr>
            <a:r>
              <a:rPr lang="en-US" sz="2200">
                <a:latin typeface="EB Garamond"/>
                <a:ea typeface="EB Garamond"/>
                <a:cs typeface="EB Garamond"/>
                <a:sym typeface="EB Garamond"/>
              </a:rPr>
              <a:t>Correlation HeatMap</a:t>
            </a:r>
            <a:endParaRPr sz="2100">
              <a:latin typeface="EB Garamond"/>
              <a:ea typeface="EB Garamond"/>
              <a:cs typeface="EB Garamond"/>
              <a:sym typeface="EB Garamond"/>
            </a:endParaRPr>
          </a:p>
          <a:p>
            <a:pPr indent="-368300" lvl="1" marL="914400" rtl="0" algn="l">
              <a:lnSpc>
                <a:spcPct val="115000"/>
              </a:lnSpc>
              <a:spcBef>
                <a:spcPts val="500"/>
              </a:spcBef>
              <a:spcAft>
                <a:spcPts val="0"/>
              </a:spcAft>
              <a:buSzPts val="2200"/>
              <a:buChar char="–"/>
            </a:pPr>
            <a:r>
              <a:rPr i="0" lang="en-US" sz="2200">
                <a:latin typeface="EB Garamond"/>
                <a:ea typeface="EB Garamond"/>
                <a:cs typeface="EB Garamond"/>
                <a:sym typeface="EB Garamond"/>
              </a:rPr>
              <a:t>Chose features with </a:t>
            </a:r>
            <a:r>
              <a:rPr b="1" lang="en-US" sz="2200">
                <a:latin typeface="EB Garamond"/>
                <a:ea typeface="EB Garamond"/>
                <a:cs typeface="EB Garamond"/>
                <a:sym typeface="EB Garamond"/>
              </a:rPr>
              <a:t>|corr| &gt; .015</a:t>
            </a:r>
            <a:endParaRPr sz="2200">
              <a:latin typeface="EB Garamond"/>
              <a:ea typeface="EB Garamond"/>
              <a:cs typeface="EB Garamond"/>
              <a:sym typeface="EB Garamond"/>
            </a:endParaRPr>
          </a:p>
          <a:p>
            <a:pPr indent="-368300" lvl="0" marL="457200" rtl="0" algn="l">
              <a:lnSpc>
                <a:spcPct val="115000"/>
              </a:lnSpc>
              <a:spcBef>
                <a:spcPts val="1000"/>
              </a:spcBef>
              <a:spcAft>
                <a:spcPts val="0"/>
              </a:spcAft>
              <a:buSzPts val="2200"/>
              <a:buFont typeface="EB Garamond"/>
              <a:buChar char="■"/>
            </a:pPr>
            <a:r>
              <a:rPr lang="en-US" sz="2200">
                <a:latin typeface="EB Garamond"/>
                <a:ea typeface="EB Garamond"/>
                <a:cs typeface="EB Garamond"/>
                <a:sym typeface="EB Garamond"/>
              </a:rPr>
              <a:t>Kbest Features</a:t>
            </a:r>
            <a:endParaRPr sz="2200">
              <a:latin typeface="EB Garamond"/>
              <a:ea typeface="EB Garamond"/>
              <a:cs typeface="EB Garamond"/>
              <a:sym typeface="EB Garamond"/>
            </a:endParaRPr>
          </a:p>
          <a:p>
            <a:pPr indent="-368300" lvl="1" marL="914400" rtl="0" algn="l">
              <a:lnSpc>
                <a:spcPct val="115000"/>
              </a:lnSpc>
              <a:spcBef>
                <a:spcPts val="500"/>
              </a:spcBef>
              <a:spcAft>
                <a:spcPts val="0"/>
              </a:spcAft>
              <a:buSzPts val="2200"/>
              <a:buFont typeface="EB Garamond"/>
              <a:buChar char="–"/>
            </a:pPr>
            <a:r>
              <a:rPr lang="en-US" sz="2200">
                <a:latin typeface="EB Garamond"/>
                <a:ea typeface="EB Garamond"/>
                <a:cs typeface="EB Garamond"/>
                <a:sym typeface="EB Garamond"/>
              </a:rPr>
              <a:t>Chi – Square </a:t>
            </a:r>
            <a:endParaRPr sz="2200">
              <a:latin typeface="EB Garamond"/>
              <a:ea typeface="EB Garamond"/>
              <a:cs typeface="EB Garamond"/>
              <a:sym typeface="EB Garamond"/>
            </a:endParaRPr>
          </a:p>
          <a:p>
            <a:pPr indent="-368300" lvl="1" marL="914400" rtl="0" algn="l">
              <a:lnSpc>
                <a:spcPct val="115000"/>
              </a:lnSpc>
              <a:spcBef>
                <a:spcPts val="500"/>
              </a:spcBef>
              <a:spcAft>
                <a:spcPts val="0"/>
              </a:spcAft>
              <a:buSzPts val="2200"/>
              <a:buFont typeface="EB Garamond"/>
              <a:buChar char="–"/>
            </a:pPr>
            <a:r>
              <a:rPr i="0" lang="en-US" sz="2200">
                <a:latin typeface="EB Garamond"/>
                <a:ea typeface="EB Garamond"/>
                <a:cs typeface="EB Garamond"/>
                <a:sym typeface="EB Garamond"/>
              </a:rPr>
              <a:t>Identifies Independency / Dependency between Variables and the Target</a:t>
            </a:r>
            <a:endParaRPr sz="2200">
              <a:latin typeface="EB Garamond"/>
              <a:ea typeface="EB Garamond"/>
              <a:cs typeface="EB Garamond"/>
              <a:sym typeface="EB Garamond"/>
            </a:endParaRPr>
          </a:p>
          <a:p>
            <a:pPr indent="-368300" lvl="0" marL="457200" rtl="0" algn="l">
              <a:lnSpc>
                <a:spcPct val="115000"/>
              </a:lnSpc>
              <a:spcBef>
                <a:spcPts val="1000"/>
              </a:spcBef>
              <a:spcAft>
                <a:spcPts val="0"/>
              </a:spcAft>
              <a:buSzPts val="2200"/>
              <a:buFont typeface="EB Garamond"/>
              <a:buChar char="■"/>
            </a:pPr>
            <a:r>
              <a:rPr lang="en-US" sz="2200">
                <a:latin typeface="EB Garamond"/>
                <a:ea typeface="EB Garamond"/>
                <a:cs typeface="EB Garamond"/>
                <a:sym typeface="EB Garamond"/>
              </a:rPr>
              <a:t>L1- Based</a:t>
            </a:r>
            <a:endParaRPr sz="2200">
              <a:latin typeface="EB Garamond"/>
              <a:ea typeface="EB Garamond"/>
              <a:cs typeface="EB Garamond"/>
              <a:sym typeface="EB Garamond"/>
            </a:endParaRPr>
          </a:p>
          <a:p>
            <a:pPr indent="-368300" lvl="1" marL="914400" rtl="0" algn="l">
              <a:lnSpc>
                <a:spcPct val="115000"/>
              </a:lnSpc>
              <a:spcBef>
                <a:spcPts val="500"/>
              </a:spcBef>
              <a:spcAft>
                <a:spcPts val="0"/>
              </a:spcAft>
              <a:buSzPts val="2200"/>
              <a:buFont typeface="EB Garamond"/>
              <a:buChar char="–"/>
            </a:pPr>
            <a:r>
              <a:rPr lang="en-US" sz="2200">
                <a:latin typeface="EB Garamond"/>
                <a:ea typeface="EB Garamond"/>
                <a:cs typeface="EB Garamond"/>
                <a:sym typeface="EB Garamond"/>
              </a:rPr>
              <a:t>LinearSVC</a:t>
            </a:r>
            <a:endParaRPr sz="2200">
              <a:latin typeface="EB Garamond"/>
              <a:ea typeface="EB Garamond"/>
              <a:cs typeface="EB Garamond"/>
              <a:sym typeface="EB Garamond"/>
            </a:endParaRPr>
          </a:p>
          <a:p>
            <a:pPr indent="-368300" lvl="1" marL="914400" rtl="0" algn="l">
              <a:lnSpc>
                <a:spcPct val="115000"/>
              </a:lnSpc>
              <a:spcBef>
                <a:spcPts val="500"/>
              </a:spcBef>
              <a:spcAft>
                <a:spcPts val="0"/>
              </a:spcAft>
              <a:buSzPts val="2200"/>
              <a:buFont typeface="EB Garamond"/>
              <a:buChar char="–"/>
            </a:pPr>
            <a:r>
              <a:rPr i="0" lang="en-US" sz="2200">
                <a:latin typeface="EB Garamond"/>
                <a:ea typeface="EB Garamond"/>
                <a:cs typeface="EB Garamond"/>
                <a:sym typeface="EB Garamond"/>
              </a:rPr>
              <a:t>Linear models penalized with the L1 norm have sparse solutions: many of their estimated coefficients are zero and are removed</a:t>
            </a:r>
            <a:endParaRPr i="0" sz="2200">
              <a:latin typeface="EB Garamond"/>
              <a:ea typeface="EB Garamond"/>
              <a:cs typeface="EB Garamond"/>
              <a:sym typeface="EB Garamond"/>
            </a:endParaRPr>
          </a:p>
          <a:p>
            <a:pPr indent="0" lvl="1" marL="571500" rtl="0" algn="l">
              <a:lnSpc>
                <a:spcPct val="115000"/>
              </a:lnSpc>
              <a:spcBef>
                <a:spcPts val="500"/>
              </a:spcBef>
              <a:spcAft>
                <a:spcPts val="0"/>
              </a:spcAft>
              <a:buSzPts val="1800"/>
              <a:buNone/>
            </a:pPr>
            <a:r>
              <a:t/>
            </a:r>
            <a:endParaRPr sz="2300"/>
          </a:p>
        </p:txBody>
      </p:sp>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2022-05-08T21:54:34Z</dcterms:created>
  <dc:creator>Shruthi Devesh</dc:creator>
</cp:coreProperties>
</file>