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72"/>
  </p:notesMasterIdLst>
  <p:sldIdLst>
    <p:sldId id="374" r:id="rId2"/>
    <p:sldId id="515" r:id="rId3"/>
    <p:sldId id="408" r:id="rId4"/>
    <p:sldId id="496" r:id="rId5"/>
    <p:sldId id="571" r:id="rId6"/>
    <p:sldId id="572" r:id="rId7"/>
    <p:sldId id="411" r:id="rId8"/>
    <p:sldId id="538" r:id="rId9"/>
    <p:sldId id="498" r:id="rId10"/>
    <p:sldId id="389" r:id="rId11"/>
    <p:sldId id="390" r:id="rId12"/>
    <p:sldId id="391" r:id="rId13"/>
    <p:sldId id="392" r:id="rId14"/>
    <p:sldId id="409" r:id="rId15"/>
    <p:sldId id="517" r:id="rId16"/>
    <p:sldId id="393" r:id="rId17"/>
    <p:sldId id="410" r:id="rId18"/>
    <p:sldId id="529" r:id="rId19"/>
    <p:sldId id="530" r:id="rId20"/>
    <p:sldId id="531" r:id="rId21"/>
    <p:sldId id="532" r:id="rId22"/>
    <p:sldId id="499" r:id="rId23"/>
    <p:sldId id="518" r:id="rId24"/>
    <p:sldId id="519" r:id="rId25"/>
    <p:sldId id="501" r:id="rId26"/>
    <p:sldId id="502" r:id="rId27"/>
    <p:sldId id="521" r:id="rId28"/>
    <p:sldId id="503" r:id="rId29"/>
    <p:sldId id="451" r:id="rId30"/>
    <p:sldId id="457" r:id="rId31"/>
    <p:sldId id="505" r:id="rId32"/>
    <p:sldId id="414" r:id="rId33"/>
    <p:sldId id="412" r:id="rId34"/>
    <p:sldId id="507" r:id="rId35"/>
    <p:sldId id="508" r:id="rId36"/>
    <p:sldId id="509" r:id="rId37"/>
    <p:sldId id="413" r:id="rId38"/>
    <p:sldId id="452" r:id="rId39"/>
    <p:sldId id="399" r:id="rId40"/>
    <p:sldId id="400" r:id="rId41"/>
    <p:sldId id="455" r:id="rId42"/>
    <p:sldId id="527" r:id="rId43"/>
    <p:sldId id="429" r:id="rId44"/>
    <p:sldId id="511" r:id="rId45"/>
    <p:sldId id="533" r:id="rId46"/>
    <p:sldId id="534" r:id="rId47"/>
    <p:sldId id="535" r:id="rId48"/>
    <p:sldId id="536" r:id="rId49"/>
    <p:sldId id="537" r:id="rId50"/>
    <p:sldId id="528" r:id="rId51"/>
    <p:sldId id="526" r:id="rId52"/>
    <p:sldId id="540" r:id="rId53"/>
    <p:sldId id="542" r:id="rId54"/>
    <p:sldId id="543" r:id="rId55"/>
    <p:sldId id="544" r:id="rId56"/>
    <p:sldId id="545" r:id="rId57"/>
    <p:sldId id="573" r:id="rId58"/>
    <p:sldId id="574" r:id="rId59"/>
    <p:sldId id="577" r:id="rId60"/>
    <p:sldId id="575" r:id="rId61"/>
    <p:sldId id="546" r:id="rId62"/>
    <p:sldId id="564" r:id="rId63"/>
    <p:sldId id="566" r:id="rId64"/>
    <p:sldId id="584" r:id="rId65"/>
    <p:sldId id="582" r:id="rId66"/>
    <p:sldId id="578" r:id="rId67"/>
    <p:sldId id="579" r:id="rId68"/>
    <p:sldId id="567" r:id="rId69"/>
    <p:sldId id="568" r:id="rId70"/>
    <p:sldId id="569" r:id="rId71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2276" autoAdjust="0"/>
  </p:normalViewPr>
  <p:slideViewPr>
    <p:cSldViewPr>
      <p:cViewPr varScale="1">
        <p:scale>
          <a:sx n="72" d="100"/>
          <a:sy n="72" d="100"/>
        </p:scale>
        <p:origin x="14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CF018C9-76CA-D74A-904F-0CAD721BC2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0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BF029C-0E0A-044F-BC45-E732C1BB804E}" type="slidenum">
              <a:rPr lang="en-US"/>
              <a:pPr/>
              <a:t>1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5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3995-BE1E-CE4F-B85C-54FC05E0CA86}" type="slidenum">
              <a:rPr lang="en-US"/>
              <a:pPr/>
              <a:t>45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Goal: Decouple algorithm testing from real-world process time constraints</a:t>
            </a:r>
          </a:p>
          <a:p>
            <a:r>
              <a:rPr lang="en-US"/>
              <a:t>Example: Drug effectiveness prediction (some problems with non iid for spam and stock)</a:t>
            </a:r>
          </a:p>
        </p:txBody>
      </p:sp>
    </p:spTree>
    <p:extLst>
      <p:ext uri="{BB962C8B-B14F-4D97-AF65-F5344CB8AC3E}">
        <p14:creationId xmlns:p14="http://schemas.microsoft.com/office/powerpoint/2010/main" val="337854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928DE-4535-664D-A657-30A40ED16AC1}" type="slidenum">
              <a:rPr lang="en-US"/>
              <a:pPr/>
              <a:t>46</a:t>
            </a:fld>
            <a:endParaRPr lang="en-US"/>
          </a:p>
        </p:txBody>
      </p:sp>
      <p:sp>
        <p:nvSpPr>
          <p:cNvPr id="100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2E606-55D3-364F-AF55-8DD823EE5392}" type="slidenum">
              <a:rPr lang="en-US"/>
              <a:pPr/>
              <a:t>47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13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A7D6B2-2661-9F44-8E41-9DC08872884A}" type="slidenum">
              <a:rPr lang="en-US"/>
              <a:pPr/>
              <a:t>48</a:t>
            </a:fld>
            <a:endParaRPr lang="en-US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r>
              <a:rPr lang="en-US"/>
              <a:t>Peeking – example of peeking:</a:t>
            </a:r>
          </a:p>
          <a:p>
            <a:endParaRPr lang="en-US"/>
          </a:p>
          <a:p>
            <a:r>
              <a:rPr lang="en-US"/>
              <a:t>We generate four different hypothesis – for example by using different criteria to pick the next attribute to branch on.</a:t>
            </a:r>
          </a:p>
          <a:p>
            <a:endParaRPr lang="en-US"/>
          </a:p>
          <a:p>
            <a:r>
              <a:rPr lang="en-US"/>
              <a:t>We test them on the test set and we select the best hypothesis  – voila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– there was picking since the hypothesis was selcted on the basis of its performance on the test set, so information about the test set has leaked into the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734540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0DFD8B-A8A7-6744-B03A-49017F179FFC}" type="slidenum">
              <a:rPr lang="en-US"/>
              <a:pPr/>
              <a:t>49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9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060F84-B8F5-4D48-938B-A5E2B4570CEF}" type="slidenum">
              <a:rPr lang="en-US"/>
              <a:pPr/>
              <a:t>50</a:t>
            </a:fld>
            <a:endParaRPr lang="en-US"/>
          </a:p>
        </p:txBody>
      </p:sp>
      <p:sp>
        <p:nvSpPr>
          <p:cNvPr id="99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1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A4940-C790-8347-A00C-6FD0A09FC170}" type="slidenum">
              <a:rPr lang="en-US"/>
              <a:pPr/>
              <a:t>52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0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86975-1F8B-EB46-A22F-EBDA9934B02D}" type="slidenum">
              <a:rPr lang="en-US"/>
              <a:pPr/>
              <a:t>53</a:t>
            </a:fld>
            <a:endParaRPr lang="en-US"/>
          </a:p>
        </p:txBody>
      </p:sp>
      <p:sp>
        <p:nvSpPr>
          <p:cNvPr id="80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3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E4A2-1AEA-B942-A324-5E4A1F00ACA1}" type="slidenum">
              <a:rPr lang="en-US"/>
              <a:pPr/>
              <a:t>55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F638D-FF50-0446-A2C0-FF6E2B54AF8E}" type="slidenum">
              <a:rPr lang="en-US"/>
              <a:pPr/>
              <a:t>60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8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071BD-ED82-4A47-BCCC-21C6C27723FC}" type="slidenum">
              <a:rPr lang="en-US"/>
              <a:pPr/>
              <a:t>8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6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D4F1-02C7-7940-8102-B26676C48A30}" type="slidenum">
              <a:rPr lang="en-US"/>
              <a:pPr/>
              <a:t>62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1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20595-F079-284F-81D3-3B7911ECFF06}" type="slidenum">
              <a:rPr lang="en-US"/>
              <a:pPr/>
              <a:t>68</a:t>
            </a:fld>
            <a:endParaRPr lang="en-US"/>
          </a:p>
        </p:txBody>
      </p:sp>
      <p:sp>
        <p:nvSpPr>
          <p:cNvPr id="79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16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16E27-3390-DA49-9ABC-B7AED05B164C}" type="slidenum">
              <a:rPr lang="en-US"/>
              <a:pPr/>
              <a:t>70</a:t>
            </a:fld>
            <a:endParaRPr lang="en-US"/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28B83-5565-A245-A3D2-FBE1770221F3}" type="slidenum">
              <a:rPr lang="en-US"/>
              <a:pPr/>
              <a:t>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Definition of components</a:t>
            </a:r>
          </a:p>
          <a:p>
            <a:pPr lvl="1">
              <a:buFontTx/>
              <a:buChar char="•"/>
            </a:pPr>
            <a:r>
              <a:rPr lang="en-US"/>
              <a:t>Internal nodes: tests on attributes</a:t>
            </a:r>
          </a:p>
          <a:p>
            <a:pPr lvl="1">
              <a:buFontTx/>
              <a:buChar char="•"/>
            </a:pPr>
            <a:r>
              <a:rPr lang="en-US"/>
              <a:t>Branches: attribute value (one branch for each value)</a:t>
            </a:r>
          </a:p>
          <a:p>
            <a:pPr lvl="1">
              <a:buFontTx/>
              <a:buChar char="•"/>
            </a:pPr>
            <a:r>
              <a:rPr lang="en-US"/>
              <a:t>Leaves: assign classification</a:t>
            </a:r>
          </a:p>
          <a:p>
            <a:pPr>
              <a:buFontTx/>
              <a:buChar char="•"/>
            </a:pPr>
            <a:r>
              <a:rPr lang="en-US"/>
              <a:t>Understanding example tree</a:t>
            </a:r>
          </a:p>
          <a:p>
            <a:pPr lvl="1">
              <a:buFontTx/>
              <a:buChar char="•"/>
            </a:pPr>
            <a:r>
              <a:rPr lang="en-US"/>
              <a:t>Classify Example 1: yes</a:t>
            </a:r>
          </a:p>
          <a:p>
            <a:pPr lvl="1">
              <a:buFontTx/>
              <a:buChar char="•"/>
            </a:pPr>
            <a:r>
              <a:rPr lang="en-US"/>
              <a:t>Classify Example 2: yes</a:t>
            </a:r>
          </a:p>
          <a:p>
            <a:pPr lvl="1">
              <a:buFontTx/>
              <a:buChar char="•"/>
            </a:pPr>
            <a:r>
              <a:rPr lang="en-US"/>
              <a:t>Classify Example 3: no</a:t>
            </a:r>
          </a:p>
          <a:p>
            <a:pPr lvl="1">
              <a:buFontTx/>
              <a:buChar char="•"/>
            </a:pPr>
            <a:r>
              <a:rPr lang="en-US"/>
              <a:t>Classify Example 4: yes</a:t>
            </a:r>
          </a:p>
          <a:p>
            <a:pPr lvl="1">
              <a:buFontTx/>
              <a:buChar char="•"/>
            </a:pPr>
            <a:r>
              <a:rPr lang="en-US"/>
              <a:t>Classify: $x_2=(Food=great, Chat=no, Fast=no, Price=adequate, Bar=no)$ $\rightarrow$ yes</a:t>
            </a:r>
          </a:p>
          <a:p>
            <a:pPr lvl="1">
              <a:buFontTx/>
              <a:buChar char="•"/>
            </a:pPr>
            <a:r>
              <a:rPr lang="en-US"/>
              <a:t>Example represents function: (Food=great) AND ((Fast=yes) OR ((Fast=no) AND (Price=adequate))) </a:t>
            </a:r>
            <a:br>
              <a:rPr lang="en-US"/>
            </a:br>
            <a:r>
              <a:rPr lang="en-US">
                <a:sym typeface="Wingdings" charset="0"/>
              </a:rPr>
              <a:t></a:t>
            </a:r>
            <a:r>
              <a:rPr lang="en-US"/>
              <a:t> Simplify to: (Food=great) AND ((Fast=yes) OR (Price=adequate))</a:t>
            </a:r>
          </a:p>
          <a:p>
            <a:pPr>
              <a:buFontTx/>
              <a:buChar char="•"/>
            </a:pPr>
            <a:r>
              <a:rPr lang="en-US"/>
              <a:t>How would you represent:</a:t>
            </a:r>
          </a:p>
          <a:p>
            <a:pPr lvl="1">
              <a:buFontTx/>
              <a:buChar char="•"/>
            </a:pPr>
            <a:r>
              <a:rPr lang="en-US"/>
              <a:t>A AND B</a:t>
            </a:r>
          </a:p>
          <a:p>
            <a:pPr lvl="1">
              <a:buFontTx/>
              <a:buChar char="•"/>
            </a:pPr>
            <a:r>
              <a:rPr lang="en-US"/>
              <a:t>A OR B</a:t>
            </a:r>
          </a:p>
          <a:p>
            <a:pPr lvl="1">
              <a:buFontTx/>
              <a:buChar char="•"/>
            </a:pPr>
            <a:r>
              <a:rPr lang="en-US"/>
              <a:t>A XOR B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330C1-535B-4845-8024-C143A8E44AE5}" type="slidenum">
              <a:rPr lang="en-US"/>
              <a:pPr/>
              <a:t>23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Definition of components</a:t>
            </a:r>
          </a:p>
          <a:p>
            <a:pPr lvl="1">
              <a:buFontTx/>
              <a:buChar char="•"/>
            </a:pPr>
            <a:r>
              <a:rPr lang="en-US"/>
              <a:t>Internal nodes: tests on attributes</a:t>
            </a:r>
          </a:p>
          <a:p>
            <a:pPr lvl="1">
              <a:buFontTx/>
              <a:buChar char="•"/>
            </a:pPr>
            <a:r>
              <a:rPr lang="en-US"/>
              <a:t>Branches: attribute value (one branch for each value)</a:t>
            </a:r>
          </a:p>
          <a:p>
            <a:pPr lvl="1">
              <a:buFontTx/>
              <a:buChar char="•"/>
            </a:pPr>
            <a:r>
              <a:rPr lang="en-US"/>
              <a:t>Leaves: assign classification</a:t>
            </a:r>
          </a:p>
          <a:p>
            <a:pPr>
              <a:buFontTx/>
              <a:buChar char="•"/>
            </a:pPr>
            <a:r>
              <a:rPr lang="en-US"/>
              <a:t>Understanding example tree</a:t>
            </a:r>
          </a:p>
          <a:p>
            <a:pPr lvl="1">
              <a:buFontTx/>
              <a:buChar char="•"/>
            </a:pPr>
            <a:r>
              <a:rPr lang="en-US"/>
              <a:t>Classify Example 1: yes</a:t>
            </a:r>
          </a:p>
          <a:p>
            <a:pPr lvl="1">
              <a:buFontTx/>
              <a:buChar char="•"/>
            </a:pPr>
            <a:r>
              <a:rPr lang="en-US"/>
              <a:t>Classify Example 2: yes</a:t>
            </a:r>
          </a:p>
          <a:p>
            <a:pPr lvl="1">
              <a:buFontTx/>
              <a:buChar char="•"/>
            </a:pPr>
            <a:r>
              <a:rPr lang="en-US"/>
              <a:t>Classify Example 3: no</a:t>
            </a:r>
          </a:p>
          <a:p>
            <a:pPr lvl="1">
              <a:buFontTx/>
              <a:buChar char="•"/>
            </a:pPr>
            <a:r>
              <a:rPr lang="en-US"/>
              <a:t>Classify Example 4: yes</a:t>
            </a:r>
          </a:p>
          <a:p>
            <a:pPr lvl="1">
              <a:buFontTx/>
              <a:buChar char="•"/>
            </a:pPr>
            <a:r>
              <a:rPr lang="en-US"/>
              <a:t>Classify: $x_2=(Food=great, Chat=no, Fast=no, Price=adequate, Bar=no)$ $\rightarrow$ yes</a:t>
            </a:r>
          </a:p>
          <a:p>
            <a:pPr lvl="1">
              <a:buFontTx/>
              <a:buChar char="•"/>
            </a:pPr>
            <a:r>
              <a:rPr lang="en-US"/>
              <a:t>Example represents function: (Food=great) AND ((Fast=yes) OR ((Fast=no) AND (Price=adequate))) </a:t>
            </a:r>
            <a:br>
              <a:rPr lang="en-US"/>
            </a:br>
            <a:r>
              <a:rPr lang="en-US">
                <a:sym typeface="Wingdings" charset="0"/>
              </a:rPr>
              <a:t></a:t>
            </a:r>
            <a:r>
              <a:rPr lang="en-US"/>
              <a:t> Simplify to: (Food=great) AND ((Fast=yes) OR (Price=adequate))</a:t>
            </a:r>
          </a:p>
          <a:p>
            <a:pPr>
              <a:buFontTx/>
              <a:buChar char="•"/>
            </a:pPr>
            <a:r>
              <a:rPr lang="en-US"/>
              <a:t>How would you represent:</a:t>
            </a:r>
          </a:p>
          <a:p>
            <a:pPr lvl="1">
              <a:buFontTx/>
              <a:buChar char="•"/>
            </a:pPr>
            <a:r>
              <a:rPr lang="en-US"/>
              <a:t>A AND B</a:t>
            </a:r>
          </a:p>
          <a:p>
            <a:pPr lvl="1">
              <a:buFontTx/>
              <a:buChar char="•"/>
            </a:pPr>
            <a:r>
              <a:rPr lang="en-US"/>
              <a:t>A OR B</a:t>
            </a:r>
          </a:p>
          <a:p>
            <a:pPr lvl="1">
              <a:buFontTx/>
              <a:buChar char="•"/>
            </a:pPr>
            <a:r>
              <a:rPr lang="en-US"/>
              <a:t>A XOR B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0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ACE9B-5545-6041-AE8A-A44C669347E0}" type="slidenum">
              <a:rPr lang="en-US"/>
              <a:pPr/>
              <a:t>24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Definition of components</a:t>
            </a:r>
          </a:p>
          <a:p>
            <a:pPr lvl="1">
              <a:buFontTx/>
              <a:buChar char="•"/>
            </a:pPr>
            <a:r>
              <a:rPr lang="en-US"/>
              <a:t>Internal nodes: tests on attributes</a:t>
            </a:r>
          </a:p>
          <a:p>
            <a:pPr lvl="1">
              <a:buFontTx/>
              <a:buChar char="•"/>
            </a:pPr>
            <a:r>
              <a:rPr lang="en-US"/>
              <a:t>Branches: attribute value (one branch for each value)</a:t>
            </a:r>
          </a:p>
          <a:p>
            <a:pPr lvl="1">
              <a:buFontTx/>
              <a:buChar char="•"/>
            </a:pPr>
            <a:r>
              <a:rPr lang="en-US"/>
              <a:t>Leaves: assign classification</a:t>
            </a:r>
          </a:p>
          <a:p>
            <a:pPr>
              <a:buFontTx/>
              <a:buChar char="•"/>
            </a:pPr>
            <a:r>
              <a:rPr lang="en-US"/>
              <a:t>Understanding example tree</a:t>
            </a:r>
          </a:p>
          <a:p>
            <a:pPr lvl="1">
              <a:buFontTx/>
              <a:buChar char="•"/>
            </a:pPr>
            <a:r>
              <a:rPr lang="en-US"/>
              <a:t>Classify Example 1: yes</a:t>
            </a:r>
          </a:p>
          <a:p>
            <a:pPr lvl="1">
              <a:buFontTx/>
              <a:buChar char="•"/>
            </a:pPr>
            <a:r>
              <a:rPr lang="en-US"/>
              <a:t>Classify Example 2: yes</a:t>
            </a:r>
          </a:p>
          <a:p>
            <a:pPr lvl="1">
              <a:buFontTx/>
              <a:buChar char="•"/>
            </a:pPr>
            <a:r>
              <a:rPr lang="en-US"/>
              <a:t>Classify Example 3: no</a:t>
            </a:r>
          </a:p>
          <a:p>
            <a:pPr lvl="1">
              <a:buFontTx/>
              <a:buChar char="•"/>
            </a:pPr>
            <a:r>
              <a:rPr lang="en-US"/>
              <a:t>Classify Example 4: yes</a:t>
            </a:r>
          </a:p>
          <a:p>
            <a:pPr lvl="1">
              <a:buFontTx/>
              <a:buChar char="•"/>
            </a:pPr>
            <a:r>
              <a:rPr lang="en-US"/>
              <a:t>Classify: $x_2=(Food=great, Chat=no, Fast=no, Price=adequate, Bar=no)$ $\rightarrow$ yes</a:t>
            </a:r>
          </a:p>
          <a:p>
            <a:pPr lvl="1">
              <a:buFontTx/>
              <a:buChar char="•"/>
            </a:pPr>
            <a:r>
              <a:rPr lang="en-US"/>
              <a:t>Example represents function: (Food=great) AND ((Fast=yes) OR ((Fast=no) AND (Price=adequate))) </a:t>
            </a:r>
            <a:br>
              <a:rPr lang="en-US"/>
            </a:br>
            <a:r>
              <a:rPr lang="en-US">
                <a:sym typeface="Wingdings" charset="0"/>
              </a:rPr>
              <a:t></a:t>
            </a:r>
            <a:r>
              <a:rPr lang="en-US"/>
              <a:t> Simplify to: (Food=great) AND ((Fast=yes) OR (Price=adequate))</a:t>
            </a:r>
          </a:p>
          <a:p>
            <a:pPr>
              <a:buFontTx/>
              <a:buChar char="•"/>
            </a:pPr>
            <a:r>
              <a:rPr lang="en-US"/>
              <a:t>How would you represent:</a:t>
            </a:r>
          </a:p>
          <a:p>
            <a:pPr lvl="1">
              <a:buFontTx/>
              <a:buChar char="•"/>
            </a:pPr>
            <a:r>
              <a:rPr lang="en-US"/>
              <a:t>A AND B</a:t>
            </a:r>
          </a:p>
          <a:p>
            <a:pPr lvl="1">
              <a:buFontTx/>
              <a:buChar char="•"/>
            </a:pPr>
            <a:r>
              <a:rPr lang="en-US"/>
              <a:t>A OR B</a:t>
            </a:r>
          </a:p>
          <a:p>
            <a:pPr lvl="1">
              <a:buFontTx/>
              <a:buChar char="•"/>
            </a:pPr>
            <a:r>
              <a:rPr lang="en-US"/>
              <a:t>A XOR B</a:t>
            </a:r>
          </a:p>
          <a:p>
            <a:pPr lvl="1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2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1C180-4790-674F-985F-055D482AD5BD}" type="slidenum">
              <a:rPr lang="en-US"/>
              <a:pPr/>
              <a:t>25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4856A-C2E7-574E-A127-C2DA1A980265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r>
              <a:rPr lang="en-US"/>
              <a:t>Trivial Tree: Full tree with full depth, just label the nodes.</a:t>
            </a:r>
          </a:p>
        </p:txBody>
      </p:sp>
    </p:spTree>
    <p:extLst>
      <p:ext uri="{BB962C8B-B14F-4D97-AF65-F5344CB8AC3E}">
        <p14:creationId xmlns:p14="http://schemas.microsoft.com/office/powerpoint/2010/main" val="1153703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012A4-DBF2-8647-9010-4146706359BD}" type="slidenum">
              <a:rPr lang="en-US"/>
              <a:pPr/>
              <a:t>43</a:t>
            </a:fld>
            <a:endParaRPr lang="en-US"/>
          </a:p>
        </p:txBody>
      </p:sp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6275"/>
            <a:ext cx="4603750" cy="34528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4127500"/>
          </a:xfrm>
        </p:spPr>
        <p:txBody>
          <a:bodyPr/>
          <a:lstStyle/>
          <a:p>
            <a:r>
              <a:rPr lang="en-US"/>
              <a:t>Peeking – example of peeking:</a:t>
            </a:r>
          </a:p>
          <a:p>
            <a:endParaRPr lang="en-US"/>
          </a:p>
          <a:p>
            <a:r>
              <a:rPr lang="en-US"/>
              <a:t>We generate four different hypothesis – for example by using different criteria to pick the next attribute to branch on.</a:t>
            </a:r>
          </a:p>
          <a:p>
            <a:endParaRPr lang="en-US"/>
          </a:p>
          <a:p>
            <a:r>
              <a:rPr lang="en-US"/>
              <a:t>We test them on the test set and we select the best hypothesis  – voila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– there was picking since the hypothesis was selcted on the basis of its performance on the test set, so information about the test set has leaked into the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836063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915AE-5993-0949-9A38-315AE73F7B10}" type="slidenum">
              <a:rPr lang="en-US"/>
              <a:pPr/>
              <a:t>44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In practice, sometimes too difficult,</a:t>
            </a:r>
          </a:p>
          <a:p>
            <a:r>
              <a:rPr lang="en-US">
                <a:solidFill>
                  <a:schemeClr val="accent2"/>
                </a:solidFill>
              </a:rPr>
              <a:t>So people continue to run experiments on tainted data sets…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588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958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283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08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11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2971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0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13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22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172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2890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9971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8678" name="Text Box 6"/>
          <p:cNvSpPr txBox="1">
            <a:spLocks noChangeArrowheads="1"/>
          </p:cNvSpPr>
          <p:nvPr userDrawn="1"/>
        </p:nvSpPr>
        <p:spPr bwMode="auto">
          <a:xfrm>
            <a:off x="7872466" y="6477000"/>
            <a:ext cx="4239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fld id="{7B52D678-B397-134F-ADB5-6CAB2B706B4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ransition/>
  <p:txStyles>
    <p:titleStyle>
      <a:lvl1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2pPr>
      <a:lvl3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3pPr>
      <a:lvl4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4pPr>
      <a:lvl5pPr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lman@cs.cornell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 4700: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Foundations of  Artificial Intelligence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chemeClr val="accent2"/>
                </a:solidFill>
              </a:rPr>
              <a:t>Prof. Bart Selman</a:t>
            </a:r>
          </a:p>
          <a:p>
            <a:pPr>
              <a:lnSpc>
                <a:spcPct val="80000"/>
              </a:lnSpc>
            </a:pPr>
            <a:r>
              <a:rPr lang="en-US" sz="1800" dirty="0" err="1" smtClean="0">
                <a:solidFill>
                  <a:schemeClr val="tx2"/>
                </a:solidFill>
                <a:hlinkClick r:id="rId3"/>
              </a:rPr>
              <a:t>selman@cs.cornell.edu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3333CC"/>
                </a:solidFill>
              </a:rPr>
              <a:t>Machine Learning: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3333CC"/>
                </a:solidFill>
              </a:rPr>
              <a:t>Decision </a:t>
            </a:r>
            <a:r>
              <a:rPr lang="en-US" sz="1800" b="1" dirty="0">
                <a:solidFill>
                  <a:srgbClr val="3333CC"/>
                </a:solidFill>
              </a:rPr>
              <a:t>Trees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rgbClr val="3333CC"/>
                </a:solidFill>
              </a:rPr>
              <a:t>R&amp;N 18.3</a:t>
            </a:r>
            <a:endParaRPr lang="en-US" sz="18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trees:</a:t>
            </a:r>
            <a:br>
              <a:rPr lang="en-US"/>
            </a:br>
            <a:r>
              <a:rPr lang="en-US"/>
              <a:t>An example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2672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1800" b="1" dirty="0"/>
              <a:t>Problem: decide whether to wait for a table at a restaurant. What </a:t>
            </a:r>
            <a:r>
              <a:rPr lang="en-US" sz="1800" b="1" dirty="0">
                <a:solidFill>
                  <a:schemeClr val="accent2"/>
                </a:solidFill>
              </a:rPr>
              <a:t>attributes</a:t>
            </a:r>
            <a:r>
              <a:rPr lang="en-US" sz="1800" b="1" dirty="0"/>
              <a:t> would you use?</a:t>
            </a:r>
          </a:p>
          <a:p>
            <a:pPr marL="381000" indent="-381000">
              <a:lnSpc>
                <a:spcPct val="90000"/>
              </a:lnSpc>
            </a:pPr>
            <a:endParaRPr lang="en-US" sz="1600" b="1" dirty="0"/>
          </a:p>
          <a:p>
            <a:pPr marL="381000" indent="-381000">
              <a:lnSpc>
                <a:spcPct val="90000"/>
              </a:lnSpc>
            </a:pPr>
            <a:r>
              <a:rPr lang="en-US" sz="1600" dirty="0"/>
              <a:t>Attributes used by </a:t>
            </a:r>
            <a:r>
              <a:rPr lang="en-US" sz="1600" dirty="0" smtClean="0"/>
              <a:t>R&amp;N</a:t>
            </a:r>
            <a:endParaRPr lang="en-US" sz="1600" dirty="0"/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Alternate: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Bar: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Fri/Sat: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Hungry: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Patrons: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Price: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Raining: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Reservation: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Type: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 </a:t>
            </a:r>
            <a:r>
              <a:rPr lang="en-US" sz="1600" dirty="0" err="1"/>
              <a:t>WaitEstimate</a:t>
            </a:r>
            <a:r>
              <a:rPr lang="en-US" sz="1600" dirty="0"/>
              <a:t>: estimated waiting time (0-10, 10-30, 30-60, &gt;60)</a:t>
            </a:r>
          </a:p>
        </p:txBody>
      </p:sp>
      <p:sp>
        <p:nvSpPr>
          <p:cNvPr id="742404" name="Text Box 4"/>
          <p:cNvSpPr txBox="1">
            <a:spLocks noChangeArrowheads="1"/>
          </p:cNvSpPr>
          <p:nvPr/>
        </p:nvSpPr>
        <p:spPr bwMode="auto">
          <a:xfrm>
            <a:off x="2041525" y="5527675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Goal predicate: WillWait?</a:t>
            </a:r>
          </a:p>
        </p:txBody>
      </p:sp>
      <p:sp>
        <p:nvSpPr>
          <p:cNvPr id="742405" name="Text Box 5"/>
          <p:cNvSpPr txBox="1">
            <a:spLocks noChangeArrowheads="1"/>
          </p:cNvSpPr>
          <p:nvPr/>
        </p:nvSpPr>
        <p:spPr bwMode="auto">
          <a:xfrm>
            <a:off x="6477000" y="2868613"/>
            <a:ext cx="2188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What about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 restaurant name?</a:t>
            </a:r>
          </a:p>
        </p:txBody>
      </p:sp>
      <p:sp>
        <p:nvSpPr>
          <p:cNvPr id="742406" name="Text Box 6"/>
          <p:cNvSpPr txBox="1">
            <a:spLocks noChangeArrowheads="1"/>
          </p:cNvSpPr>
          <p:nvPr/>
        </p:nvSpPr>
        <p:spPr bwMode="auto">
          <a:xfrm>
            <a:off x="6680200" y="4191000"/>
            <a:ext cx="24304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33CC"/>
                </a:solidFill>
              </a:rPr>
              <a:t>It could be great for </a:t>
            </a:r>
          </a:p>
          <a:p>
            <a:r>
              <a:rPr lang="en-US" sz="1800" b="1" dirty="0">
                <a:solidFill>
                  <a:srgbClr val="3333CC"/>
                </a:solidFill>
              </a:rPr>
              <a:t>generating a small tree</a:t>
            </a:r>
          </a:p>
          <a:p>
            <a:r>
              <a:rPr lang="en-US" sz="1800" b="1" dirty="0">
                <a:solidFill>
                  <a:srgbClr val="3333CC"/>
                </a:solidFill>
              </a:rPr>
              <a:t>but </a:t>
            </a:r>
            <a:r>
              <a:rPr lang="en-US" sz="1800" b="1" dirty="0" smtClean="0">
                <a:solidFill>
                  <a:srgbClr val="3333CC"/>
                </a:solidFill>
              </a:rPr>
              <a:t>…</a:t>
            </a:r>
            <a:endParaRPr lang="en-US" sz="1800" b="1" dirty="0">
              <a:solidFill>
                <a:srgbClr val="3333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5638800"/>
            <a:ext cx="2478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t doesn</a:t>
            </a:r>
            <a:r>
              <a:rPr lang="en-US" sz="2000" b="1" dirty="0" smtClean="0">
                <a:solidFill>
                  <a:srgbClr val="FF0000"/>
                </a:solidFill>
                <a:latin typeface="Arial"/>
              </a:rPr>
              <a:t>’</a:t>
            </a:r>
            <a:r>
              <a:rPr lang="en-US" sz="2000" b="1" dirty="0" smtClean="0">
                <a:solidFill>
                  <a:srgbClr val="FF0000"/>
                </a:solidFill>
              </a:rPr>
              <a:t>t </a:t>
            </a:r>
            <a:r>
              <a:rPr lang="en-US" sz="2000" b="1" dirty="0">
                <a:solidFill>
                  <a:srgbClr val="FF0000"/>
                </a:solidFill>
              </a:rPr>
              <a:t>generalize!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5" grpId="0"/>
      <p:bldP spid="74240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representations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Examples described by </a:t>
            </a:r>
            <a:r>
              <a:rPr lang="en-US" sz="1800">
                <a:solidFill>
                  <a:schemeClr val="accent2"/>
                </a:solidFill>
              </a:rPr>
              <a:t>attribute values </a:t>
            </a:r>
            <a:r>
              <a:rPr lang="en-US" sz="1800"/>
              <a:t>(Boolean, discrete, continuous)</a:t>
            </a:r>
          </a:p>
          <a:p>
            <a:pPr>
              <a:lnSpc>
                <a:spcPct val="90000"/>
              </a:lnSpc>
            </a:pPr>
            <a:r>
              <a:rPr lang="en-US" sz="1800"/>
              <a:t>E.g., situations where I will/won't wait for a table: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
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</a:rPr>
              <a:t>Classification</a:t>
            </a:r>
            <a:r>
              <a:rPr lang="en-US" sz="1800"/>
              <a:t> of examples is </a:t>
            </a:r>
            <a:r>
              <a:rPr lang="en-US" sz="1800">
                <a:solidFill>
                  <a:schemeClr val="accent2"/>
                </a:solidFill>
              </a:rPr>
              <a:t>positive</a:t>
            </a:r>
            <a:r>
              <a:rPr lang="en-US" sz="1800"/>
              <a:t> (T) or </a:t>
            </a:r>
            <a:r>
              <a:rPr lang="en-US" sz="1800">
                <a:solidFill>
                  <a:schemeClr val="accent2"/>
                </a:solidFill>
              </a:rPr>
              <a:t>negative</a:t>
            </a:r>
            <a:r>
              <a:rPr lang="en-US" sz="1800"/>
              <a:t> (F)
</a:t>
            </a:r>
          </a:p>
        </p:txBody>
      </p:sp>
      <p:pic>
        <p:nvPicPr>
          <p:cNvPr id="74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7527925" y="3546475"/>
            <a:ext cx="171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 examples</a:t>
            </a:r>
          </a:p>
          <a:p>
            <a:r>
              <a:rPr lang="en-US"/>
              <a:t>6 +</a:t>
            </a:r>
          </a:p>
          <a:p>
            <a:r>
              <a:rPr lang="en-US"/>
              <a:t>6 -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09800"/>
            <a:ext cx="5791200" cy="415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74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114800"/>
          </a:xfrm>
        </p:spPr>
        <p:txBody>
          <a:bodyPr/>
          <a:lstStyle/>
          <a:p>
            <a:r>
              <a:rPr lang="en-US" sz="1600" dirty="0"/>
              <a:t>One possible representation for hypotheses</a:t>
            </a:r>
          </a:p>
          <a:p>
            <a:r>
              <a:rPr lang="en-US" sz="1600" dirty="0"/>
              <a:t>E.g., here is a tree for deciding whether to wait: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 of Decision Trees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836165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/>
              <a:t>Any particular decision tree hypothesis for </a:t>
            </a:r>
            <a:r>
              <a:rPr lang="en-US" sz="2000" b="1" dirty="0" err="1"/>
              <a:t>WillWait</a:t>
            </a:r>
            <a:r>
              <a:rPr lang="en-US" sz="2000" b="1" dirty="0"/>
              <a:t> goal predicate can  be </a:t>
            </a:r>
          </a:p>
          <a:p>
            <a:r>
              <a:rPr lang="en-US" sz="2000" b="1" dirty="0"/>
              <a:t>seen as </a:t>
            </a:r>
            <a:r>
              <a:rPr lang="en-US" sz="2000" b="1" dirty="0">
                <a:solidFill>
                  <a:schemeClr val="accent2"/>
                </a:solidFill>
              </a:rPr>
              <a:t>a disjunction of a conjunction of tests</a:t>
            </a:r>
            <a:r>
              <a:rPr lang="en-US" sz="2000" b="1" dirty="0"/>
              <a:t>, i.e., an assertion of the form: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b="1" dirty="0">
                <a:sym typeface="Symbol" charset="0"/>
              </a:rPr>
              <a:t>s  </a:t>
            </a:r>
            <a:r>
              <a:rPr lang="en-US" sz="2000" b="1" dirty="0" err="1">
                <a:sym typeface="Symbol" charset="0"/>
              </a:rPr>
              <a:t>WillWait</a:t>
            </a:r>
            <a:r>
              <a:rPr lang="en-US" sz="2000" b="1" dirty="0">
                <a:sym typeface="Symbol" charset="0"/>
              </a:rPr>
              <a:t>(s)  (P1(s)  P2(s)  … </a:t>
            </a:r>
            <a:r>
              <a:rPr lang="en-US" b="1" dirty="0"/>
              <a:t> </a:t>
            </a:r>
            <a:r>
              <a:rPr lang="en-US" b="1" dirty="0" err="1"/>
              <a:t>Pn</a:t>
            </a:r>
            <a:r>
              <a:rPr lang="en-US" b="1" dirty="0"/>
              <a:t>(s))</a:t>
            </a:r>
          </a:p>
          <a:p>
            <a:endParaRPr lang="en-US" dirty="0"/>
          </a:p>
          <a:p>
            <a:r>
              <a:rPr lang="en-US" sz="2000" b="1" dirty="0"/>
              <a:t>Where each condition Pi(s) is a </a:t>
            </a:r>
            <a:r>
              <a:rPr lang="en-US" sz="2000" b="1" dirty="0">
                <a:solidFill>
                  <a:schemeClr val="accent2"/>
                </a:solidFill>
              </a:rPr>
              <a:t>conjunction of tests</a:t>
            </a:r>
            <a:r>
              <a:rPr lang="en-US" sz="2000" b="1" dirty="0"/>
              <a:t> corresponding </a:t>
            </a:r>
          </a:p>
          <a:p>
            <a:r>
              <a:rPr lang="en-US" sz="2000" b="1" dirty="0"/>
              <a:t>to the path from the root of the tree to a leaf with a positive outcome.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Decision trees can </a:t>
            </a:r>
            <a:r>
              <a:rPr lang="en-US" sz="1800">
                <a:solidFill>
                  <a:srgbClr val="FF0000"/>
                </a:solidFill>
              </a:rPr>
              <a:t>express any Boolean  function</a:t>
            </a:r>
            <a:r>
              <a:rPr lang="en-US" sz="1800"/>
              <a:t> of the input attributes.</a:t>
            </a:r>
          </a:p>
          <a:p>
            <a:pPr>
              <a:lnSpc>
                <a:spcPct val="80000"/>
              </a:lnSpc>
            </a:pPr>
            <a:r>
              <a:rPr lang="en-US" sz="1800"/>
              <a:t>E.g., for Boolean functions, truth table row </a:t>
            </a:r>
            <a:r>
              <a:rPr lang="en-US" sz="1800">
                <a:cs typeface="Arial" charset="0"/>
              </a:rPr>
              <a:t>→ </a:t>
            </a:r>
            <a:r>
              <a:rPr lang="en-US" sz="1800"/>
              <a:t>path to leaf: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endParaRPr lang="en-US" sz="1800"/>
          </a:p>
        </p:txBody>
      </p:sp>
      <p:pic>
        <p:nvPicPr>
          <p:cNvPr id="766980" name="Picture 4" descr="xor-decision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5181600" cy="17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Number of Distinct Decision Trees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114800"/>
          </a:xfrm>
        </p:spPr>
        <p:txBody>
          <a:bodyPr/>
          <a:lstStyle/>
          <a:p>
            <a:r>
              <a:rPr lang="en-US" sz="24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2400" i="1" u="sng" dirty="0">
                <a:solidFill>
                  <a:srgbClr val="CC0099"/>
                </a:solidFill>
              </a:rPr>
              <a:t>10</a:t>
            </a:r>
            <a:r>
              <a:rPr lang="en-US" sz="2400" u="sng" dirty="0">
                <a:solidFill>
                  <a:srgbClr val="CC0099"/>
                </a:solidFill>
              </a:rPr>
              <a:t> Boolean attributes?</a:t>
            </a:r>
          </a:p>
          <a:p>
            <a:r>
              <a:rPr lang="en-US" dirty="0"/>
              <a:t>= number of Boolean functions with 10 propositional symbols</a:t>
            </a:r>
          </a:p>
          <a:p>
            <a:endParaRPr lang="en-US" dirty="0"/>
          </a:p>
          <a:p>
            <a:r>
              <a:rPr lang="en-US" dirty="0"/>
              <a:t>Input features		Output</a:t>
            </a:r>
          </a:p>
          <a:p>
            <a:endParaRPr lang="en-US" dirty="0"/>
          </a:p>
          <a:p>
            <a:r>
              <a:rPr lang="en-US" dirty="0"/>
              <a:t>0 0 0 0 0 0 0 0 0 0	0/1</a:t>
            </a:r>
          </a:p>
          <a:p>
            <a:r>
              <a:rPr lang="en-US" dirty="0"/>
              <a:t>0 0 0 0 0 0 0 0 0 1	0/1</a:t>
            </a:r>
          </a:p>
          <a:p>
            <a:r>
              <a:rPr lang="en-US" dirty="0"/>
              <a:t>0 0 0 0 0 0 0 0 1 0	0/1</a:t>
            </a:r>
          </a:p>
          <a:p>
            <a:r>
              <a:rPr lang="en-US" dirty="0"/>
              <a:t>0 0 0 0 0 0 0 1 0 0	0/1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1 1 1 1 1 1 1 1 1 1	0/1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64620" name="Group 12"/>
          <p:cNvGrpSpPr>
            <a:grpSpLocks/>
          </p:cNvGrpSpPr>
          <p:nvPr/>
        </p:nvGrpSpPr>
        <p:grpSpPr bwMode="auto">
          <a:xfrm>
            <a:off x="4800600" y="3657600"/>
            <a:ext cx="4298950" cy="2057400"/>
            <a:chOff x="3024" y="2496"/>
            <a:chExt cx="2708" cy="1296"/>
          </a:xfrm>
        </p:grpSpPr>
        <p:sp>
          <p:nvSpPr>
            <p:cNvPr id="964613" name="AutoShape 5"/>
            <p:cNvSpPr>
              <a:spLocks/>
            </p:cNvSpPr>
            <p:nvPr/>
          </p:nvSpPr>
          <p:spPr bwMode="auto">
            <a:xfrm>
              <a:off x="3024" y="2496"/>
              <a:ext cx="48" cy="1296"/>
            </a:xfrm>
            <a:prstGeom prst="rightBrace">
              <a:avLst>
                <a:gd name="adj1" fmla="val 2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4614" name="Text Box 6"/>
            <p:cNvSpPr txBox="1">
              <a:spLocks noChangeArrowheads="1"/>
            </p:cNvSpPr>
            <p:nvPr/>
          </p:nvSpPr>
          <p:spPr bwMode="auto">
            <a:xfrm>
              <a:off x="3168" y="2640"/>
              <a:ext cx="2564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/>
                <a:t>How many entries does this table have?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964615" name="Text Box 7"/>
          <p:cNvSpPr txBox="1">
            <a:spLocks noChangeArrowheads="1"/>
          </p:cNvSpPr>
          <p:nvPr/>
        </p:nvSpPr>
        <p:spPr bwMode="auto">
          <a:xfrm>
            <a:off x="6275451" y="4253531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10</a:t>
            </a:r>
          </a:p>
        </p:txBody>
      </p:sp>
      <p:sp>
        <p:nvSpPr>
          <p:cNvPr id="964617" name="Text Box 9"/>
          <p:cNvSpPr txBox="1">
            <a:spLocks noChangeArrowheads="1"/>
          </p:cNvSpPr>
          <p:nvPr/>
        </p:nvSpPr>
        <p:spPr bwMode="auto">
          <a:xfrm>
            <a:off x="4800116" y="4876800"/>
            <a:ext cx="42427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So how many Boolean functions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 with 10 Boolean attributes are there,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given that each entry can be 0/1?</a:t>
            </a:r>
          </a:p>
        </p:txBody>
      </p:sp>
      <p:sp>
        <p:nvSpPr>
          <p:cNvPr id="964619" name="Rectangle 11"/>
          <p:cNvSpPr>
            <a:spLocks noChangeArrowheads="1"/>
          </p:cNvSpPr>
          <p:nvPr/>
        </p:nvSpPr>
        <p:spPr bwMode="auto">
          <a:xfrm>
            <a:off x="6096000" y="6019800"/>
            <a:ext cx="898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/>
              <a:t>= 2</a:t>
            </a:r>
            <a:r>
              <a:rPr lang="en-US" b="1" baseline="30000" dirty="0"/>
              <a:t>2</a:t>
            </a:r>
            <a:r>
              <a:rPr lang="en-US" b="1" baseline="60000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5" grpId="0"/>
      <p:bldP spid="964617" grpId="0"/>
      <p:bldP spid="9646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>
                <a:solidFill>
                  <a:srgbClr val="CC0099"/>
                </a:solidFill>
              </a:rPr>
              <a:t>How many distinct decision trees with </a:t>
            </a:r>
            <a:r>
              <a:rPr lang="en-US" sz="2400" i="1" u="sng" dirty="0">
                <a:solidFill>
                  <a:srgbClr val="CC0099"/>
                </a:solidFill>
              </a:rPr>
              <a:t>n</a:t>
            </a:r>
            <a:r>
              <a:rPr lang="en-US" sz="2400" u="sng" dirty="0">
                <a:solidFill>
                  <a:srgbClr val="CC0099"/>
                </a:solidFill>
              </a:rPr>
              <a:t> Boolean attributes?</a:t>
            </a:r>
          </a:p>
          <a:p>
            <a:r>
              <a:rPr lang="en-US" dirty="0"/>
              <a:t>= number of Boolean functions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 number of distinct truth tables with 2</a:t>
            </a:r>
            <a:r>
              <a:rPr lang="en-US" baseline="30000" dirty="0"/>
              <a:t>n</a:t>
            </a:r>
            <a:r>
              <a:rPr lang="en-US" dirty="0"/>
              <a:t> rows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W</a:t>
            </a:r>
            <a:r>
              <a:rPr lang="en-US" b="1" dirty="0" smtClean="0">
                <a:solidFill>
                  <a:schemeClr val="accent2"/>
                </a:solidFill>
              </a:rPr>
              <a:t>ith </a:t>
            </a:r>
            <a:r>
              <a:rPr lang="en-US" b="1" dirty="0">
                <a:solidFill>
                  <a:schemeClr val="accent2"/>
                </a:solidFill>
              </a:rPr>
              <a:t>6 Boolean attributes, there are 18,446,744,073,709,551,616 </a:t>
            </a:r>
            <a:r>
              <a:rPr lang="en-US" b="1" dirty="0" smtClean="0">
                <a:solidFill>
                  <a:schemeClr val="accent2"/>
                </a:solidFill>
              </a:rPr>
              <a:t>possible trees!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46501" name="Rectangle 5"/>
          <p:cNvSpPr>
            <a:spLocks noChangeArrowheads="1"/>
          </p:cNvSpPr>
          <p:nvPr/>
        </p:nvSpPr>
        <p:spPr bwMode="auto">
          <a:xfrm>
            <a:off x="5943600" y="3505200"/>
            <a:ext cx="68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</p:txBody>
      </p:sp>
      <p:sp>
        <p:nvSpPr>
          <p:cNvPr id="746502" name="Text Box 6"/>
          <p:cNvSpPr txBox="1">
            <a:spLocks noChangeArrowheads="1"/>
          </p:cNvSpPr>
          <p:nvPr/>
        </p:nvSpPr>
        <p:spPr bwMode="auto">
          <a:xfrm>
            <a:off x="2270125" y="568007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 smtClean="0"/>
              <a:t>Googles</a:t>
            </a:r>
            <a:r>
              <a:rPr lang="en-US" dirty="0" smtClean="0"/>
              <a:t> </a:t>
            </a:r>
            <a:r>
              <a:rPr lang="en-US" dirty="0"/>
              <a:t>calculator could not handle 10 attributes </a:t>
            </a:r>
            <a:r>
              <a:rPr lang="en-US" dirty="0">
                <a:sym typeface="Wingdings" charset="0"/>
              </a:rPr>
              <a:t>!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400" y="4114800"/>
            <a:ext cx="7390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how many Boolean functions on 6 attributes? A lot…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6248400"/>
            <a:ext cx="588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There are even more decision trees! (see later)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1" grpId="0"/>
      <p:bldP spid="746502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9448800" cy="4191000"/>
          </a:xfrm>
        </p:spPr>
        <p:txBody>
          <a:bodyPr/>
          <a:lstStyle/>
          <a:p>
            <a:r>
              <a:rPr lang="en-US" b="1" dirty="0"/>
              <a:t>Decision trees can </a:t>
            </a:r>
            <a:r>
              <a:rPr lang="en-US" b="1" dirty="0">
                <a:solidFill>
                  <a:srgbClr val="FF0000"/>
                </a:solidFill>
              </a:rPr>
              <a:t>express any Boolean  function</a:t>
            </a:r>
            <a:r>
              <a:rPr lang="en-US" b="1" dirty="0"/>
              <a:t>. </a:t>
            </a:r>
          </a:p>
          <a:p>
            <a:r>
              <a:rPr lang="en-US" b="1" dirty="0"/>
              <a:t>Goal: Finding a </a:t>
            </a:r>
            <a:r>
              <a:rPr lang="en-US" b="1" dirty="0">
                <a:solidFill>
                  <a:schemeClr val="accent2"/>
                </a:solidFill>
              </a:rPr>
              <a:t>decision tree that agrees with training </a:t>
            </a:r>
            <a:r>
              <a:rPr lang="en-US" b="1" dirty="0" smtClean="0">
                <a:solidFill>
                  <a:schemeClr val="accent2"/>
                </a:solidFill>
              </a:rPr>
              <a:t>set</a:t>
            </a:r>
            <a:r>
              <a:rPr lang="en-US" b="1" dirty="0"/>
              <a:t>.</a:t>
            </a:r>
            <a:endParaRPr lang="en-US" b="1" dirty="0">
              <a:sym typeface="Wingdings" charset="0"/>
            </a:endParaRPr>
          </a:p>
          <a:p>
            <a:r>
              <a:rPr lang="en-US" b="1" dirty="0">
                <a:sym typeface="Wingdings" charset="0"/>
              </a:rPr>
              <a:t>	We could construct a decision tree that has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one path to a leaf for each example</a:t>
            </a:r>
            <a:r>
              <a:rPr lang="en-US" b="1" dirty="0">
                <a:sym typeface="Wingdings" charset="0"/>
              </a:rPr>
              <a:t>, where the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path tests sets</a:t>
            </a:r>
            <a:r>
              <a:rPr lang="en-US" b="1" dirty="0">
                <a:sym typeface="Wingdings" charset="0"/>
              </a:rPr>
              <a:t> each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attribute value</a:t>
            </a:r>
            <a:r>
              <a:rPr lang="en-US" b="1" dirty="0">
                <a:sym typeface="Wingdings" charset="0"/>
              </a:rPr>
              <a:t> to the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value of the example. </a:t>
            </a:r>
            <a:endParaRPr lang="en-US" b="1" dirty="0" smtClean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olidFill>
                <a:schemeClr val="accent2"/>
              </a:solidFill>
              <a:sym typeface="Wingdings" charset="0"/>
            </a:endParaRPr>
          </a:p>
          <a:p>
            <a:endParaRPr lang="en-US" b="1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r>
              <a:rPr lang="en-US" b="1" dirty="0">
                <a:solidFill>
                  <a:srgbClr val="FF0000"/>
                </a:solidFill>
                <a:sym typeface="Wingdings" charset="0"/>
              </a:rPr>
              <a:t>Overall Goal:</a:t>
            </a:r>
            <a:r>
              <a:rPr lang="en-US" b="1" dirty="0">
                <a:sym typeface="Wingdings" charset="0"/>
              </a:rPr>
              <a:t> get a good  classification with a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small number of tests</a:t>
            </a:r>
            <a:r>
              <a:rPr lang="en-US" b="1" dirty="0">
                <a:sym typeface="Wingdings" charset="0"/>
              </a:rPr>
              <a:t>.</a:t>
            </a:r>
          </a:p>
          <a:p>
            <a:endParaRPr lang="en-US" b="1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>
              <a:sym typeface="Wingdings" charset="0"/>
            </a:endParaRPr>
          </a:p>
          <a:p>
            <a:endParaRPr lang="en-US" dirty="0"/>
          </a:p>
        </p:txBody>
      </p:sp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Decision tree learning Algorithm </a:t>
            </a:r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1752600" y="3810000"/>
            <a:ext cx="6248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  <a:sym typeface="Wingdings" charset="0"/>
              </a:rPr>
              <a:t>Problem:</a:t>
            </a:r>
            <a:r>
              <a:rPr lang="en-US" sz="2000" b="1" dirty="0">
                <a:sym typeface="Wingdings" charset="0"/>
              </a:rPr>
              <a:t> This approach would just memorize example. How to deal with new examples? </a:t>
            </a:r>
            <a:r>
              <a:rPr lang="en-US" sz="2000" b="1" dirty="0">
                <a:solidFill>
                  <a:schemeClr val="accent2"/>
                </a:solidFill>
                <a:sym typeface="Wingdings" charset="0"/>
              </a:rPr>
              <a:t>It </a:t>
            </a:r>
            <a:r>
              <a:rPr lang="en-US" sz="2000" b="1" dirty="0" err="1">
                <a:solidFill>
                  <a:schemeClr val="accent2"/>
                </a:solidFill>
                <a:sym typeface="Wingdings" charset="0"/>
              </a:rPr>
              <a:t>doesn</a:t>
            </a:r>
            <a:r>
              <a:rPr lang="ja-JP" altLang="en-US" sz="2000" b="1" dirty="0">
                <a:solidFill>
                  <a:schemeClr val="accent2"/>
                </a:solidFill>
                <a:latin typeface="Arial"/>
                <a:sym typeface="Wingdings" charset="0"/>
              </a:rPr>
              <a:t>’</a:t>
            </a:r>
            <a:r>
              <a:rPr lang="en-US" sz="2000" b="1" dirty="0">
                <a:solidFill>
                  <a:schemeClr val="accent2"/>
                </a:solidFill>
                <a:sym typeface="Wingdings" charset="0"/>
              </a:rPr>
              <a:t>t generalize</a:t>
            </a:r>
            <a:r>
              <a:rPr lang="en-US" sz="2000" b="1" dirty="0">
                <a:sym typeface="Wingdings" charset="0"/>
              </a:rPr>
              <a:t>!</a:t>
            </a:r>
          </a:p>
          <a:p>
            <a:pPr>
              <a:spcBef>
                <a:spcPct val="50000"/>
              </a:spcBef>
            </a:pPr>
            <a:endParaRPr lang="en-US" sz="2000" b="1" dirty="0">
              <a:sym typeface="Wingdings" charset="0"/>
            </a:endParaRPr>
          </a:p>
        </p:txBody>
      </p:sp>
      <p:sp>
        <p:nvSpPr>
          <p:cNvPr id="768007" name="Text Box 7"/>
          <p:cNvSpPr txBox="1">
            <a:spLocks noChangeArrowheads="1"/>
          </p:cNvSpPr>
          <p:nvPr/>
        </p:nvSpPr>
        <p:spPr bwMode="auto">
          <a:xfrm>
            <a:off x="609600" y="5334000"/>
            <a:ext cx="70409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chemeClr val="accent2"/>
                </a:solidFill>
              </a:rPr>
              <a:t>We want a compact/smallest tree.</a:t>
            </a:r>
          </a:p>
          <a:p>
            <a:r>
              <a:rPr lang="en-US" sz="1800" b="1" dirty="0" smtClean="0">
                <a:solidFill>
                  <a:schemeClr val="accent2"/>
                </a:solidFill>
              </a:rPr>
              <a:t>But finding </a:t>
            </a:r>
            <a:r>
              <a:rPr lang="en-US" sz="1800" b="1" dirty="0">
                <a:solidFill>
                  <a:schemeClr val="accent2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smallest tree consistent with the examples is NP-hard!</a:t>
            </a:r>
          </a:p>
        </p:txBody>
      </p:sp>
      <p:sp>
        <p:nvSpPr>
          <p:cNvPr id="768008" name="Rectangle 8"/>
          <p:cNvSpPr>
            <a:spLocks noChangeArrowheads="1"/>
          </p:cNvSpPr>
          <p:nvPr/>
        </p:nvSpPr>
        <p:spPr bwMode="auto">
          <a:xfrm>
            <a:off x="1676400" y="4572001"/>
            <a:ext cx="7467600" cy="618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 dirty="0" smtClean="0"/>
              <a:t>(</a:t>
            </a:r>
            <a:r>
              <a:rPr lang="en-US" sz="1800" b="1" dirty="0" smtClean="0"/>
              <a:t>But sometimes hard to avoid --- e.g. parity </a:t>
            </a:r>
            <a:r>
              <a:rPr lang="en-US" sz="1800" b="1" dirty="0"/>
              <a:t>function, 1, if an even number of inputs, or majority function, 1, if more than half of the inputs are 1)</a:t>
            </a:r>
            <a:r>
              <a:rPr lang="en-US" sz="1800" b="1" dirty="0" smtClean="0"/>
              <a:t>.</a:t>
            </a:r>
            <a:endParaRPr lang="en-US" sz="1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272135"/>
            <a:ext cx="6808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What is the problem with this from a learning point of view?</a:t>
            </a:r>
            <a:endParaRPr lang="en-US" sz="2000" b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6" grpId="0"/>
      <p:bldP spid="76800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077200" cy="1143000"/>
          </a:xfrm>
        </p:spPr>
        <p:txBody>
          <a:bodyPr/>
          <a:lstStyle/>
          <a:p>
            <a:r>
              <a:rPr lang="en-US"/>
              <a:t>Expressiveness:</a:t>
            </a:r>
            <a:br>
              <a:rPr lang="en-US"/>
            </a:br>
            <a:r>
              <a:rPr lang="en-US"/>
              <a:t>Boolean Function with 2 attributes </a:t>
            </a:r>
            <a:r>
              <a:rPr lang="en-US">
                <a:sym typeface="Wingdings" charset="0"/>
              </a:rPr>
              <a:t>    DTs        </a:t>
            </a:r>
            <a:endParaRPr lang="en-US" baseline="30000"/>
          </a:p>
        </p:txBody>
      </p:sp>
      <p:sp>
        <p:nvSpPr>
          <p:cNvPr id="993283" name="Text Box 3"/>
          <p:cNvSpPr txBox="1">
            <a:spLocks noChangeArrowheads="1"/>
          </p:cNvSpPr>
          <p:nvPr/>
        </p:nvSpPr>
        <p:spPr bwMode="auto">
          <a:xfrm>
            <a:off x="954088" y="2022475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3284" name="Text Box 4"/>
          <p:cNvSpPr txBox="1">
            <a:spLocks noChangeArrowheads="1"/>
          </p:cNvSpPr>
          <p:nvPr/>
        </p:nvSpPr>
        <p:spPr bwMode="auto">
          <a:xfrm>
            <a:off x="487363" y="2716213"/>
            <a:ext cx="373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3285" name="Text Box 5"/>
          <p:cNvSpPr txBox="1">
            <a:spLocks noChangeArrowheads="1"/>
          </p:cNvSpPr>
          <p:nvPr/>
        </p:nvSpPr>
        <p:spPr bwMode="auto">
          <a:xfrm>
            <a:off x="1379538" y="2716213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3286" name="Line 6"/>
          <p:cNvSpPr>
            <a:spLocks noChangeShapeType="1"/>
          </p:cNvSpPr>
          <p:nvPr/>
        </p:nvSpPr>
        <p:spPr bwMode="auto">
          <a:xfrm flipH="1">
            <a:off x="693738" y="2495550"/>
            <a:ext cx="27463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87" name="Line 7"/>
          <p:cNvSpPr>
            <a:spLocks noChangeShapeType="1"/>
          </p:cNvSpPr>
          <p:nvPr/>
        </p:nvSpPr>
        <p:spPr bwMode="auto">
          <a:xfrm>
            <a:off x="1311275" y="2495550"/>
            <a:ext cx="20478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88" name="Text Box 8"/>
          <p:cNvSpPr txBox="1">
            <a:spLocks noChangeArrowheads="1"/>
          </p:cNvSpPr>
          <p:nvPr/>
        </p:nvSpPr>
        <p:spPr bwMode="auto">
          <a:xfrm>
            <a:off x="1173163" y="3522663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3289" name="Text Box 9"/>
          <p:cNvSpPr txBox="1">
            <a:spLocks noChangeArrowheads="1"/>
          </p:cNvSpPr>
          <p:nvPr/>
        </p:nvSpPr>
        <p:spPr bwMode="auto">
          <a:xfrm>
            <a:off x="1801813" y="3522663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3290" name="Text Box 10"/>
          <p:cNvSpPr txBox="1">
            <a:spLocks noChangeArrowheads="1"/>
          </p:cNvSpPr>
          <p:nvPr/>
        </p:nvSpPr>
        <p:spPr bwMode="auto">
          <a:xfrm>
            <a:off x="76200" y="3522663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3291" name="Text Box 11"/>
          <p:cNvSpPr txBox="1">
            <a:spLocks noChangeArrowheads="1"/>
          </p:cNvSpPr>
          <p:nvPr/>
        </p:nvSpPr>
        <p:spPr bwMode="auto">
          <a:xfrm>
            <a:off x="703263" y="3522663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3292" name="Line 12"/>
          <p:cNvSpPr>
            <a:spLocks noChangeShapeType="1"/>
          </p:cNvSpPr>
          <p:nvPr/>
        </p:nvSpPr>
        <p:spPr bwMode="auto">
          <a:xfrm flipH="1">
            <a:off x="212725" y="3155950"/>
            <a:ext cx="27463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93" name="Line 13"/>
          <p:cNvSpPr>
            <a:spLocks noChangeShapeType="1"/>
          </p:cNvSpPr>
          <p:nvPr/>
        </p:nvSpPr>
        <p:spPr bwMode="auto">
          <a:xfrm>
            <a:off x="830263" y="3155950"/>
            <a:ext cx="1381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94" name="Line 14"/>
          <p:cNvSpPr>
            <a:spLocks noChangeShapeType="1"/>
          </p:cNvSpPr>
          <p:nvPr/>
        </p:nvSpPr>
        <p:spPr bwMode="auto">
          <a:xfrm flipH="1">
            <a:off x="1379538" y="3155950"/>
            <a:ext cx="1365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95" name="Line 15"/>
          <p:cNvSpPr>
            <a:spLocks noChangeShapeType="1"/>
          </p:cNvSpPr>
          <p:nvPr/>
        </p:nvSpPr>
        <p:spPr bwMode="auto">
          <a:xfrm>
            <a:off x="1654175" y="3155950"/>
            <a:ext cx="27463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296" name="Text Box 16"/>
          <p:cNvSpPr txBox="1">
            <a:spLocks noChangeArrowheads="1"/>
          </p:cNvSpPr>
          <p:nvPr/>
        </p:nvSpPr>
        <p:spPr bwMode="auto">
          <a:xfrm>
            <a:off x="541338" y="2316163"/>
            <a:ext cx="3698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3297" name="Rectangle 17"/>
          <p:cNvSpPr>
            <a:spLocks noChangeArrowheads="1"/>
          </p:cNvSpPr>
          <p:nvPr/>
        </p:nvSpPr>
        <p:spPr bwMode="auto">
          <a:xfrm>
            <a:off x="1447800" y="2349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3298" name="Rectangle 18"/>
          <p:cNvSpPr>
            <a:spLocks noChangeArrowheads="1"/>
          </p:cNvSpPr>
          <p:nvPr/>
        </p:nvSpPr>
        <p:spPr bwMode="auto">
          <a:xfrm>
            <a:off x="76200" y="3009900"/>
            <a:ext cx="3698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3299" name="Rectangle 19"/>
          <p:cNvSpPr>
            <a:spLocks noChangeArrowheads="1"/>
          </p:cNvSpPr>
          <p:nvPr/>
        </p:nvSpPr>
        <p:spPr bwMode="auto">
          <a:xfrm>
            <a:off x="1816100" y="3082925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3300" name="Rectangle 20"/>
          <p:cNvSpPr>
            <a:spLocks noChangeArrowheads="1"/>
          </p:cNvSpPr>
          <p:nvPr/>
        </p:nvSpPr>
        <p:spPr bwMode="auto">
          <a:xfrm>
            <a:off x="1173163" y="3082925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3301" name="Rectangle 21"/>
          <p:cNvSpPr>
            <a:spLocks noChangeArrowheads="1"/>
          </p:cNvSpPr>
          <p:nvPr/>
        </p:nvSpPr>
        <p:spPr bwMode="auto">
          <a:xfrm>
            <a:off x="900113" y="3009900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993302" name="Group 22"/>
          <p:cNvGrpSpPr>
            <a:grpSpLocks/>
          </p:cNvGrpSpPr>
          <p:nvPr/>
        </p:nvGrpSpPr>
        <p:grpSpPr bwMode="auto">
          <a:xfrm>
            <a:off x="4876800" y="2057400"/>
            <a:ext cx="2092325" cy="1906218"/>
            <a:chOff x="48" y="1274"/>
            <a:chExt cx="1464" cy="1324"/>
          </a:xfrm>
        </p:grpSpPr>
        <p:sp>
          <p:nvSpPr>
            <p:cNvPr id="993303" name="Text Box 2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304" name="Text Box 2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05" name="Text Box 2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06" name="Line 2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07" name="Line 2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08" name="Text Box 28"/>
            <p:cNvSpPr txBox="1">
              <a:spLocks noChangeArrowheads="1"/>
            </p:cNvSpPr>
            <p:nvPr/>
          </p:nvSpPr>
          <p:spPr bwMode="auto">
            <a:xfrm>
              <a:off x="816" y="2256"/>
              <a:ext cx="258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09" name="Text Box 29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10" name="Text Box 30"/>
            <p:cNvSpPr txBox="1">
              <a:spLocks noChangeArrowheads="1"/>
            </p:cNvSpPr>
            <p:nvPr/>
          </p:nvSpPr>
          <p:spPr bwMode="auto">
            <a:xfrm>
              <a:off x="535" y="2280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993311" name="Text Box 31"/>
            <p:cNvSpPr txBox="1">
              <a:spLocks noChangeArrowheads="1"/>
            </p:cNvSpPr>
            <p:nvPr/>
          </p:nvSpPr>
          <p:spPr bwMode="auto">
            <a:xfrm>
              <a:off x="48" y="2280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93312" name="Line 3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13" name="Line 3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14" name="Line 3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15" name="Line 3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16" name="Text Box 3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17" name="Rectangle 37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18" name="Rectangle 38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19" name="Rectangle 39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20" name="Rectangle 40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21" name="Rectangle 41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322" name="Group 42"/>
          <p:cNvGrpSpPr>
            <a:grpSpLocks/>
          </p:cNvGrpSpPr>
          <p:nvPr/>
        </p:nvGrpSpPr>
        <p:grpSpPr bwMode="auto">
          <a:xfrm>
            <a:off x="2362200" y="1981200"/>
            <a:ext cx="2092325" cy="1957388"/>
            <a:chOff x="48" y="1274"/>
            <a:chExt cx="1464" cy="1281"/>
          </a:xfrm>
        </p:grpSpPr>
        <p:sp>
          <p:nvSpPr>
            <p:cNvPr id="993323" name="Text Box 4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324" name="Text Box 4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25" name="Text Box 4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26" name="Line 4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27" name="Line 4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28" name="Text Box 48"/>
            <p:cNvSpPr txBox="1">
              <a:spLocks noChangeArrowheads="1"/>
            </p:cNvSpPr>
            <p:nvPr/>
          </p:nvSpPr>
          <p:spPr bwMode="auto">
            <a:xfrm>
              <a:off x="816" y="2256"/>
              <a:ext cx="25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29" name="Text Box 49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30" name="Text Box 50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31" name="Text Box 51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32" name="Line 5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33" name="Line 5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34" name="Line 5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35" name="Line 5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36" name="Text Box 5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37" name="Rectangle 57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38" name="Rectangle 58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39" name="Rectangle 59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40" name="Rectangle 60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41" name="Rectangle 61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342" name="Group 62"/>
          <p:cNvGrpSpPr>
            <a:grpSpLocks/>
          </p:cNvGrpSpPr>
          <p:nvPr/>
        </p:nvGrpSpPr>
        <p:grpSpPr bwMode="auto">
          <a:xfrm>
            <a:off x="152400" y="4648200"/>
            <a:ext cx="2095500" cy="1871663"/>
            <a:chOff x="48" y="1274"/>
            <a:chExt cx="1466" cy="1300"/>
          </a:xfrm>
        </p:grpSpPr>
        <p:sp>
          <p:nvSpPr>
            <p:cNvPr id="993343" name="Text Box 6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344" name="Text Box 6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45" name="Text Box 6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46" name="Line 6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47" name="Line 6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48" name="Text Box 68"/>
            <p:cNvSpPr txBox="1">
              <a:spLocks noChangeArrowheads="1"/>
            </p:cNvSpPr>
            <p:nvPr/>
          </p:nvSpPr>
          <p:spPr bwMode="auto">
            <a:xfrm>
              <a:off x="81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49" name="Text Box 69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50" name="Text Box 70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51" name="Text Box 71"/>
            <p:cNvSpPr txBox="1">
              <a:spLocks noChangeArrowheads="1"/>
            </p:cNvSpPr>
            <p:nvPr/>
          </p:nvSpPr>
          <p:spPr bwMode="auto">
            <a:xfrm>
              <a:off x="487" y="2256"/>
              <a:ext cx="258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52" name="Line 7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3" name="Line 7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4" name="Line 7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5" name="Line 7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56" name="Text Box 7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57" name="Rectangle 77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58" name="Rectangle 78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59" name="Rectangle 79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60" name="Rectangle 80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61" name="Rectangle 81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362" name="Group 82"/>
          <p:cNvGrpSpPr>
            <a:grpSpLocks/>
          </p:cNvGrpSpPr>
          <p:nvPr/>
        </p:nvGrpSpPr>
        <p:grpSpPr bwMode="auto">
          <a:xfrm>
            <a:off x="7051675" y="1981200"/>
            <a:ext cx="2092325" cy="1957388"/>
            <a:chOff x="48" y="1274"/>
            <a:chExt cx="1464" cy="1281"/>
          </a:xfrm>
        </p:grpSpPr>
        <p:sp>
          <p:nvSpPr>
            <p:cNvPr id="993363" name="Text Box 8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364" name="Text Box 8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65" name="Text Box 8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66" name="Line 8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67" name="Line 8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68" name="Text Box 88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69" name="Text Box 89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70" name="Text Box 90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71" name="Text Box 91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72" name="Line 9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3" name="Line 9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4" name="Line 9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5" name="Line 9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76" name="Text Box 9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77" name="Rectangle 97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78" name="Rectangle 98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79" name="Rectangle 99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80" name="Rectangle 100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81" name="Rectangle 101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382" name="Group 102"/>
          <p:cNvGrpSpPr>
            <a:grpSpLocks/>
          </p:cNvGrpSpPr>
          <p:nvPr/>
        </p:nvGrpSpPr>
        <p:grpSpPr bwMode="auto">
          <a:xfrm>
            <a:off x="4648200" y="4648200"/>
            <a:ext cx="2095500" cy="1871663"/>
            <a:chOff x="48" y="1274"/>
            <a:chExt cx="1466" cy="1300"/>
          </a:xfrm>
        </p:grpSpPr>
        <p:sp>
          <p:nvSpPr>
            <p:cNvPr id="993383" name="Text Box 10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384" name="Text Box 10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85" name="Text Box 10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386" name="Line 10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87" name="Line 10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88" name="Text Box 108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89" name="Text Box 109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90" name="Text Box 110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91" name="Text Box 111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92" name="Line 11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3" name="Line 11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4" name="Line 11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5" name="Line 11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396" name="Text Box 11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97" name="Rectangle 117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398" name="Rectangle 118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399" name="Rectangle 119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00" name="Rectangle 120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01" name="Rectangle 121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402" name="Group 122"/>
          <p:cNvGrpSpPr>
            <a:grpSpLocks/>
          </p:cNvGrpSpPr>
          <p:nvPr/>
        </p:nvGrpSpPr>
        <p:grpSpPr bwMode="auto">
          <a:xfrm>
            <a:off x="2438400" y="4572000"/>
            <a:ext cx="2095500" cy="1957388"/>
            <a:chOff x="48" y="1274"/>
            <a:chExt cx="1466" cy="1281"/>
          </a:xfrm>
        </p:grpSpPr>
        <p:sp>
          <p:nvSpPr>
            <p:cNvPr id="993403" name="Text Box 12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404" name="Text Box 12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405" name="Text Box 12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406" name="Line 12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07" name="Line 12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08" name="Text Box 128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09" name="Text Box 129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10" name="Text Box 130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11" name="Text Box 131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12" name="Line 13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3" name="Line 13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4" name="Line 13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5" name="Line 13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16" name="Text Box 13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17" name="Rectangle 137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18" name="Rectangle 138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19" name="Rectangle 139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20" name="Rectangle 140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21" name="Rectangle 141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3422" name="Group 142"/>
          <p:cNvGrpSpPr>
            <a:grpSpLocks/>
          </p:cNvGrpSpPr>
          <p:nvPr/>
        </p:nvGrpSpPr>
        <p:grpSpPr bwMode="auto">
          <a:xfrm>
            <a:off x="7048500" y="4572000"/>
            <a:ext cx="2095500" cy="1871663"/>
            <a:chOff x="48" y="1274"/>
            <a:chExt cx="1466" cy="1300"/>
          </a:xfrm>
        </p:grpSpPr>
        <p:sp>
          <p:nvSpPr>
            <p:cNvPr id="993423" name="Text Box 143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3424" name="Text Box 14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425" name="Text Box 145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3426" name="Line 14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7" name="Line 14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8" name="Text Box 148"/>
            <p:cNvSpPr txBox="1">
              <a:spLocks noChangeArrowheads="1"/>
            </p:cNvSpPr>
            <p:nvPr/>
          </p:nvSpPr>
          <p:spPr bwMode="auto">
            <a:xfrm>
              <a:off x="81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29" name="Text Box 149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30" name="Text Box 150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31" name="Text Box 151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32" name="Line 15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3" name="Line 15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4" name="Line 15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5" name="Line 15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36" name="Text Box 156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37" name="Rectangle 157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38" name="Rectangle 158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39" name="Rectangle 159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3440" name="Rectangle 160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3441" name="Rectangle 161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993442" name="Text Box 162"/>
          <p:cNvSpPr txBox="1">
            <a:spLocks noChangeArrowheads="1"/>
          </p:cNvSpPr>
          <p:nvPr/>
        </p:nvSpPr>
        <p:spPr bwMode="auto">
          <a:xfrm>
            <a:off x="212725" y="18669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AND</a:t>
            </a:r>
          </a:p>
        </p:txBody>
      </p:sp>
      <p:sp>
        <p:nvSpPr>
          <p:cNvPr id="993443" name="Text Box 163"/>
          <p:cNvSpPr txBox="1">
            <a:spLocks noChangeArrowheads="1"/>
          </p:cNvSpPr>
          <p:nvPr/>
        </p:nvSpPr>
        <p:spPr bwMode="auto">
          <a:xfrm>
            <a:off x="2498725" y="1943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OR</a:t>
            </a:r>
          </a:p>
        </p:txBody>
      </p:sp>
      <p:sp>
        <p:nvSpPr>
          <p:cNvPr id="993444" name="Text Box 164"/>
          <p:cNvSpPr txBox="1">
            <a:spLocks noChangeArrowheads="1"/>
          </p:cNvSpPr>
          <p:nvPr/>
        </p:nvSpPr>
        <p:spPr bwMode="auto">
          <a:xfrm>
            <a:off x="4572000" y="197802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XOR</a:t>
            </a:r>
          </a:p>
        </p:txBody>
      </p:sp>
      <p:sp>
        <p:nvSpPr>
          <p:cNvPr id="993445" name="Text Box 165"/>
          <p:cNvSpPr txBox="1">
            <a:spLocks noChangeArrowheads="1"/>
          </p:cNvSpPr>
          <p:nvPr/>
        </p:nvSpPr>
        <p:spPr bwMode="auto">
          <a:xfrm>
            <a:off x="7239000" y="1905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993446" name="Group 166"/>
          <p:cNvGrpSpPr>
            <a:grpSpLocks/>
          </p:cNvGrpSpPr>
          <p:nvPr/>
        </p:nvGrpSpPr>
        <p:grpSpPr bwMode="auto">
          <a:xfrm>
            <a:off x="0" y="4492625"/>
            <a:ext cx="7581900" cy="442913"/>
            <a:chOff x="0" y="2830"/>
            <a:chExt cx="4776" cy="279"/>
          </a:xfrm>
        </p:grpSpPr>
        <p:sp>
          <p:nvSpPr>
            <p:cNvPr id="993447" name="Text Box 167"/>
            <p:cNvSpPr txBox="1">
              <a:spLocks noChangeArrowheads="1"/>
            </p:cNvSpPr>
            <p:nvPr/>
          </p:nvSpPr>
          <p:spPr bwMode="auto">
            <a:xfrm>
              <a:off x="0" y="2830"/>
              <a:ext cx="5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NAND</a:t>
              </a:r>
            </a:p>
          </p:txBody>
        </p:sp>
        <p:sp>
          <p:nvSpPr>
            <p:cNvPr id="993448" name="Text Box 168"/>
            <p:cNvSpPr txBox="1">
              <a:spLocks noChangeArrowheads="1"/>
            </p:cNvSpPr>
            <p:nvPr/>
          </p:nvSpPr>
          <p:spPr bwMode="auto">
            <a:xfrm>
              <a:off x="1392" y="2830"/>
              <a:ext cx="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NOR</a:t>
              </a:r>
            </a:p>
          </p:txBody>
        </p:sp>
        <p:sp>
          <p:nvSpPr>
            <p:cNvPr id="993449" name="Text Box 169"/>
            <p:cNvSpPr txBox="1">
              <a:spLocks noChangeArrowheads="1"/>
            </p:cNvSpPr>
            <p:nvPr/>
          </p:nvSpPr>
          <p:spPr bwMode="auto">
            <a:xfrm>
              <a:off x="2832" y="2878"/>
              <a:ext cx="5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XNOR</a:t>
              </a:r>
            </a:p>
          </p:txBody>
        </p:sp>
        <p:sp>
          <p:nvSpPr>
            <p:cNvPr id="993450" name="Text Box 170"/>
            <p:cNvSpPr txBox="1">
              <a:spLocks noChangeArrowheads="1"/>
            </p:cNvSpPr>
            <p:nvPr/>
          </p:nvSpPr>
          <p:spPr bwMode="auto">
            <a:xfrm>
              <a:off x="4224" y="2878"/>
              <a:ext cx="5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</a:rPr>
                <a:t>NOT A</a:t>
              </a:r>
            </a:p>
          </p:txBody>
        </p:sp>
      </p:grpSp>
      <p:sp>
        <p:nvSpPr>
          <p:cNvPr id="993451" name="Rectangle 171"/>
          <p:cNvSpPr>
            <a:spLocks noChangeArrowheads="1"/>
          </p:cNvSpPr>
          <p:nvPr/>
        </p:nvSpPr>
        <p:spPr bwMode="auto">
          <a:xfrm>
            <a:off x="7010400" y="9144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2</a:t>
            </a:r>
            <a:r>
              <a:rPr lang="en-US" sz="2000" baseline="30000"/>
              <a:t>2</a:t>
            </a:r>
            <a:r>
              <a:rPr lang="en-US" sz="2000" baseline="6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42" grpId="0"/>
      <p:bldP spid="993443" grpId="0"/>
      <p:bldP spid="993444" grpId="0"/>
      <p:bldP spid="9934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r>
              <a:rPr lang="en-US"/>
              <a:t>Expressiveness:</a:t>
            </a:r>
            <a:br>
              <a:rPr lang="en-US"/>
            </a:br>
            <a:r>
              <a:rPr lang="en-US"/>
              <a:t>2 attribute </a:t>
            </a:r>
            <a:r>
              <a:rPr lang="en-US">
                <a:sym typeface="Wingdings" charset="0"/>
              </a:rPr>
              <a:t>    DTs        </a:t>
            </a:r>
            <a:endParaRPr lang="en-US" baseline="30000"/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954088" y="2022475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4308" name="Text Box 4"/>
          <p:cNvSpPr txBox="1">
            <a:spLocks noChangeArrowheads="1"/>
          </p:cNvSpPr>
          <p:nvPr/>
        </p:nvSpPr>
        <p:spPr bwMode="auto">
          <a:xfrm>
            <a:off x="487363" y="2716213"/>
            <a:ext cx="373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4309" name="Line 5"/>
          <p:cNvSpPr>
            <a:spLocks noChangeShapeType="1"/>
          </p:cNvSpPr>
          <p:nvPr/>
        </p:nvSpPr>
        <p:spPr bwMode="auto">
          <a:xfrm flipH="1">
            <a:off x="693738" y="2495550"/>
            <a:ext cx="27463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10" name="Line 6"/>
          <p:cNvSpPr>
            <a:spLocks noChangeShapeType="1"/>
          </p:cNvSpPr>
          <p:nvPr/>
        </p:nvSpPr>
        <p:spPr bwMode="auto">
          <a:xfrm>
            <a:off x="1311275" y="2495550"/>
            <a:ext cx="20478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11" name="Text Box 7"/>
          <p:cNvSpPr txBox="1">
            <a:spLocks noChangeArrowheads="1"/>
          </p:cNvSpPr>
          <p:nvPr/>
        </p:nvSpPr>
        <p:spPr bwMode="auto">
          <a:xfrm>
            <a:off x="1447800" y="2743200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12" name="Text Box 8"/>
          <p:cNvSpPr txBox="1">
            <a:spLocks noChangeArrowheads="1"/>
          </p:cNvSpPr>
          <p:nvPr/>
        </p:nvSpPr>
        <p:spPr bwMode="auto">
          <a:xfrm>
            <a:off x="76200" y="3522663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13" name="Text Box 9"/>
          <p:cNvSpPr txBox="1">
            <a:spLocks noChangeArrowheads="1"/>
          </p:cNvSpPr>
          <p:nvPr/>
        </p:nvSpPr>
        <p:spPr bwMode="auto">
          <a:xfrm>
            <a:off x="703263" y="3522663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14" name="Line 10"/>
          <p:cNvSpPr>
            <a:spLocks noChangeShapeType="1"/>
          </p:cNvSpPr>
          <p:nvPr/>
        </p:nvSpPr>
        <p:spPr bwMode="auto">
          <a:xfrm flipH="1">
            <a:off x="212725" y="3155950"/>
            <a:ext cx="27463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15" name="Line 11"/>
          <p:cNvSpPr>
            <a:spLocks noChangeShapeType="1"/>
          </p:cNvSpPr>
          <p:nvPr/>
        </p:nvSpPr>
        <p:spPr bwMode="auto">
          <a:xfrm>
            <a:off x="830263" y="3155950"/>
            <a:ext cx="1381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16" name="Text Box 12"/>
          <p:cNvSpPr txBox="1">
            <a:spLocks noChangeArrowheads="1"/>
          </p:cNvSpPr>
          <p:nvPr/>
        </p:nvSpPr>
        <p:spPr bwMode="auto">
          <a:xfrm>
            <a:off x="541338" y="2316163"/>
            <a:ext cx="3698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17" name="Rectangle 13"/>
          <p:cNvSpPr>
            <a:spLocks noChangeArrowheads="1"/>
          </p:cNvSpPr>
          <p:nvPr/>
        </p:nvSpPr>
        <p:spPr bwMode="auto">
          <a:xfrm>
            <a:off x="1447800" y="23495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18" name="Rectangle 14"/>
          <p:cNvSpPr>
            <a:spLocks noChangeArrowheads="1"/>
          </p:cNvSpPr>
          <p:nvPr/>
        </p:nvSpPr>
        <p:spPr bwMode="auto">
          <a:xfrm>
            <a:off x="76200" y="3009900"/>
            <a:ext cx="3698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19" name="Rectangle 15"/>
          <p:cNvSpPr>
            <a:spLocks noChangeArrowheads="1"/>
          </p:cNvSpPr>
          <p:nvPr/>
        </p:nvSpPr>
        <p:spPr bwMode="auto">
          <a:xfrm>
            <a:off x="900113" y="3009900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994320" name="Group 16"/>
          <p:cNvGrpSpPr>
            <a:grpSpLocks/>
          </p:cNvGrpSpPr>
          <p:nvPr/>
        </p:nvGrpSpPr>
        <p:grpSpPr bwMode="auto">
          <a:xfrm>
            <a:off x="4801053" y="2057400"/>
            <a:ext cx="2168072" cy="1906217"/>
            <a:chOff x="-5" y="1274"/>
            <a:chExt cx="1517" cy="1324"/>
          </a:xfrm>
        </p:grpSpPr>
        <p:sp>
          <p:nvSpPr>
            <p:cNvPr id="994321" name="Text Box 17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4322" name="Text Box 18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4323" name="Text Box 19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4324" name="Line 20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25" name="Line 21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26" name="Text Box 22"/>
            <p:cNvSpPr txBox="1">
              <a:spLocks noChangeArrowheads="1"/>
            </p:cNvSpPr>
            <p:nvPr/>
          </p:nvSpPr>
          <p:spPr bwMode="auto">
            <a:xfrm>
              <a:off x="816" y="2256"/>
              <a:ext cx="258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27" name="Text Box 23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28" name="Text Box 24"/>
            <p:cNvSpPr txBox="1">
              <a:spLocks noChangeArrowheads="1"/>
            </p:cNvSpPr>
            <p:nvPr/>
          </p:nvSpPr>
          <p:spPr bwMode="auto">
            <a:xfrm>
              <a:off x="482" y="2280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994329" name="Text Box 25"/>
            <p:cNvSpPr txBox="1">
              <a:spLocks noChangeArrowheads="1"/>
            </p:cNvSpPr>
            <p:nvPr/>
          </p:nvSpPr>
          <p:spPr bwMode="auto">
            <a:xfrm>
              <a:off x="-5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30" name="Line 26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31" name="Line 27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32" name="Line 28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33" name="Line 29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34" name="Text Box 30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35" name="Rectangle 31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36" name="Rectangle 32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37" name="Rectangle 33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38" name="Rectangle 34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39" name="Rectangle 35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994340" name="Text Box 36"/>
          <p:cNvSpPr txBox="1">
            <a:spLocks noChangeArrowheads="1"/>
          </p:cNvSpPr>
          <p:nvPr/>
        </p:nvSpPr>
        <p:spPr bwMode="auto">
          <a:xfrm>
            <a:off x="3240088" y="1981200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4341" name="Text Box 37"/>
          <p:cNvSpPr txBox="1">
            <a:spLocks noChangeArrowheads="1"/>
          </p:cNvSpPr>
          <p:nvPr/>
        </p:nvSpPr>
        <p:spPr bwMode="auto">
          <a:xfrm>
            <a:off x="3665538" y="2674938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4342" name="Line 38"/>
          <p:cNvSpPr>
            <a:spLocks noChangeShapeType="1"/>
          </p:cNvSpPr>
          <p:nvPr/>
        </p:nvSpPr>
        <p:spPr bwMode="auto">
          <a:xfrm flipH="1">
            <a:off x="2979738" y="2454275"/>
            <a:ext cx="27463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43" name="Line 39"/>
          <p:cNvSpPr>
            <a:spLocks noChangeShapeType="1"/>
          </p:cNvSpPr>
          <p:nvPr/>
        </p:nvSpPr>
        <p:spPr bwMode="auto">
          <a:xfrm>
            <a:off x="3597275" y="2454275"/>
            <a:ext cx="204788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44" name="Text Box 40"/>
          <p:cNvSpPr txBox="1">
            <a:spLocks noChangeArrowheads="1"/>
          </p:cNvSpPr>
          <p:nvPr/>
        </p:nvSpPr>
        <p:spPr bwMode="auto">
          <a:xfrm>
            <a:off x="3459163" y="3481388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45" name="Text Box 41"/>
          <p:cNvSpPr txBox="1">
            <a:spLocks noChangeArrowheads="1"/>
          </p:cNvSpPr>
          <p:nvPr/>
        </p:nvSpPr>
        <p:spPr bwMode="auto">
          <a:xfrm>
            <a:off x="4087813" y="3481388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46" name="Text Box 42"/>
          <p:cNvSpPr txBox="1">
            <a:spLocks noChangeArrowheads="1"/>
          </p:cNvSpPr>
          <p:nvPr/>
        </p:nvSpPr>
        <p:spPr bwMode="auto">
          <a:xfrm>
            <a:off x="2743200" y="2667000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47" name="Line 43"/>
          <p:cNvSpPr>
            <a:spLocks noChangeShapeType="1"/>
          </p:cNvSpPr>
          <p:nvPr/>
        </p:nvSpPr>
        <p:spPr bwMode="auto">
          <a:xfrm flipH="1">
            <a:off x="3665538" y="3114675"/>
            <a:ext cx="136525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48" name="Line 44"/>
          <p:cNvSpPr>
            <a:spLocks noChangeShapeType="1"/>
          </p:cNvSpPr>
          <p:nvPr/>
        </p:nvSpPr>
        <p:spPr bwMode="auto">
          <a:xfrm>
            <a:off x="3940175" y="3114675"/>
            <a:ext cx="27463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49" name="Text Box 45"/>
          <p:cNvSpPr txBox="1">
            <a:spLocks noChangeArrowheads="1"/>
          </p:cNvSpPr>
          <p:nvPr/>
        </p:nvSpPr>
        <p:spPr bwMode="auto">
          <a:xfrm>
            <a:off x="2827338" y="2274888"/>
            <a:ext cx="3698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50" name="Rectangle 46"/>
          <p:cNvSpPr>
            <a:spLocks noChangeArrowheads="1"/>
          </p:cNvSpPr>
          <p:nvPr/>
        </p:nvSpPr>
        <p:spPr bwMode="auto">
          <a:xfrm>
            <a:off x="3733800" y="2308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51" name="Rectangle 47"/>
          <p:cNvSpPr>
            <a:spLocks noChangeArrowheads="1"/>
          </p:cNvSpPr>
          <p:nvPr/>
        </p:nvSpPr>
        <p:spPr bwMode="auto">
          <a:xfrm>
            <a:off x="4102100" y="3041650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52" name="Rectangle 48"/>
          <p:cNvSpPr>
            <a:spLocks noChangeArrowheads="1"/>
          </p:cNvSpPr>
          <p:nvPr/>
        </p:nvSpPr>
        <p:spPr bwMode="auto">
          <a:xfrm>
            <a:off x="3459163" y="3041650"/>
            <a:ext cx="3714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53" name="Text Box 49"/>
          <p:cNvSpPr txBox="1">
            <a:spLocks noChangeArrowheads="1"/>
          </p:cNvSpPr>
          <p:nvPr/>
        </p:nvSpPr>
        <p:spPr bwMode="auto">
          <a:xfrm>
            <a:off x="1030288" y="4648200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4354" name="Text Box 50"/>
          <p:cNvSpPr txBox="1">
            <a:spLocks noChangeArrowheads="1"/>
          </p:cNvSpPr>
          <p:nvPr/>
        </p:nvSpPr>
        <p:spPr bwMode="auto">
          <a:xfrm>
            <a:off x="563563" y="5302250"/>
            <a:ext cx="373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4355" name="Line 51"/>
          <p:cNvSpPr>
            <a:spLocks noChangeShapeType="1"/>
          </p:cNvSpPr>
          <p:nvPr/>
        </p:nvSpPr>
        <p:spPr bwMode="auto">
          <a:xfrm flipH="1">
            <a:off x="769938" y="5094288"/>
            <a:ext cx="274637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56" name="Line 52"/>
          <p:cNvSpPr>
            <a:spLocks noChangeShapeType="1"/>
          </p:cNvSpPr>
          <p:nvPr/>
        </p:nvSpPr>
        <p:spPr bwMode="auto">
          <a:xfrm>
            <a:off x="1387475" y="5094288"/>
            <a:ext cx="206375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57" name="Text Box 53"/>
          <p:cNvSpPr txBox="1">
            <a:spLocks noChangeArrowheads="1"/>
          </p:cNvSpPr>
          <p:nvPr/>
        </p:nvSpPr>
        <p:spPr bwMode="auto">
          <a:xfrm>
            <a:off x="1524000" y="5257800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58" name="Text Box 54"/>
          <p:cNvSpPr txBox="1">
            <a:spLocks noChangeArrowheads="1"/>
          </p:cNvSpPr>
          <p:nvPr/>
        </p:nvSpPr>
        <p:spPr bwMode="auto">
          <a:xfrm>
            <a:off x="152400" y="6062663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59" name="Text Box 55"/>
          <p:cNvSpPr txBox="1">
            <a:spLocks noChangeArrowheads="1"/>
          </p:cNvSpPr>
          <p:nvPr/>
        </p:nvSpPr>
        <p:spPr bwMode="auto">
          <a:xfrm>
            <a:off x="779463" y="6062663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60" name="Line 56"/>
          <p:cNvSpPr>
            <a:spLocks noChangeShapeType="1"/>
          </p:cNvSpPr>
          <p:nvPr/>
        </p:nvSpPr>
        <p:spPr bwMode="auto">
          <a:xfrm flipH="1">
            <a:off x="288925" y="5716588"/>
            <a:ext cx="27463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61" name="Line 57"/>
          <p:cNvSpPr>
            <a:spLocks noChangeShapeType="1"/>
          </p:cNvSpPr>
          <p:nvPr/>
        </p:nvSpPr>
        <p:spPr bwMode="auto">
          <a:xfrm>
            <a:off x="906463" y="5716588"/>
            <a:ext cx="1381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62" name="Text Box 58"/>
          <p:cNvSpPr txBox="1">
            <a:spLocks noChangeArrowheads="1"/>
          </p:cNvSpPr>
          <p:nvPr/>
        </p:nvSpPr>
        <p:spPr bwMode="auto">
          <a:xfrm>
            <a:off x="617538" y="492442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63" name="Rectangle 59"/>
          <p:cNvSpPr>
            <a:spLocks noChangeArrowheads="1"/>
          </p:cNvSpPr>
          <p:nvPr/>
        </p:nvSpPr>
        <p:spPr bwMode="auto">
          <a:xfrm>
            <a:off x="1524000" y="4956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64" name="Rectangle 60"/>
          <p:cNvSpPr>
            <a:spLocks noChangeArrowheads="1"/>
          </p:cNvSpPr>
          <p:nvPr/>
        </p:nvSpPr>
        <p:spPr bwMode="auto">
          <a:xfrm>
            <a:off x="152400" y="557847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65" name="Rectangle 61"/>
          <p:cNvSpPr>
            <a:spLocks noChangeArrowheads="1"/>
          </p:cNvSpPr>
          <p:nvPr/>
        </p:nvSpPr>
        <p:spPr bwMode="auto">
          <a:xfrm>
            <a:off x="976313" y="557847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467600" y="1981200"/>
            <a:ext cx="1309688" cy="1066800"/>
            <a:chOff x="7467600" y="1981200"/>
            <a:chExt cx="1309688" cy="1066800"/>
          </a:xfrm>
        </p:grpSpPr>
        <p:sp>
          <p:nvSpPr>
            <p:cNvPr id="994366" name="Text Box 62"/>
            <p:cNvSpPr txBox="1">
              <a:spLocks noChangeArrowheads="1"/>
            </p:cNvSpPr>
            <p:nvPr/>
          </p:nvSpPr>
          <p:spPr bwMode="auto">
            <a:xfrm>
              <a:off x="7929563" y="1981200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94367" name="Line 63"/>
            <p:cNvSpPr>
              <a:spLocks noChangeShapeType="1"/>
            </p:cNvSpPr>
            <p:nvPr/>
          </p:nvSpPr>
          <p:spPr bwMode="auto">
            <a:xfrm flipH="1">
              <a:off x="7669213" y="2454275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68" name="Line 64"/>
            <p:cNvSpPr>
              <a:spLocks noChangeShapeType="1"/>
            </p:cNvSpPr>
            <p:nvPr/>
          </p:nvSpPr>
          <p:spPr bwMode="auto">
            <a:xfrm>
              <a:off x="8286750" y="2454275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69" name="Text Box 65"/>
            <p:cNvSpPr txBox="1">
              <a:spLocks noChangeArrowheads="1"/>
            </p:cNvSpPr>
            <p:nvPr/>
          </p:nvSpPr>
          <p:spPr bwMode="auto">
            <a:xfrm>
              <a:off x="8382000" y="25908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70" name="Text Box 66"/>
            <p:cNvSpPr txBox="1">
              <a:spLocks noChangeArrowheads="1"/>
            </p:cNvSpPr>
            <p:nvPr/>
          </p:nvSpPr>
          <p:spPr bwMode="auto">
            <a:xfrm>
              <a:off x="7467600" y="25908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71" name="Text Box 67"/>
            <p:cNvSpPr txBox="1">
              <a:spLocks noChangeArrowheads="1"/>
            </p:cNvSpPr>
            <p:nvPr/>
          </p:nvSpPr>
          <p:spPr bwMode="auto">
            <a:xfrm>
              <a:off x="7516813" y="2274888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72" name="Rectangle 68"/>
            <p:cNvSpPr>
              <a:spLocks noChangeArrowheads="1"/>
            </p:cNvSpPr>
            <p:nvPr/>
          </p:nvSpPr>
          <p:spPr bwMode="auto">
            <a:xfrm>
              <a:off x="8423275" y="230822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4373" name="Group 69"/>
          <p:cNvGrpSpPr>
            <a:grpSpLocks/>
          </p:cNvGrpSpPr>
          <p:nvPr/>
        </p:nvGrpSpPr>
        <p:grpSpPr bwMode="auto">
          <a:xfrm>
            <a:off x="4648200" y="4648200"/>
            <a:ext cx="2095500" cy="1871663"/>
            <a:chOff x="48" y="1274"/>
            <a:chExt cx="1466" cy="1300"/>
          </a:xfrm>
        </p:grpSpPr>
        <p:sp>
          <p:nvSpPr>
            <p:cNvPr id="994374" name="Text Box 70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4375" name="Text Box 71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4376" name="Text Box 72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4377" name="Line 73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78" name="Line 74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79" name="Text Box 75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80" name="Text Box 76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81" name="Text Box 77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82" name="Text Box 78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83" name="Line 79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84" name="Line 80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85" name="Line 81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86" name="Line 82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387" name="Text Box 83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88" name="Rectangle 84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89" name="Rectangle 85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90" name="Rectangle 86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391" name="Rectangle 87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392" name="Rectangle 88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994393" name="Text Box 89"/>
          <p:cNvSpPr txBox="1">
            <a:spLocks noChangeArrowheads="1"/>
          </p:cNvSpPr>
          <p:nvPr/>
        </p:nvSpPr>
        <p:spPr bwMode="auto">
          <a:xfrm>
            <a:off x="3316288" y="4572000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4394" name="Text Box 90"/>
          <p:cNvSpPr txBox="1">
            <a:spLocks noChangeArrowheads="1"/>
          </p:cNvSpPr>
          <p:nvPr/>
        </p:nvSpPr>
        <p:spPr bwMode="auto">
          <a:xfrm>
            <a:off x="3741738" y="5265738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4395" name="Line 91"/>
          <p:cNvSpPr>
            <a:spLocks noChangeShapeType="1"/>
          </p:cNvSpPr>
          <p:nvPr/>
        </p:nvSpPr>
        <p:spPr bwMode="auto">
          <a:xfrm flipH="1">
            <a:off x="3055938" y="5045075"/>
            <a:ext cx="27463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96" name="Line 92"/>
          <p:cNvSpPr>
            <a:spLocks noChangeShapeType="1"/>
          </p:cNvSpPr>
          <p:nvPr/>
        </p:nvSpPr>
        <p:spPr bwMode="auto">
          <a:xfrm>
            <a:off x="3673475" y="5045075"/>
            <a:ext cx="2063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397" name="Text Box 93"/>
          <p:cNvSpPr txBox="1">
            <a:spLocks noChangeArrowheads="1"/>
          </p:cNvSpPr>
          <p:nvPr/>
        </p:nvSpPr>
        <p:spPr bwMode="auto">
          <a:xfrm>
            <a:off x="3536950" y="6072188"/>
            <a:ext cx="352425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398" name="Text Box 94"/>
          <p:cNvSpPr txBox="1">
            <a:spLocks noChangeArrowheads="1"/>
          </p:cNvSpPr>
          <p:nvPr/>
        </p:nvSpPr>
        <p:spPr bwMode="auto">
          <a:xfrm>
            <a:off x="4164013" y="6072188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399" name="Text Box 95"/>
          <p:cNvSpPr txBox="1">
            <a:spLocks noChangeArrowheads="1"/>
          </p:cNvSpPr>
          <p:nvPr/>
        </p:nvSpPr>
        <p:spPr bwMode="auto">
          <a:xfrm>
            <a:off x="2819400" y="5257800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400" name="Line 96"/>
          <p:cNvSpPr>
            <a:spLocks noChangeShapeType="1"/>
          </p:cNvSpPr>
          <p:nvPr/>
        </p:nvSpPr>
        <p:spPr bwMode="auto">
          <a:xfrm flipH="1">
            <a:off x="3741738" y="5705475"/>
            <a:ext cx="13811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01" name="Line 97"/>
          <p:cNvSpPr>
            <a:spLocks noChangeShapeType="1"/>
          </p:cNvSpPr>
          <p:nvPr/>
        </p:nvSpPr>
        <p:spPr bwMode="auto">
          <a:xfrm>
            <a:off x="4016375" y="5705475"/>
            <a:ext cx="274638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4402" name="Text Box 98"/>
          <p:cNvSpPr txBox="1">
            <a:spLocks noChangeArrowheads="1"/>
          </p:cNvSpPr>
          <p:nvPr/>
        </p:nvSpPr>
        <p:spPr bwMode="auto">
          <a:xfrm>
            <a:off x="2903538" y="4865688"/>
            <a:ext cx="36988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4403" name="Rectangle 99"/>
          <p:cNvSpPr>
            <a:spLocks noChangeArrowheads="1"/>
          </p:cNvSpPr>
          <p:nvPr/>
        </p:nvSpPr>
        <p:spPr bwMode="auto">
          <a:xfrm>
            <a:off x="3810000" y="48990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404" name="Rectangle 100"/>
          <p:cNvSpPr>
            <a:spLocks noChangeArrowheads="1"/>
          </p:cNvSpPr>
          <p:nvPr/>
        </p:nvSpPr>
        <p:spPr bwMode="auto">
          <a:xfrm>
            <a:off x="4178300" y="5632450"/>
            <a:ext cx="352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4405" name="Rectangle 101"/>
          <p:cNvSpPr>
            <a:spLocks noChangeArrowheads="1"/>
          </p:cNvSpPr>
          <p:nvPr/>
        </p:nvSpPr>
        <p:spPr bwMode="auto">
          <a:xfrm>
            <a:off x="3536950" y="5632450"/>
            <a:ext cx="3698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467600" y="4572000"/>
            <a:ext cx="1306513" cy="1143000"/>
            <a:chOff x="7467600" y="4572000"/>
            <a:chExt cx="1306513" cy="1143000"/>
          </a:xfrm>
        </p:grpSpPr>
        <p:sp>
          <p:nvSpPr>
            <p:cNvPr id="994406" name="Text Box 102"/>
            <p:cNvSpPr txBox="1">
              <a:spLocks noChangeArrowheads="1"/>
            </p:cNvSpPr>
            <p:nvPr/>
          </p:nvSpPr>
          <p:spPr bwMode="auto">
            <a:xfrm>
              <a:off x="7926388" y="4572000"/>
              <a:ext cx="414337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4407" name="Line 103"/>
            <p:cNvSpPr>
              <a:spLocks noChangeShapeType="1"/>
            </p:cNvSpPr>
            <p:nvPr/>
          </p:nvSpPr>
          <p:spPr bwMode="auto">
            <a:xfrm flipH="1">
              <a:off x="7666038" y="5018088"/>
              <a:ext cx="274637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408" name="Line 104"/>
            <p:cNvSpPr>
              <a:spLocks noChangeShapeType="1"/>
            </p:cNvSpPr>
            <p:nvPr/>
          </p:nvSpPr>
          <p:spPr bwMode="auto">
            <a:xfrm>
              <a:off x="8283575" y="5018088"/>
              <a:ext cx="206375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409" name="Text Box 105"/>
            <p:cNvSpPr txBox="1">
              <a:spLocks noChangeArrowheads="1"/>
            </p:cNvSpPr>
            <p:nvPr/>
          </p:nvSpPr>
          <p:spPr bwMode="auto">
            <a:xfrm>
              <a:off x="8382000" y="51816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410" name="Text Box 106"/>
            <p:cNvSpPr txBox="1">
              <a:spLocks noChangeArrowheads="1"/>
            </p:cNvSpPr>
            <p:nvPr/>
          </p:nvSpPr>
          <p:spPr bwMode="auto">
            <a:xfrm>
              <a:off x="7467600" y="52578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4411" name="Text Box 107"/>
            <p:cNvSpPr txBox="1">
              <a:spLocks noChangeArrowheads="1"/>
            </p:cNvSpPr>
            <p:nvPr/>
          </p:nvSpPr>
          <p:spPr bwMode="auto">
            <a:xfrm>
              <a:off x="7513638" y="4848225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4412" name="Rectangle 108"/>
            <p:cNvSpPr>
              <a:spLocks noChangeArrowheads="1"/>
            </p:cNvSpPr>
            <p:nvPr/>
          </p:nvSpPr>
          <p:spPr bwMode="auto">
            <a:xfrm>
              <a:off x="8420100" y="487997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994413" name="Text Box 109"/>
          <p:cNvSpPr txBox="1">
            <a:spLocks noChangeArrowheads="1"/>
          </p:cNvSpPr>
          <p:nvPr/>
        </p:nvSpPr>
        <p:spPr bwMode="auto">
          <a:xfrm>
            <a:off x="212725" y="18669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AND</a:t>
            </a:r>
          </a:p>
        </p:txBody>
      </p:sp>
      <p:sp>
        <p:nvSpPr>
          <p:cNvPr id="994414" name="Text Box 110"/>
          <p:cNvSpPr txBox="1">
            <a:spLocks noChangeArrowheads="1"/>
          </p:cNvSpPr>
          <p:nvPr/>
        </p:nvSpPr>
        <p:spPr bwMode="auto">
          <a:xfrm>
            <a:off x="2498725" y="19431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OR</a:t>
            </a:r>
          </a:p>
        </p:txBody>
      </p:sp>
      <p:sp>
        <p:nvSpPr>
          <p:cNvPr id="994415" name="Text Box 111"/>
          <p:cNvSpPr txBox="1">
            <a:spLocks noChangeArrowheads="1"/>
          </p:cNvSpPr>
          <p:nvPr/>
        </p:nvSpPr>
        <p:spPr bwMode="auto">
          <a:xfrm>
            <a:off x="4572000" y="197802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XOR</a:t>
            </a:r>
          </a:p>
        </p:txBody>
      </p:sp>
      <p:sp>
        <p:nvSpPr>
          <p:cNvPr id="994416" name="Text Box 112"/>
          <p:cNvSpPr txBox="1">
            <a:spLocks noChangeArrowheads="1"/>
          </p:cNvSpPr>
          <p:nvPr/>
        </p:nvSpPr>
        <p:spPr bwMode="auto">
          <a:xfrm>
            <a:off x="0" y="449262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NAND</a:t>
            </a:r>
          </a:p>
        </p:txBody>
      </p:sp>
      <p:sp>
        <p:nvSpPr>
          <p:cNvPr id="994417" name="Text Box 113"/>
          <p:cNvSpPr txBox="1">
            <a:spLocks noChangeArrowheads="1"/>
          </p:cNvSpPr>
          <p:nvPr/>
        </p:nvSpPr>
        <p:spPr bwMode="auto">
          <a:xfrm>
            <a:off x="2209800" y="449262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NOR</a:t>
            </a:r>
          </a:p>
        </p:txBody>
      </p:sp>
      <p:sp>
        <p:nvSpPr>
          <p:cNvPr id="994418" name="Text Box 114"/>
          <p:cNvSpPr txBox="1">
            <a:spLocks noChangeArrowheads="1"/>
          </p:cNvSpPr>
          <p:nvPr/>
        </p:nvSpPr>
        <p:spPr bwMode="auto">
          <a:xfrm>
            <a:off x="7239000" y="19050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94419" name="Text Box 115"/>
          <p:cNvSpPr txBox="1">
            <a:spLocks noChangeArrowheads="1"/>
          </p:cNvSpPr>
          <p:nvPr/>
        </p:nvSpPr>
        <p:spPr bwMode="auto">
          <a:xfrm>
            <a:off x="4495800" y="4568825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XNOR</a:t>
            </a:r>
          </a:p>
        </p:txBody>
      </p:sp>
      <p:sp>
        <p:nvSpPr>
          <p:cNvPr id="994420" name="Text Box 116"/>
          <p:cNvSpPr txBox="1">
            <a:spLocks noChangeArrowheads="1"/>
          </p:cNvSpPr>
          <p:nvPr/>
        </p:nvSpPr>
        <p:spPr bwMode="auto">
          <a:xfrm>
            <a:off x="6705600" y="4568825"/>
            <a:ext cx="876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NOT A</a:t>
            </a:r>
          </a:p>
        </p:txBody>
      </p:sp>
      <p:sp>
        <p:nvSpPr>
          <p:cNvPr id="994421" name="Rectangle 117"/>
          <p:cNvSpPr>
            <a:spLocks noChangeArrowheads="1"/>
          </p:cNvSpPr>
          <p:nvPr/>
        </p:nvSpPr>
        <p:spPr bwMode="auto">
          <a:xfrm>
            <a:off x="7010400" y="9144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2</a:t>
            </a:r>
            <a:r>
              <a:rPr lang="en-US" sz="2000" baseline="30000"/>
              <a:t>2</a:t>
            </a:r>
            <a:r>
              <a:rPr lang="en-US" sz="2000" baseline="6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Picture of Learning   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r>
              <a:rPr lang="en-US"/>
              <a:t>Learning can be seen as </a:t>
            </a:r>
            <a:r>
              <a:rPr lang="en-US">
                <a:solidFill>
                  <a:schemeClr val="accent2"/>
                </a:solidFill>
              </a:rPr>
              <a:t>fitting a function</a:t>
            </a:r>
            <a:r>
              <a:rPr lang="en-US"/>
              <a:t> to the data. We can consider </a:t>
            </a:r>
          </a:p>
          <a:p>
            <a:r>
              <a:rPr lang="en-US">
                <a:solidFill>
                  <a:schemeClr val="accent2"/>
                </a:solidFill>
              </a:rPr>
              <a:t>different  target functions</a:t>
            </a:r>
            <a:r>
              <a:rPr lang="en-US"/>
              <a:t> and therefore different hypothesis spaces. </a:t>
            </a:r>
          </a:p>
          <a:p>
            <a:r>
              <a:rPr lang="en-US"/>
              <a:t>Examples:</a:t>
            </a:r>
          </a:p>
          <a:p>
            <a:r>
              <a:rPr lang="en-US"/>
              <a:t>Propositional if-then rules</a:t>
            </a:r>
          </a:p>
          <a:p>
            <a:r>
              <a:rPr lang="en-US"/>
              <a:t>Decision Trees</a:t>
            </a:r>
          </a:p>
          <a:p>
            <a:r>
              <a:rPr lang="en-US"/>
              <a:t>First-order if-then rules </a:t>
            </a:r>
          </a:p>
          <a:p>
            <a:r>
              <a:rPr lang="en-US"/>
              <a:t>First-order logic  theory</a:t>
            </a:r>
          </a:p>
          <a:p>
            <a:r>
              <a:rPr lang="en-US"/>
              <a:t>Linear functions</a:t>
            </a:r>
          </a:p>
          <a:p>
            <a:r>
              <a:rPr lang="en-US"/>
              <a:t>Polynomials of  degree at most k</a:t>
            </a:r>
          </a:p>
          <a:p>
            <a:r>
              <a:rPr lang="en-US"/>
              <a:t>Neural networks </a:t>
            </a:r>
          </a:p>
          <a:p>
            <a:r>
              <a:rPr lang="en-US"/>
              <a:t>Java programs</a:t>
            </a:r>
          </a:p>
          <a:p>
            <a:r>
              <a:rPr lang="en-US"/>
              <a:t>Turing machine</a:t>
            </a:r>
          </a:p>
          <a:p>
            <a:r>
              <a:rPr lang="en-US"/>
              <a:t>Etc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61541" name="Text Box 5"/>
          <p:cNvSpPr txBox="1">
            <a:spLocks noChangeArrowheads="1"/>
          </p:cNvSpPr>
          <p:nvPr/>
        </p:nvSpPr>
        <p:spPr bwMode="auto">
          <a:xfrm>
            <a:off x="3276600" y="5181600"/>
            <a:ext cx="54625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Tradeoff between expressiveness</a:t>
            </a:r>
            <a:r>
              <a:rPr lang="en-US" sz="2000"/>
              <a:t> of</a:t>
            </a:r>
          </a:p>
          <a:p>
            <a:pPr algn="ctr"/>
            <a:r>
              <a:rPr lang="en-US" sz="2000"/>
              <a:t> a hypothesis space and the </a:t>
            </a:r>
          </a:p>
          <a:p>
            <a:pPr algn="ctr"/>
            <a:r>
              <a:rPr lang="en-US" sz="2000">
                <a:solidFill>
                  <a:srgbClr val="FF0000"/>
                </a:solidFill>
              </a:rPr>
              <a:t>complexity of finding simple, consistent hypotheses</a:t>
            </a:r>
          </a:p>
          <a:p>
            <a:pPr algn="ctr"/>
            <a:r>
              <a:rPr lang="en-US" sz="2000"/>
              <a:t> within the space</a:t>
            </a:r>
            <a:r>
              <a:rPr lang="en-US"/>
              <a:t>.</a:t>
            </a:r>
          </a:p>
        </p:txBody>
      </p:sp>
      <p:sp>
        <p:nvSpPr>
          <p:cNvPr id="961542" name="Rectangle 6"/>
          <p:cNvSpPr>
            <a:spLocks noChangeArrowheads="1"/>
          </p:cNvSpPr>
          <p:nvPr/>
        </p:nvSpPr>
        <p:spPr bwMode="auto">
          <a:xfrm>
            <a:off x="4419600" y="2971800"/>
            <a:ext cx="457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A learning problem</a:t>
            </a:r>
          </a:p>
          <a:p>
            <a:pPr algn="ctr"/>
            <a:r>
              <a:rPr lang="en-US"/>
              <a:t>is </a:t>
            </a:r>
            <a:r>
              <a:rPr lang="en-US">
                <a:solidFill>
                  <a:schemeClr val="accent2"/>
                </a:solidFill>
              </a:rPr>
              <a:t>realizable</a:t>
            </a:r>
            <a:r>
              <a:rPr lang="en-US"/>
              <a:t>  if its </a:t>
            </a:r>
            <a:r>
              <a:rPr lang="en-US">
                <a:solidFill>
                  <a:schemeClr val="accent2"/>
                </a:solidFill>
              </a:rPr>
              <a:t>hypothesis space contains the true function.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41" grpId="0" uiExpand="1" build="allAtOnce"/>
      <p:bldP spid="9615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pSp>
        <p:nvGrpSpPr>
          <p:cNvPr id="995331" name="Group 3"/>
          <p:cNvGrpSpPr>
            <a:grpSpLocks/>
          </p:cNvGrpSpPr>
          <p:nvPr/>
        </p:nvGrpSpPr>
        <p:grpSpPr bwMode="auto">
          <a:xfrm>
            <a:off x="76200" y="2427288"/>
            <a:ext cx="2092325" cy="1957387"/>
            <a:chOff x="48" y="1274"/>
            <a:chExt cx="1464" cy="1281"/>
          </a:xfrm>
        </p:grpSpPr>
        <p:sp>
          <p:nvSpPr>
            <p:cNvPr id="995332" name="Text Box 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33" name="Text Box 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34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35" name="Line 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36" name="Line 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37" name="Text Box 9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38" name="Text Box 10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39" name="Text Box 11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0" name="Text Box 12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1" name="Line 1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2" name="Line 1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3" name="Line 1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4" name="Line 1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5" name="Text Box 1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6" name="Rectangle 18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7" name="Rectangle 19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8" name="Rectangle 20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9" name="Rectangle 21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50" name="Rectangle 22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351" name="Group 23"/>
          <p:cNvGrpSpPr>
            <a:grpSpLocks/>
          </p:cNvGrpSpPr>
          <p:nvPr/>
        </p:nvGrpSpPr>
        <p:grpSpPr bwMode="auto">
          <a:xfrm>
            <a:off x="4876800" y="2462213"/>
            <a:ext cx="2092325" cy="1871662"/>
            <a:chOff x="48" y="1274"/>
            <a:chExt cx="1464" cy="1300"/>
          </a:xfrm>
        </p:grpSpPr>
        <p:sp>
          <p:nvSpPr>
            <p:cNvPr id="995352" name="Text Box 2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53" name="Text Box 2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54" name="Text Box 2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55" name="Line 2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56" name="Line 2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57" name="Text Box 29"/>
            <p:cNvSpPr txBox="1">
              <a:spLocks noChangeArrowheads="1"/>
            </p:cNvSpPr>
            <p:nvPr/>
          </p:nvSpPr>
          <p:spPr bwMode="auto">
            <a:xfrm>
              <a:off x="81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58" name="Text Box 30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59" name="Text Box 31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60" name="Text Box 32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61" name="Line 3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62" name="Line 3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63" name="Line 3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64" name="Line 3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65" name="Text Box 3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66" name="Rectangle 38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67" name="Rectangle 39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68" name="Rectangle 40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69" name="Rectangle 41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70" name="Rectangle 42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371" name="Group 43"/>
          <p:cNvGrpSpPr>
            <a:grpSpLocks/>
          </p:cNvGrpSpPr>
          <p:nvPr/>
        </p:nvGrpSpPr>
        <p:grpSpPr bwMode="auto">
          <a:xfrm>
            <a:off x="2362200" y="2386013"/>
            <a:ext cx="2092325" cy="1957387"/>
            <a:chOff x="48" y="1274"/>
            <a:chExt cx="1464" cy="1281"/>
          </a:xfrm>
        </p:grpSpPr>
        <p:sp>
          <p:nvSpPr>
            <p:cNvPr id="995372" name="Text Box 4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73" name="Text Box 4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74" name="Text Box 4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75" name="Line 4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76" name="Line 4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77" name="Text Box 49"/>
            <p:cNvSpPr txBox="1">
              <a:spLocks noChangeArrowheads="1"/>
            </p:cNvSpPr>
            <p:nvPr/>
          </p:nvSpPr>
          <p:spPr bwMode="auto">
            <a:xfrm>
              <a:off x="816" y="2256"/>
              <a:ext cx="25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78" name="Text Box 50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79" name="Text Box 51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80" name="Text Box 52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81" name="Line 5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82" name="Line 5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83" name="Line 5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84" name="Line 5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85" name="Text Box 5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86" name="Rectangle 58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87" name="Rectangle 59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88" name="Rectangle 60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89" name="Rectangle 61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90" name="Rectangle 62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391" name="Group 63"/>
          <p:cNvGrpSpPr>
            <a:grpSpLocks/>
          </p:cNvGrpSpPr>
          <p:nvPr/>
        </p:nvGrpSpPr>
        <p:grpSpPr bwMode="auto">
          <a:xfrm>
            <a:off x="152400" y="5053013"/>
            <a:ext cx="2095500" cy="1871662"/>
            <a:chOff x="48" y="1274"/>
            <a:chExt cx="1466" cy="1300"/>
          </a:xfrm>
        </p:grpSpPr>
        <p:sp>
          <p:nvSpPr>
            <p:cNvPr id="995392" name="Text Box 6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93" name="Text Box 6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94" name="Text Box 6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95" name="Line 6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96" name="Line 6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97" name="Text Box 69"/>
            <p:cNvSpPr txBox="1">
              <a:spLocks noChangeArrowheads="1"/>
            </p:cNvSpPr>
            <p:nvPr/>
          </p:nvSpPr>
          <p:spPr bwMode="auto">
            <a:xfrm>
              <a:off x="81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98" name="Text Box 70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99" name="Text Box 71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0" name="Text Box 72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1" name="Line 7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2" name="Line 7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3" name="Line 7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4" name="Line 7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5" name="Text Box 7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6" name="Rectangle 78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7" name="Rectangle 79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8" name="Rectangle 80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9" name="Rectangle 81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10" name="Rectangle 82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411" name="Group 83"/>
          <p:cNvGrpSpPr>
            <a:grpSpLocks/>
          </p:cNvGrpSpPr>
          <p:nvPr/>
        </p:nvGrpSpPr>
        <p:grpSpPr bwMode="auto">
          <a:xfrm>
            <a:off x="4800600" y="4900613"/>
            <a:ext cx="2095500" cy="1957387"/>
            <a:chOff x="48" y="1274"/>
            <a:chExt cx="1466" cy="1281"/>
          </a:xfrm>
        </p:grpSpPr>
        <p:sp>
          <p:nvSpPr>
            <p:cNvPr id="995412" name="Text Box 8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413" name="Text Box 8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14" name="Text Box 8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15" name="Line 8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16" name="Line 8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17" name="Text Box 89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18" name="Text Box 90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19" name="Text Box 91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20" name="Text Box 92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21" name="Line 9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22" name="Line 9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23" name="Line 9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24" name="Line 9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25" name="Text Box 9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26" name="Rectangle 98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27" name="Rectangle 99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28" name="Rectangle 100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29" name="Rectangle 101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30" name="Rectangle 102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431" name="Group 103"/>
          <p:cNvGrpSpPr>
            <a:grpSpLocks/>
          </p:cNvGrpSpPr>
          <p:nvPr/>
        </p:nvGrpSpPr>
        <p:grpSpPr bwMode="auto">
          <a:xfrm>
            <a:off x="7048500" y="2462213"/>
            <a:ext cx="2095500" cy="1871662"/>
            <a:chOff x="48" y="1274"/>
            <a:chExt cx="1466" cy="1300"/>
          </a:xfrm>
        </p:grpSpPr>
        <p:sp>
          <p:nvSpPr>
            <p:cNvPr id="995432" name="Text Box 10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433" name="Text Box 10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34" name="Text Box 10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35" name="Line 10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36" name="Line 10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37" name="Text Box 109"/>
            <p:cNvSpPr txBox="1">
              <a:spLocks noChangeArrowheads="1"/>
            </p:cNvSpPr>
            <p:nvPr/>
          </p:nvSpPr>
          <p:spPr bwMode="auto">
            <a:xfrm>
              <a:off x="817" y="2256"/>
              <a:ext cx="258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38" name="Text Box 110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39" name="Text Box 111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40" name="Text Box 112"/>
            <p:cNvSpPr txBox="1">
              <a:spLocks noChangeArrowheads="1"/>
            </p:cNvSpPr>
            <p:nvPr/>
          </p:nvSpPr>
          <p:spPr bwMode="auto">
            <a:xfrm>
              <a:off x="487" y="2256"/>
              <a:ext cx="259" cy="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41" name="Line 11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42" name="Line 11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43" name="Line 11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44" name="Line 11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45" name="Text Box 11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46" name="Rectangle 118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47" name="Rectangle 119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48" name="Rectangle 120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49" name="Rectangle 121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50" name="Rectangle 122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451" name="Group 123"/>
          <p:cNvGrpSpPr>
            <a:grpSpLocks/>
          </p:cNvGrpSpPr>
          <p:nvPr/>
        </p:nvGrpSpPr>
        <p:grpSpPr bwMode="auto">
          <a:xfrm>
            <a:off x="2438400" y="4976813"/>
            <a:ext cx="2095500" cy="1957387"/>
            <a:chOff x="48" y="1274"/>
            <a:chExt cx="1466" cy="1281"/>
          </a:xfrm>
        </p:grpSpPr>
        <p:sp>
          <p:nvSpPr>
            <p:cNvPr id="995452" name="Text Box 12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453" name="Text Box 12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54" name="Text Box 12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55" name="Line 12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56" name="Line 12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57" name="Text Box 129"/>
            <p:cNvSpPr txBox="1">
              <a:spLocks noChangeArrowheads="1"/>
            </p:cNvSpPr>
            <p:nvPr/>
          </p:nvSpPr>
          <p:spPr bwMode="auto">
            <a:xfrm>
              <a:off x="816" y="2256"/>
              <a:ext cx="247" cy="2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58" name="Text Box 130"/>
            <p:cNvSpPr txBox="1">
              <a:spLocks noChangeArrowheads="1"/>
            </p:cNvSpPr>
            <p:nvPr/>
          </p:nvSpPr>
          <p:spPr bwMode="auto">
            <a:xfrm>
              <a:off x="1255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59" name="Text Box 131"/>
            <p:cNvSpPr txBox="1">
              <a:spLocks noChangeArrowheads="1"/>
            </p:cNvSpPr>
            <p:nvPr/>
          </p:nvSpPr>
          <p:spPr bwMode="auto">
            <a:xfrm>
              <a:off x="48" y="2256"/>
              <a:ext cx="259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60" name="Text Box 132"/>
            <p:cNvSpPr txBox="1">
              <a:spLocks noChangeArrowheads="1"/>
            </p:cNvSpPr>
            <p:nvPr/>
          </p:nvSpPr>
          <p:spPr bwMode="auto">
            <a:xfrm>
              <a:off x="487" y="2256"/>
              <a:ext cx="258" cy="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61" name="Line 13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62" name="Line 13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63" name="Line 13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64" name="Line 13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65" name="Text Box 13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66" name="Rectangle 138"/>
            <p:cNvSpPr>
              <a:spLocks noChangeArrowheads="1"/>
            </p:cNvSpPr>
            <p:nvPr/>
          </p:nvSpPr>
          <p:spPr bwMode="auto">
            <a:xfrm>
              <a:off x="1008" y="1488"/>
              <a:ext cx="24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67" name="Rectangle 139"/>
            <p:cNvSpPr>
              <a:spLocks noChangeArrowheads="1"/>
            </p:cNvSpPr>
            <p:nvPr/>
          </p:nvSpPr>
          <p:spPr bwMode="auto">
            <a:xfrm>
              <a:off x="48" y="1920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68" name="Rectangle 140"/>
            <p:cNvSpPr>
              <a:spLocks noChangeArrowheads="1"/>
            </p:cNvSpPr>
            <p:nvPr/>
          </p:nvSpPr>
          <p:spPr bwMode="auto">
            <a:xfrm>
              <a:off x="1265" y="1968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69" name="Rectangle 141"/>
            <p:cNvSpPr>
              <a:spLocks noChangeArrowheads="1"/>
            </p:cNvSpPr>
            <p:nvPr/>
          </p:nvSpPr>
          <p:spPr bwMode="auto">
            <a:xfrm>
              <a:off x="816" y="1968"/>
              <a:ext cx="2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70" name="Rectangle 142"/>
            <p:cNvSpPr>
              <a:spLocks noChangeArrowheads="1"/>
            </p:cNvSpPr>
            <p:nvPr/>
          </p:nvSpPr>
          <p:spPr bwMode="auto">
            <a:xfrm>
              <a:off x="624" y="1920"/>
              <a:ext cx="24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471" name="Group 143"/>
          <p:cNvGrpSpPr>
            <a:grpSpLocks/>
          </p:cNvGrpSpPr>
          <p:nvPr/>
        </p:nvGrpSpPr>
        <p:grpSpPr bwMode="auto">
          <a:xfrm>
            <a:off x="7048500" y="4976813"/>
            <a:ext cx="2092325" cy="1871662"/>
            <a:chOff x="48" y="1274"/>
            <a:chExt cx="1464" cy="1300"/>
          </a:xfrm>
        </p:grpSpPr>
        <p:sp>
          <p:nvSpPr>
            <p:cNvPr id="995472" name="Text Box 144"/>
            <p:cNvSpPr txBox="1">
              <a:spLocks noChangeArrowheads="1"/>
            </p:cNvSpPr>
            <p:nvPr/>
          </p:nvSpPr>
          <p:spPr bwMode="auto">
            <a:xfrm>
              <a:off x="662" y="1274"/>
              <a:ext cx="290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473" name="Text Box 14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74" name="Text Box 146"/>
            <p:cNvSpPr txBox="1">
              <a:spLocks noChangeArrowheads="1"/>
            </p:cNvSpPr>
            <p:nvPr/>
          </p:nvSpPr>
          <p:spPr bwMode="auto">
            <a:xfrm>
              <a:off x="960" y="1728"/>
              <a:ext cx="278" cy="3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475" name="Line 14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76" name="Line 14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77" name="Text Box 149"/>
            <p:cNvSpPr txBox="1">
              <a:spLocks noChangeArrowheads="1"/>
            </p:cNvSpPr>
            <p:nvPr/>
          </p:nvSpPr>
          <p:spPr bwMode="auto">
            <a:xfrm>
              <a:off x="815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78" name="Text Box 150"/>
            <p:cNvSpPr txBox="1">
              <a:spLocks noChangeArrowheads="1"/>
            </p:cNvSpPr>
            <p:nvPr/>
          </p:nvSpPr>
          <p:spPr bwMode="auto">
            <a:xfrm>
              <a:off x="1255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79" name="Text Box 151"/>
            <p:cNvSpPr txBox="1">
              <a:spLocks noChangeArrowheads="1"/>
            </p:cNvSpPr>
            <p:nvPr/>
          </p:nvSpPr>
          <p:spPr bwMode="auto">
            <a:xfrm>
              <a:off x="48" y="2256"/>
              <a:ext cx="248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80" name="Text Box 152"/>
            <p:cNvSpPr txBox="1">
              <a:spLocks noChangeArrowheads="1"/>
            </p:cNvSpPr>
            <p:nvPr/>
          </p:nvSpPr>
          <p:spPr bwMode="auto">
            <a:xfrm>
              <a:off x="487" y="2256"/>
              <a:ext cx="247" cy="3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81" name="Line 15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82" name="Line 15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83" name="Line 15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84" name="Line 15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85" name="Text Box 157"/>
            <p:cNvSpPr txBox="1">
              <a:spLocks noChangeArrowheads="1"/>
            </p:cNvSpPr>
            <p:nvPr/>
          </p:nvSpPr>
          <p:spPr bwMode="auto">
            <a:xfrm>
              <a:off x="373" y="1466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86" name="Rectangle 158"/>
            <p:cNvSpPr>
              <a:spLocks noChangeArrowheads="1"/>
            </p:cNvSpPr>
            <p:nvPr/>
          </p:nvSpPr>
          <p:spPr bwMode="auto">
            <a:xfrm>
              <a:off x="1008" y="1488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87" name="Rectangle 159"/>
            <p:cNvSpPr>
              <a:spLocks noChangeArrowheads="1"/>
            </p:cNvSpPr>
            <p:nvPr/>
          </p:nvSpPr>
          <p:spPr bwMode="auto">
            <a:xfrm>
              <a:off x="48" y="1920"/>
              <a:ext cx="25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88" name="Rectangle 160"/>
            <p:cNvSpPr>
              <a:spLocks noChangeArrowheads="1"/>
            </p:cNvSpPr>
            <p:nvPr/>
          </p:nvSpPr>
          <p:spPr bwMode="auto">
            <a:xfrm>
              <a:off x="1265" y="1969"/>
              <a:ext cx="2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89" name="Rectangle 161"/>
            <p:cNvSpPr>
              <a:spLocks noChangeArrowheads="1"/>
            </p:cNvSpPr>
            <p:nvPr/>
          </p:nvSpPr>
          <p:spPr bwMode="auto">
            <a:xfrm>
              <a:off x="816" y="1969"/>
              <a:ext cx="259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90" name="Rectangle 162"/>
            <p:cNvSpPr>
              <a:spLocks noChangeArrowheads="1"/>
            </p:cNvSpPr>
            <p:nvPr/>
          </p:nvSpPr>
          <p:spPr bwMode="auto">
            <a:xfrm>
              <a:off x="624" y="1920"/>
              <a:ext cx="22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995491" name="Text Box 163"/>
          <p:cNvSpPr txBox="1">
            <a:spLocks noChangeArrowheads="1"/>
          </p:cNvSpPr>
          <p:nvPr/>
        </p:nvSpPr>
        <p:spPr bwMode="auto">
          <a:xfrm>
            <a:off x="0" y="2001838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 AND-NOT B</a:t>
            </a:r>
          </a:p>
        </p:txBody>
      </p:sp>
      <p:sp>
        <p:nvSpPr>
          <p:cNvPr id="995492" name="Text Box 164"/>
          <p:cNvSpPr txBox="1">
            <a:spLocks noChangeArrowheads="1"/>
          </p:cNvSpPr>
          <p:nvPr/>
        </p:nvSpPr>
        <p:spPr bwMode="auto">
          <a:xfrm>
            <a:off x="2514600" y="2001838"/>
            <a:ext cx="163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NOT A AND B</a:t>
            </a:r>
          </a:p>
        </p:txBody>
      </p:sp>
      <p:sp>
        <p:nvSpPr>
          <p:cNvPr id="995493" name="Text Box 165"/>
          <p:cNvSpPr txBox="1">
            <a:spLocks noChangeArrowheads="1"/>
          </p:cNvSpPr>
          <p:nvPr/>
        </p:nvSpPr>
        <p:spPr bwMode="auto">
          <a:xfrm>
            <a:off x="5334000" y="19256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95494" name="Text Box 166"/>
          <p:cNvSpPr txBox="1">
            <a:spLocks noChangeArrowheads="1"/>
          </p:cNvSpPr>
          <p:nvPr/>
        </p:nvSpPr>
        <p:spPr bwMode="auto">
          <a:xfrm>
            <a:off x="0" y="4668838"/>
            <a:ext cx="146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 OR NOT B</a:t>
            </a:r>
          </a:p>
        </p:txBody>
      </p:sp>
      <p:sp>
        <p:nvSpPr>
          <p:cNvPr id="995495" name="Text Box 167"/>
          <p:cNvSpPr txBox="1">
            <a:spLocks noChangeArrowheads="1"/>
          </p:cNvSpPr>
          <p:nvPr/>
        </p:nvSpPr>
        <p:spPr bwMode="auto">
          <a:xfrm>
            <a:off x="2286000" y="4648200"/>
            <a:ext cx="147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NOR A OR B</a:t>
            </a:r>
          </a:p>
        </p:txBody>
      </p:sp>
      <p:sp>
        <p:nvSpPr>
          <p:cNvPr id="995496" name="Text Box 168"/>
          <p:cNvSpPr txBox="1">
            <a:spLocks noChangeArrowheads="1"/>
          </p:cNvSpPr>
          <p:nvPr/>
        </p:nvSpPr>
        <p:spPr bwMode="auto">
          <a:xfrm>
            <a:off x="6858000" y="200183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95497" name="Text Box 169"/>
          <p:cNvSpPr txBox="1">
            <a:spLocks noChangeArrowheads="1"/>
          </p:cNvSpPr>
          <p:nvPr/>
        </p:nvSpPr>
        <p:spPr bwMode="auto">
          <a:xfrm>
            <a:off x="6781800" y="48212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995498" name="Text Box 170"/>
          <p:cNvSpPr txBox="1">
            <a:spLocks noChangeArrowheads="1"/>
          </p:cNvSpPr>
          <p:nvPr/>
        </p:nvSpPr>
        <p:spPr bwMode="auto">
          <a:xfrm>
            <a:off x="4648200" y="46482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NOT B</a:t>
            </a:r>
          </a:p>
        </p:txBody>
      </p:sp>
      <p:sp>
        <p:nvSpPr>
          <p:cNvPr id="995499" name="Rectangle 171"/>
          <p:cNvSpPr>
            <a:spLocks noChangeArrowheads="1"/>
          </p:cNvSpPr>
          <p:nvPr/>
        </p:nvSpPr>
        <p:spPr bwMode="auto">
          <a:xfrm>
            <a:off x="5334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200" b="1">
                <a:solidFill>
                  <a:schemeClr val="tx2"/>
                </a:solidFill>
              </a:rPr>
              <a:t>Expressiveness:</a:t>
            </a:r>
            <a:br>
              <a:rPr lang="en-US" sz="3200" b="1">
                <a:solidFill>
                  <a:schemeClr val="tx2"/>
                </a:solidFill>
              </a:rPr>
            </a:br>
            <a:r>
              <a:rPr lang="en-US" sz="3200" b="1">
                <a:solidFill>
                  <a:schemeClr val="tx2"/>
                </a:solidFill>
              </a:rPr>
              <a:t>2 attribute </a:t>
            </a:r>
            <a:r>
              <a:rPr lang="en-US" sz="3200" b="1">
                <a:solidFill>
                  <a:schemeClr val="tx2"/>
                </a:solidFill>
                <a:sym typeface="Wingdings" charset="0"/>
              </a:rPr>
              <a:t>    DTs        </a:t>
            </a:r>
            <a:endParaRPr lang="en-US" sz="3200" b="1" baseline="30000">
              <a:solidFill>
                <a:schemeClr val="tx2"/>
              </a:solidFill>
            </a:endParaRPr>
          </a:p>
        </p:txBody>
      </p:sp>
      <p:sp>
        <p:nvSpPr>
          <p:cNvPr id="995500" name="Rectangle 172"/>
          <p:cNvSpPr>
            <a:spLocks noChangeArrowheads="1"/>
          </p:cNvSpPr>
          <p:nvPr/>
        </p:nvSpPr>
        <p:spPr bwMode="auto">
          <a:xfrm>
            <a:off x="7010400" y="9144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2</a:t>
            </a:r>
            <a:r>
              <a:rPr lang="en-US" sz="2000" baseline="30000"/>
              <a:t>2</a:t>
            </a:r>
            <a:r>
              <a:rPr lang="en-US" sz="2000" baseline="60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96355" name="Text Box 3"/>
          <p:cNvSpPr txBox="1">
            <a:spLocks noChangeArrowheads="1"/>
          </p:cNvSpPr>
          <p:nvPr/>
        </p:nvSpPr>
        <p:spPr bwMode="auto">
          <a:xfrm>
            <a:off x="954088" y="2309813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6356" name="Text Box 4"/>
          <p:cNvSpPr txBox="1">
            <a:spLocks noChangeArrowheads="1"/>
          </p:cNvSpPr>
          <p:nvPr/>
        </p:nvSpPr>
        <p:spPr bwMode="auto">
          <a:xfrm>
            <a:off x="487363" y="3003550"/>
            <a:ext cx="373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6357" name="Line 5"/>
          <p:cNvSpPr>
            <a:spLocks noChangeShapeType="1"/>
          </p:cNvSpPr>
          <p:nvPr/>
        </p:nvSpPr>
        <p:spPr bwMode="auto">
          <a:xfrm flipH="1">
            <a:off x="693738" y="2782888"/>
            <a:ext cx="2746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58" name="Line 6"/>
          <p:cNvSpPr>
            <a:spLocks noChangeShapeType="1"/>
          </p:cNvSpPr>
          <p:nvPr/>
        </p:nvSpPr>
        <p:spPr bwMode="auto">
          <a:xfrm>
            <a:off x="1311275" y="2782888"/>
            <a:ext cx="204788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59" name="Text Box 7"/>
          <p:cNvSpPr txBox="1">
            <a:spLocks noChangeArrowheads="1"/>
          </p:cNvSpPr>
          <p:nvPr/>
        </p:nvSpPr>
        <p:spPr bwMode="auto">
          <a:xfrm>
            <a:off x="1371600" y="3006725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60" name="Text Box 8"/>
          <p:cNvSpPr txBox="1">
            <a:spLocks noChangeArrowheads="1"/>
          </p:cNvSpPr>
          <p:nvPr/>
        </p:nvSpPr>
        <p:spPr bwMode="auto">
          <a:xfrm>
            <a:off x="76200" y="3810000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61" name="Text Box 9"/>
          <p:cNvSpPr txBox="1">
            <a:spLocks noChangeArrowheads="1"/>
          </p:cNvSpPr>
          <p:nvPr/>
        </p:nvSpPr>
        <p:spPr bwMode="auto">
          <a:xfrm>
            <a:off x="703263" y="3810000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362" name="Line 10"/>
          <p:cNvSpPr>
            <a:spLocks noChangeShapeType="1"/>
          </p:cNvSpPr>
          <p:nvPr/>
        </p:nvSpPr>
        <p:spPr bwMode="auto">
          <a:xfrm flipH="1">
            <a:off x="212725" y="3443288"/>
            <a:ext cx="27463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3" name="Line 11"/>
          <p:cNvSpPr>
            <a:spLocks noChangeShapeType="1"/>
          </p:cNvSpPr>
          <p:nvPr/>
        </p:nvSpPr>
        <p:spPr bwMode="auto">
          <a:xfrm>
            <a:off x="830263" y="3443288"/>
            <a:ext cx="138112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64" name="Text Box 12"/>
          <p:cNvSpPr txBox="1">
            <a:spLocks noChangeArrowheads="1"/>
          </p:cNvSpPr>
          <p:nvPr/>
        </p:nvSpPr>
        <p:spPr bwMode="auto">
          <a:xfrm>
            <a:off x="541338" y="2603500"/>
            <a:ext cx="3698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365" name="Rectangle 13"/>
          <p:cNvSpPr>
            <a:spLocks noChangeArrowheads="1"/>
          </p:cNvSpPr>
          <p:nvPr/>
        </p:nvSpPr>
        <p:spPr bwMode="auto">
          <a:xfrm>
            <a:off x="1447800" y="26368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66" name="Rectangle 14"/>
          <p:cNvSpPr>
            <a:spLocks noChangeArrowheads="1"/>
          </p:cNvSpPr>
          <p:nvPr/>
        </p:nvSpPr>
        <p:spPr bwMode="auto">
          <a:xfrm>
            <a:off x="76200" y="3297238"/>
            <a:ext cx="3698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367" name="Rectangle 15"/>
          <p:cNvSpPr>
            <a:spLocks noChangeArrowheads="1"/>
          </p:cNvSpPr>
          <p:nvPr/>
        </p:nvSpPr>
        <p:spPr bwMode="auto">
          <a:xfrm>
            <a:off x="900113" y="3297238"/>
            <a:ext cx="35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88" name="Text Box 36"/>
          <p:cNvSpPr txBox="1">
            <a:spLocks noChangeArrowheads="1"/>
          </p:cNvSpPr>
          <p:nvPr/>
        </p:nvSpPr>
        <p:spPr bwMode="auto">
          <a:xfrm>
            <a:off x="3240088" y="2268538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3665538" y="2962275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6390" name="Line 38"/>
          <p:cNvSpPr>
            <a:spLocks noChangeShapeType="1"/>
          </p:cNvSpPr>
          <p:nvPr/>
        </p:nvSpPr>
        <p:spPr bwMode="auto">
          <a:xfrm flipH="1">
            <a:off x="2979738" y="2741613"/>
            <a:ext cx="2746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91" name="Line 39"/>
          <p:cNvSpPr>
            <a:spLocks noChangeShapeType="1"/>
          </p:cNvSpPr>
          <p:nvPr/>
        </p:nvSpPr>
        <p:spPr bwMode="auto">
          <a:xfrm>
            <a:off x="3597275" y="2741613"/>
            <a:ext cx="204788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92" name="Text Box 40"/>
          <p:cNvSpPr txBox="1">
            <a:spLocks noChangeArrowheads="1"/>
          </p:cNvSpPr>
          <p:nvPr/>
        </p:nvSpPr>
        <p:spPr bwMode="auto">
          <a:xfrm>
            <a:off x="3459163" y="3768725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393" name="Text Box 41"/>
          <p:cNvSpPr txBox="1">
            <a:spLocks noChangeArrowheads="1"/>
          </p:cNvSpPr>
          <p:nvPr/>
        </p:nvSpPr>
        <p:spPr bwMode="auto">
          <a:xfrm>
            <a:off x="4087813" y="3768725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94" name="Text Box 42"/>
          <p:cNvSpPr txBox="1">
            <a:spLocks noChangeArrowheads="1"/>
          </p:cNvSpPr>
          <p:nvPr/>
        </p:nvSpPr>
        <p:spPr bwMode="auto">
          <a:xfrm>
            <a:off x="2819400" y="2930525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95" name="Line 43"/>
          <p:cNvSpPr>
            <a:spLocks noChangeShapeType="1"/>
          </p:cNvSpPr>
          <p:nvPr/>
        </p:nvSpPr>
        <p:spPr bwMode="auto">
          <a:xfrm flipH="1">
            <a:off x="3665538" y="3402013"/>
            <a:ext cx="136525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96" name="Line 44"/>
          <p:cNvSpPr>
            <a:spLocks noChangeShapeType="1"/>
          </p:cNvSpPr>
          <p:nvPr/>
        </p:nvSpPr>
        <p:spPr bwMode="auto">
          <a:xfrm>
            <a:off x="3940175" y="3402013"/>
            <a:ext cx="27463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397" name="Text Box 45"/>
          <p:cNvSpPr txBox="1">
            <a:spLocks noChangeArrowheads="1"/>
          </p:cNvSpPr>
          <p:nvPr/>
        </p:nvSpPr>
        <p:spPr bwMode="auto">
          <a:xfrm>
            <a:off x="2827338" y="2562225"/>
            <a:ext cx="3698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398" name="Rectangle 46"/>
          <p:cNvSpPr>
            <a:spLocks noChangeArrowheads="1"/>
          </p:cNvSpPr>
          <p:nvPr/>
        </p:nvSpPr>
        <p:spPr bwMode="auto">
          <a:xfrm>
            <a:off x="3733800" y="2595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399" name="Rectangle 47"/>
          <p:cNvSpPr>
            <a:spLocks noChangeArrowheads="1"/>
          </p:cNvSpPr>
          <p:nvPr/>
        </p:nvSpPr>
        <p:spPr bwMode="auto">
          <a:xfrm>
            <a:off x="4102100" y="3328988"/>
            <a:ext cx="35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00" name="Rectangle 48"/>
          <p:cNvSpPr>
            <a:spLocks noChangeArrowheads="1"/>
          </p:cNvSpPr>
          <p:nvPr/>
        </p:nvSpPr>
        <p:spPr bwMode="auto">
          <a:xfrm>
            <a:off x="3459163" y="3328988"/>
            <a:ext cx="3714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01" name="Text Box 49"/>
          <p:cNvSpPr txBox="1">
            <a:spLocks noChangeArrowheads="1"/>
          </p:cNvSpPr>
          <p:nvPr/>
        </p:nvSpPr>
        <p:spPr bwMode="auto">
          <a:xfrm>
            <a:off x="1030288" y="4900613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6402" name="Text Box 50"/>
          <p:cNvSpPr txBox="1">
            <a:spLocks noChangeArrowheads="1"/>
          </p:cNvSpPr>
          <p:nvPr/>
        </p:nvSpPr>
        <p:spPr bwMode="auto">
          <a:xfrm>
            <a:off x="563563" y="5554663"/>
            <a:ext cx="3730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6403" name="Line 51"/>
          <p:cNvSpPr>
            <a:spLocks noChangeShapeType="1"/>
          </p:cNvSpPr>
          <p:nvPr/>
        </p:nvSpPr>
        <p:spPr bwMode="auto">
          <a:xfrm flipH="1">
            <a:off x="769938" y="5346700"/>
            <a:ext cx="274637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04" name="Line 52"/>
          <p:cNvSpPr>
            <a:spLocks noChangeShapeType="1"/>
          </p:cNvSpPr>
          <p:nvPr/>
        </p:nvSpPr>
        <p:spPr bwMode="auto">
          <a:xfrm>
            <a:off x="1387475" y="5346700"/>
            <a:ext cx="206375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05" name="Text Box 53"/>
          <p:cNvSpPr txBox="1">
            <a:spLocks noChangeArrowheads="1"/>
          </p:cNvSpPr>
          <p:nvPr/>
        </p:nvSpPr>
        <p:spPr bwMode="auto">
          <a:xfrm>
            <a:off x="1524000" y="5562600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06" name="Text Box 54"/>
          <p:cNvSpPr txBox="1">
            <a:spLocks noChangeArrowheads="1"/>
          </p:cNvSpPr>
          <p:nvPr/>
        </p:nvSpPr>
        <p:spPr bwMode="auto">
          <a:xfrm>
            <a:off x="152400" y="6315075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07" name="Text Box 55"/>
          <p:cNvSpPr txBox="1">
            <a:spLocks noChangeArrowheads="1"/>
          </p:cNvSpPr>
          <p:nvPr/>
        </p:nvSpPr>
        <p:spPr bwMode="auto">
          <a:xfrm>
            <a:off x="779463" y="6315075"/>
            <a:ext cx="354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08" name="Line 56"/>
          <p:cNvSpPr>
            <a:spLocks noChangeShapeType="1"/>
          </p:cNvSpPr>
          <p:nvPr/>
        </p:nvSpPr>
        <p:spPr bwMode="auto">
          <a:xfrm flipH="1">
            <a:off x="288925" y="5969000"/>
            <a:ext cx="274638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09" name="Line 57"/>
          <p:cNvSpPr>
            <a:spLocks noChangeShapeType="1"/>
          </p:cNvSpPr>
          <p:nvPr/>
        </p:nvSpPr>
        <p:spPr bwMode="auto">
          <a:xfrm>
            <a:off x="906463" y="5969000"/>
            <a:ext cx="13811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10" name="Text Box 58"/>
          <p:cNvSpPr txBox="1">
            <a:spLocks noChangeArrowheads="1"/>
          </p:cNvSpPr>
          <p:nvPr/>
        </p:nvSpPr>
        <p:spPr bwMode="auto">
          <a:xfrm>
            <a:off x="617538" y="517683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11" name="Rectangle 59"/>
          <p:cNvSpPr>
            <a:spLocks noChangeArrowheads="1"/>
          </p:cNvSpPr>
          <p:nvPr/>
        </p:nvSpPr>
        <p:spPr bwMode="auto">
          <a:xfrm>
            <a:off x="1524000" y="5208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12" name="Rectangle 60"/>
          <p:cNvSpPr>
            <a:spLocks noChangeArrowheads="1"/>
          </p:cNvSpPr>
          <p:nvPr/>
        </p:nvSpPr>
        <p:spPr bwMode="auto">
          <a:xfrm>
            <a:off x="152400" y="58308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13" name="Rectangle 61"/>
          <p:cNvSpPr>
            <a:spLocks noChangeArrowheads="1"/>
          </p:cNvSpPr>
          <p:nvPr/>
        </p:nvSpPr>
        <p:spPr bwMode="auto">
          <a:xfrm>
            <a:off x="976313" y="5830888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34" name="Text Box 82"/>
          <p:cNvSpPr txBox="1">
            <a:spLocks noChangeArrowheads="1"/>
          </p:cNvSpPr>
          <p:nvPr/>
        </p:nvSpPr>
        <p:spPr bwMode="auto">
          <a:xfrm>
            <a:off x="7924800" y="2320925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35" name="Text Box 83"/>
          <p:cNvSpPr txBox="1">
            <a:spLocks noChangeArrowheads="1"/>
          </p:cNvSpPr>
          <p:nvPr/>
        </p:nvSpPr>
        <p:spPr bwMode="auto">
          <a:xfrm>
            <a:off x="3316288" y="4824413"/>
            <a:ext cx="4143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996436" name="Text Box 84"/>
          <p:cNvSpPr txBox="1">
            <a:spLocks noChangeArrowheads="1"/>
          </p:cNvSpPr>
          <p:nvPr/>
        </p:nvSpPr>
        <p:spPr bwMode="auto">
          <a:xfrm>
            <a:off x="3741738" y="5518150"/>
            <a:ext cx="396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996437" name="Line 85"/>
          <p:cNvSpPr>
            <a:spLocks noChangeShapeType="1"/>
          </p:cNvSpPr>
          <p:nvPr/>
        </p:nvSpPr>
        <p:spPr bwMode="auto">
          <a:xfrm flipH="1">
            <a:off x="3055938" y="5297488"/>
            <a:ext cx="27463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38" name="Line 86"/>
          <p:cNvSpPr>
            <a:spLocks noChangeShapeType="1"/>
          </p:cNvSpPr>
          <p:nvPr/>
        </p:nvSpPr>
        <p:spPr bwMode="auto">
          <a:xfrm>
            <a:off x="3673475" y="5297488"/>
            <a:ext cx="2063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39" name="Text Box 87"/>
          <p:cNvSpPr txBox="1">
            <a:spLocks noChangeArrowheads="1"/>
          </p:cNvSpPr>
          <p:nvPr/>
        </p:nvSpPr>
        <p:spPr bwMode="auto">
          <a:xfrm>
            <a:off x="3536950" y="6324600"/>
            <a:ext cx="352425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40" name="Text Box 88"/>
          <p:cNvSpPr txBox="1">
            <a:spLocks noChangeArrowheads="1"/>
          </p:cNvSpPr>
          <p:nvPr/>
        </p:nvSpPr>
        <p:spPr bwMode="auto">
          <a:xfrm>
            <a:off x="4164013" y="6324600"/>
            <a:ext cx="3698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41" name="Text Box 89"/>
          <p:cNvSpPr txBox="1">
            <a:spLocks noChangeArrowheads="1"/>
          </p:cNvSpPr>
          <p:nvPr/>
        </p:nvSpPr>
        <p:spPr bwMode="auto">
          <a:xfrm>
            <a:off x="2819400" y="5486400"/>
            <a:ext cx="3698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42" name="Line 90"/>
          <p:cNvSpPr>
            <a:spLocks noChangeShapeType="1"/>
          </p:cNvSpPr>
          <p:nvPr/>
        </p:nvSpPr>
        <p:spPr bwMode="auto">
          <a:xfrm flipH="1">
            <a:off x="3741738" y="5957888"/>
            <a:ext cx="138112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43" name="Line 91"/>
          <p:cNvSpPr>
            <a:spLocks noChangeShapeType="1"/>
          </p:cNvSpPr>
          <p:nvPr/>
        </p:nvSpPr>
        <p:spPr bwMode="auto">
          <a:xfrm>
            <a:off x="4016375" y="5957888"/>
            <a:ext cx="27463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6444" name="Text Box 92"/>
          <p:cNvSpPr txBox="1">
            <a:spLocks noChangeArrowheads="1"/>
          </p:cNvSpPr>
          <p:nvPr/>
        </p:nvSpPr>
        <p:spPr bwMode="auto">
          <a:xfrm>
            <a:off x="2903538" y="5118100"/>
            <a:ext cx="3698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45" name="Rectangle 93"/>
          <p:cNvSpPr>
            <a:spLocks noChangeArrowheads="1"/>
          </p:cNvSpPr>
          <p:nvPr/>
        </p:nvSpPr>
        <p:spPr bwMode="auto">
          <a:xfrm>
            <a:off x="3810000" y="515143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46" name="Rectangle 94"/>
          <p:cNvSpPr>
            <a:spLocks noChangeArrowheads="1"/>
          </p:cNvSpPr>
          <p:nvPr/>
        </p:nvSpPr>
        <p:spPr bwMode="auto">
          <a:xfrm>
            <a:off x="4178300" y="5884863"/>
            <a:ext cx="3524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47" name="Rectangle 95"/>
          <p:cNvSpPr>
            <a:spLocks noChangeArrowheads="1"/>
          </p:cNvSpPr>
          <p:nvPr/>
        </p:nvSpPr>
        <p:spPr bwMode="auto">
          <a:xfrm>
            <a:off x="3536950" y="5884863"/>
            <a:ext cx="3698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96448" name="Text Box 96"/>
          <p:cNvSpPr txBox="1">
            <a:spLocks noChangeArrowheads="1"/>
          </p:cNvSpPr>
          <p:nvPr/>
        </p:nvSpPr>
        <p:spPr bwMode="auto">
          <a:xfrm>
            <a:off x="8001000" y="4724400"/>
            <a:ext cx="354013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996449" name="Text Box 97"/>
          <p:cNvSpPr txBox="1">
            <a:spLocks noChangeArrowheads="1"/>
          </p:cNvSpPr>
          <p:nvPr/>
        </p:nvSpPr>
        <p:spPr bwMode="auto">
          <a:xfrm>
            <a:off x="0" y="188436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 AND-NOT B</a:t>
            </a:r>
          </a:p>
        </p:txBody>
      </p:sp>
      <p:sp>
        <p:nvSpPr>
          <p:cNvPr id="996450" name="Text Box 98"/>
          <p:cNvSpPr txBox="1">
            <a:spLocks noChangeArrowheads="1"/>
          </p:cNvSpPr>
          <p:nvPr/>
        </p:nvSpPr>
        <p:spPr bwMode="auto">
          <a:xfrm>
            <a:off x="2514600" y="1884363"/>
            <a:ext cx="1638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NOT A AND B</a:t>
            </a:r>
          </a:p>
        </p:txBody>
      </p:sp>
      <p:sp>
        <p:nvSpPr>
          <p:cNvPr id="996451" name="Text Box 99"/>
          <p:cNvSpPr txBox="1">
            <a:spLocks noChangeArrowheads="1"/>
          </p:cNvSpPr>
          <p:nvPr/>
        </p:nvSpPr>
        <p:spPr bwMode="auto">
          <a:xfrm>
            <a:off x="5334000" y="18081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96452" name="Text Box 100"/>
          <p:cNvSpPr txBox="1">
            <a:spLocks noChangeArrowheads="1"/>
          </p:cNvSpPr>
          <p:nvPr/>
        </p:nvSpPr>
        <p:spPr bwMode="auto">
          <a:xfrm>
            <a:off x="0" y="4516438"/>
            <a:ext cx="1460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 OR NOT B</a:t>
            </a:r>
          </a:p>
        </p:txBody>
      </p:sp>
      <p:sp>
        <p:nvSpPr>
          <p:cNvPr id="996453" name="Text Box 101"/>
          <p:cNvSpPr txBox="1">
            <a:spLocks noChangeArrowheads="1"/>
          </p:cNvSpPr>
          <p:nvPr/>
        </p:nvSpPr>
        <p:spPr bwMode="auto">
          <a:xfrm>
            <a:off x="2286000" y="4495800"/>
            <a:ext cx="147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NOR A OR B</a:t>
            </a:r>
          </a:p>
        </p:txBody>
      </p:sp>
      <p:sp>
        <p:nvSpPr>
          <p:cNvPr id="996454" name="Text Box 102"/>
          <p:cNvSpPr txBox="1">
            <a:spLocks noChangeArrowheads="1"/>
          </p:cNvSpPr>
          <p:nvPr/>
        </p:nvSpPr>
        <p:spPr bwMode="auto">
          <a:xfrm>
            <a:off x="6858000" y="1884363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96455" name="Text Box 103"/>
          <p:cNvSpPr txBox="1">
            <a:spLocks noChangeArrowheads="1"/>
          </p:cNvSpPr>
          <p:nvPr/>
        </p:nvSpPr>
        <p:spPr bwMode="auto">
          <a:xfrm>
            <a:off x="6781800" y="4668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996456" name="Text Box 104"/>
          <p:cNvSpPr txBox="1">
            <a:spLocks noChangeArrowheads="1"/>
          </p:cNvSpPr>
          <p:nvPr/>
        </p:nvSpPr>
        <p:spPr bwMode="auto">
          <a:xfrm>
            <a:off x="4648200" y="4495800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NOT B</a:t>
            </a:r>
          </a:p>
        </p:txBody>
      </p:sp>
      <p:sp>
        <p:nvSpPr>
          <p:cNvPr id="996457" name="Rectangle 105"/>
          <p:cNvSpPr>
            <a:spLocks noChangeArrowheads="1"/>
          </p:cNvSpPr>
          <p:nvPr/>
        </p:nvSpPr>
        <p:spPr bwMode="auto">
          <a:xfrm>
            <a:off x="5334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3200" b="1">
                <a:solidFill>
                  <a:schemeClr val="tx2"/>
                </a:solidFill>
              </a:rPr>
              <a:t>Expressiveness:</a:t>
            </a:r>
            <a:br>
              <a:rPr lang="en-US" sz="3200" b="1">
                <a:solidFill>
                  <a:schemeClr val="tx2"/>
                </a:solidFill>
              </a:rPr>
            </a:br>
            <a:r>
              <a:rPr lang="en-US" sz="3200" b="1">
                <a:solidFill>
                  <a:schemeClr val="tx2"/>
                </a:solidFill>
              </a:rPr>
              <a:t>2 attribute </a:t>
            </a:r>
            <a:r>
              <a:rPr lang="en-US" sz="3200" b="1">
                <a:solidFill>
                  <a:schemeClr val="tx2"/>
                </a:solidFill>
                <a:sym typeface="Wingdings" charset="0"/>
              </a:rPr>
              <a:t>    DTs        </a:t>
            </a:r>
            <a:endParaRPr lang="en-US" sz="3200" b="1" baseline="30000">
              <a:solidFill>
                <a:schemeClr val="tx2"/>
              </a:solidFill>
            </a:endParaRPr>
          </a:p>
        </p:txBody>
      </p:sp>
      <p:sp>
        <p:nvSpPr>
          <p:cNvPr id="996458" name="Rectangle 106"/>
          <p:cNvSpPr>
            <a:spLocks noChangeArrowheads="1"/>
          </p:cNvSpPr>
          <p:nvPr/>
        </p:nvSpPr>
        <p:spPr bwMode="auto">
          <a:xfrm>
            <a:off x="7010400" y="914400"/>
            <a:ext cx="476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2</a:t>
            </a:r>
            <a:r>
              <a:rPr lang="en-US" sz="2000" baseline="30000"/>
              <a:t>2</a:t>
            </a:r>
            <a:r>
              <a:rPr lang="en-US" sz="2000" baseline="60000"/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62512" y="2286000"/>
            <a:ext cx="1309688" cy="1066800"/>
            <a:chOff x="2514600" y="685800"/>
            <a:chExt cx="1309688" cy="1066800"/>
          </a:xfrm>
        </p:grpSpPr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2976563" y="685800"/>
              <a:ext cx="38995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9" name="Line 63"/>
            <p:cNvSpPr>
              <a:spLocks noChangeShapeType="1"/>
            </p:cNvSpPr>
            <p:nvPr/>
          </p:nvSpPr>
          <p:spPr bwMode="auto">
            <a:xfrm flipH="1">
              <a:off x="2716213" y="1158875"/>
              <a:ext cx="274637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64"/>
            <p:cNvSpPr>
              <a:spLocks noChangeShapeType="1"/>
            </p:cNvSpPr>
            <p:nvPr/>
          </p:nvSpPr>
          <p:spPr bwMode="auto">
            <a:xfrm>
              <a:off x="3333750" y="1158875"/>
              <a:ext cx="2047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65"/>
            <p:cNvSpPr txBox="1">
              <a:spLocks noChangeArrowheads="1"/>
            </p:cNvSpPr>
            <p:nvPr/>
          </p:nvSpPr>
          <p:spPr bwMode="auto">
            <a:xfrm>
              <a:off x="3429000" y="12954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12" name="Text Box 66"/>
            <p:cNvSpPr txBox="1">
              <a:spLocks noChangeArrowheads="1"/>
            </p:cNvSpPr>
            <p:nvPr/>
          </p:nvSpPr>
          <p:spPr bwMode="auto">
            <a:xfrm>
              <a:off x="2514600" y="12954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13" name="Text Box 67"/>
            <p:cNvSpPr txBox="1">
              <a:spLocks noChangeArrowheads="1"/>
            </p:cNvSpPr>
            <p:nvPr/>
          </p:nvSpPr>
          <p:spPr bwMode="auto">
            <a:xfrm>
              <a:off x="2563813" y="979488"/>
              <a:ext cx="369887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14" name="Rectangle 68"/>
            <p:cNvSpPr>
              <a:spLocks noChangeArrowheads="1"/>
            </p:cNvSpPr>
            <p:nvPr/>
          </p:nvSpPr>
          <p:spPr bwMode="auto">
            <a:xfrm>
              <a:off x="3470275" y="101282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5105400" y="4953000"/>
            <a:ext cx="1306513" cy="1143000"/>
            <a:chOff x="7467600" y="4572000"/>
            <a:chExt cx="1306513" cy="1143000"/>
          </a:xfrm>
        </p:grpSpPr>
        <p:sp>
          <p:nvSpPr>
            <p:cNvPr id="117" name="Text Box 102"/>
            <p:cNvSpPr txBox="1">
              <a:spLocks noChangeArrowheads="1"/>
            </p:cNvSpPr>
            <p:nvPr/>
          </p:nvSpPr>
          <p:spPr bwMode="auto">
            <a:xfrm>
              <a:off x="7926388" y="4572000"/>
              <a:ext cx="389951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8" name="Line 103"/>
            <p:cNvSpPr>
              <a:spLocks noChangeShapeType="1"/>
            </p:cNvSpPr>
            <p:nvPr/>
          </p:nvSpPr>
          <p:spPr bwMode="auto">
            <a:xfrm flipH="1">
              <a:off x="7666038" y="5018088"/>
              <a:ext cx="274637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04"/>
            <p:cNvSpPr>
              <a:spLocks noChangeShapeType="1"/>
            </p:cNvSpPr>
            <p:nvPr/>
          </p:nvSpPr>
          <p:spPr bwMode="auto">
            <a:xfrm>
              <a:off x="8283575" y="5018088"/>
              <a:ext cx="206375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Text Box 105"/>
            <p:cNvSpPr txBox="1">
              <a:spLocks noChangeArrowheads="1"/>
            </p:cNvSpPr>
            <p:nvPr/>
          </p:nvSpPr>
          <p:spPr bwMode="auto">
            <a:xfrm>
              <a:off x="8382000" y="5181600"/>
              <a:ext cx="369888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21" name="Text Box 106"/>
            <p:cNvSpPr txBox="1">
              <a:spLocks noChangeArrowheads="1"/>
            </p:cNvSpPr>
            <p:nvPr/>
          </p:nvSpPr>
          <p:spPr bwMode="auto">
            <a:xfrm>
              <a:off x="7467600" y="5257800"/>
              <a:ext cx="354013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22" name="Text Box 107"/>
            <p:cNvSpPr txBox="1">
              <a:spLocks noChangeArrowheads="1"/>
            </p:cNvSpPr>
            <p:nvPr/>
          </p:nvSpPr>
          <p:spPr bwMode="auto">
            <a:xfrm>
              <a:off x="7513638" y="4848225"/>
              <a:ext cx="3698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23" name="Rectangle 108"/>
            <p:cNvSpPr>
              <a:spLocks noChangeArrowheads="1"/>
            </p:cNvSpPr>
            <p:nvPr/>
          </p:nvSpPr>
          <p:spPr bwMode="auto">
            <a:xfrm>
              <a:off x="8420100" y="487997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Basic DT Learning Algorithm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114800"/>
          </a:xfrm>
        </p:spPr>
        <p:txBody>
          <a:bodyPr/>
          <a:lstStyle/>
          <a:p>
            <a:r>
              <a:rPr lang="en-US" b="1" dirty="0"/>
              <a:t>Goal: find a </a:t>
            </a:r>
            <a:r>
              <a:rPr lang="en-US" b="1" i="1" dirty="0">
                <a:solidFill>
                  <a:schemeClr val="accent2"/>
                </a:solidFill>
              </a:rPr>
              <a:t>small</a:t>
            </a:r>
            <a:r>
              <a:rPr lang="en-US" b="1" dirty="0">
                <a:solidFill>
                  <a:schemeClr val="accent2"/>
                </a:solidFill>
              </a:rPr>
              <a:t> tree consistent</a:t>
            </a:r>
            <a:r>
              <a:rPr lang="en-US" b="1" dirty="0"/>
              <a:t> with the </a:t>
            </a:r>
            <a:r>
              <a:rPr lang="en-US" b="1" dirty="0">
                <a:solidFill>
                  <a:schemeClr val="accent2"/>
                </a:solidFill>
              </a:rPr>
              <a:t>training examples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2"/>
                </a:solidFill>
              </a:rPr>
              <a:t>Idea:</a:t>
            </a:r>
            <a:r>
              <a:rPr lang="en-US" b="1" dirty="0"/>
              <a:t> (recursively) choose </a:t>
            </a:r>
            <a:r>
              <a:rPr lang="en-US" b="1" dirty="0">
                <a:solidFill>
                  <a:schemeClr val="accent2"/>
                </a:solidFill>
              </a:rPr>
              <a:t>"most significant"</a:t>
            </a:r>
            <a:r>
              <a:rPr lang="en-US" b="1" dirty="0"/>
              <a:t> attribute as root of (sub)tree;</a:t>
            </a:r>
          </a:p>
          <a:p>
            <a:r>
              <a:rPr lang="en-US" b="1" dirty="0"/>
              <a:t>	Use  a </a:t>
            </a:r>
            <a:r>
              <a:rPr lang="en-US" b="1" dirty="0">
                <a:solidFill>
                  <a:schemeClr val="accent2"/>
                </a:solidFill>
              </a:rPr>
              <a:t>top-down greedy search</a:t>
            </a:r>
            <a:r>
              <a:rPr lang="en-US" b="1" dirty="0"/>
              <a:t> through the space of possible decision trees.</a:t>
            </a:r>
          </a:p>
          <a:p>
            <a:r>
              <a:rPr lang="en-US" b="1" dirty="0"/>
              <a:t>	Greedy because there is </a:t>
            </a:r>
            <a:r>
              <a:rPr lang="en-US" b="1" dirty="0">
                <a:solidFill>
                  <a:schemeClr val="accent2"/>
                </a:solidFill>
              </a:rPr>
              <a:t>no backtracking</a:t>
            </a:r>
            <a:r>
              <a:rPr lang="en-US" b="1" dirty="0"/>
              <a:t>. It picks highest values first.</a:t>
            </a:r>
          </a:p>
          <a:p>
            <a:endParaRPr lang="en-US" b="1" dirty="0"/>
          </a:p>
          <a:p>
            <a:r>
              <a:rPr lang="en-US" b="1" dirty="0"/>
              <a:t>Variations of  known algorithms ID3, C4.5 (Quinlan -86, -93)</a:t>
            </a:r>
          </a:p>
          <a:p>
            <a:endParaRPr lang="en-US" b="1" dirty="0"/>
          </a:p>
          <a:p>
            <a:r>
              <a:rPr lang="en-US" b="1" dirty="0"/>
              <a:t>Top-down greedy construction</a:t>
            </a:r>
          </a:p>
          <a:p>
            <a:pPr lvl="1"/>
            <a:r>
              <a:rPr lang="en-US" b="1" dirty="0"/>
              <a:t>Which </a:t>
            </a:r>
            <a:r>
              <a:rPr lang="en-US" b="1" dirty="0">
                <a:solidFill>
                  <a:schemeClr val="accent2"/>
                </a:solidFill>
              </a:rPr>
              <a:t>attribute should be tested</a:t>
            </a:r>
            <a:r>
              <a:rPr lang="en-US" b="1" dirty="0"/>
              <a:t>?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Heuristics and Statistical testing with current data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Repeat for descendants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5867400" y="5119687"/>
            <a:ext cx="31611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/>
              <a:t>(ID3 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Iterative </a:t>
            </a:r>
            <a:r>
              <a:rPr lang="en-US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Dichotomiser</a:t>
            </a:r>
            <a:r>
              <a:rPr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3</a:t>
            </a:r>
            <a:r>
              <a:rPr lang="en-US" sz="1800" b="1" dirty="0"/>
              <a:t>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52400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“most significant”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In what sense?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634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346450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6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Tip Example </a:t>
            </a:r>
          </a:p>
        </p:txBody>
      </p:sp>
      <p:sp>
        <p:nvSpPr>
          <p:cNvPr id="965684" name="Text Box 52"/>
          <p:cNvSpPr txBox="1">
            <a:spLocks noChangeArrowheads="1"/>
          </p:cNvSpPr>
          <p:nvPr/>
        </p:nvSpPr>
        <p:spPr bwMode="auto">
          <a:xfrm>
            <a:off x="685800" y="5486400"/>
            <a:ext cx="4106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build  our decision  tree </a:t>
            </a:r>
          </a:p>
          <a:p>
            <a:r>
              <a:rPr lang="en-US"/>
              <a:t>starting with the  attribute Food,</a:t>
            </a:r>
          </a:p>
          <a:p>
            <a:r>
              <a:rPr lang="en-US"/>
              <a:t>(3 possible values: g, m, y).</a:t>
            </a:r>
          </a:p>
        </p:txBody>
      </p:sp>
      <p:grpSp>
        <p:nvGrpSpPr>
          <p:cNvPr id="965685" name="Group 53"/>
          <p:cNvGrpSpPr>
            <a:grpSpLocks/>
          </p:cNvGrpSpPr>
          <p:nvPr/>
        </p:nvGrpSpPr>
        <p:grpSpPr bwMode="auto">
          <a:xfrm>
            <a:off x="1644650" y="2362200"/>
            <a:ext cx="2546350" cy="1066800"/>
            <a:chOff x="1564" y="576"/>
            <a:chExt cx="1604" cy="672"/>
          </a:xfrm>
        </p:grpSpPr>
        <p:grpSp>
          <p:nvGrpSpPr>
            <p:cNvPr id="965686" name="Group 54"/>
            <p:cNvGrpSpPr>
              <a:grpSpLocks/>
            </p:cNvGrpSpPr>
            <p:nvPr/>
          </p:nvGrpSpPr>
          <p:grpSpPr bwMode="auto">
            <a:xfrm>
              <a:off x="2860" y="576"/>
              <a:ext cx="308" cy="310"/>
              <a:chOff x="2438" y="2570"/>
              <a:chExt cx="308" cy="310"/>
            </a:xfrm>
          </p:grpSpPr>
          <p:sp>
            <p:nvSpPr>
              <p:cNvPr id="965687" name="Oval 5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88" name="Text Box 56"/>
              <p:cNvSpPr txBox="1">
                <a:spLocks noChangeArrowheads="1"/>
              </p:cNvSpPr>
              <p:nvPr/>
            </p:nvSpPr>
            <p:spPr bwMode="auto">
              <a:xfrm>
                <a:off x="2438" y="257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</p:grpSp>
        <p:grpSp>
          <p:nvGrpSpPr>
            <p:cNvPr id="965689" name="Group 57"/>
            <p:cNvGrpSpPr>
              <a:grpSpLocks/>
            </p:cNvGrpSpPr>
            <p:nvPr/>
          </p:nvGrpSpPr>
          <p:grpSpPr bwMode="auto">
            <a:xfrm>
              <a:off x="2649" y="576"/>
              <a:ext cx="212" cy="310"/>
              <a:chOff x="2227" y="2570"/>
              <a:chExt cx="212" cy="310"/>
            </a:xfrm>
          </p:grpSpPr>
          <p:sp>
            <p:nvSpPr>
              <p:cNvPr id="965690" name="Oval 58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91" name="Text Box 59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</p:grpSp>
        <p:grpSp>
          <p:nvGrpSpPr>
            <p:cNvPr id="965692" name="Group 60"/>
            <p:cNvGrpSpPr>
              <a:grpSpLocks/>
            </p:cNvGrpSpPr>
            <p:nvPr/>
          </p:nvGrpSpPr>
          <p:grpSpPr bwMode="auto">
            <a:xfrm>
              <a:off x="2390" y="576"/>
              <a:ext cx="212" cy="310"/>
              <a:chOff x="2227" y="2570"/>
              <a:chExt cx="212" cy="310"/>
            </a:xfrm>
          </p:grpSpPr>
          <p:sp>
            <p:nvSpPr>
              <p:cNvPr id="965693" name="Oval 61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94" name="Text Box 62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</p:grpSp>
        <p:grpSp>
          <p:nvGrpSpPr>
            <p:cNvPr id="965695" name="Group 63"/>
            <p:cNvGrpSpPr>
              <a:grpSpLocks/>
            </p:cNvGrpSpPr>
            <p:nvPr/>
          </p:nvGrpSpPr>
          <p:grpSpPr bwMode="auto">
            <a:xfrm>
              <a:off x="2102" y="576"/>
              <a:ext cx="212" cy="310"/>
              <a:chOff x="2227" y="2570"/>
              <a:chExt cx="212" cy="310"/>
            </a:xfrm>
          </p:grpSpPr>
          <p:sp>
            <p:nvSpPr>
              <p:cNvPr id="965696" name="Oval 64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697" name="Text Box 65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965698" name="Group 66"/>
            <p:cNvGrpSpPr>
              <a:grpSpLocks/>
            </p:cNvGrpSpPr>
            <p:nvPr/>
          </p:nvGrpSpPr>
          <p:grpSpPr bwMode="auto">
            <a:xfrm>
              <a:off x="1862" y="576"/>
              <a:ext cx="212" cy="310"/>
              <a:chOff x="2227" y="2570"/>
              <a:chExt cx="212" cy="310"/>
            </a:xfrm>
          </p:grpSpPr>
          <p:sp>
            <p:nvSpPr>
              <p:cNvPr id="965699" name="Oval 67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0" name="Text Box 68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  <p:grpSp>
          <p:nvGrpSpPr>
            <p:cNvPr id="965701" name="Group 69"/>
            <p:cNvGrpSpPr>
              <a:grpSpLocks/>
            </p:cNvGrpSpPr>
            <p:nvPr/>
          </p:nvGrpSpPr>
          <p:grpSpPr bwMode="auto">
            <a:xfrm>
              <a:off x="1574" y="576"/>
              <a:ext cx="212" cy="310"/>
              <a:chOff x="2227" y="2570"/>
              <a:chExt cx="212" cy="310"/>
            </a:xfrm>
          </p:grpSpPr>
          <p:sp>
            <p:nvSpPr>
              <p:cNvPr id="965702" name="Oval 70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3" name="Text Box 71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965704" name="Group 72"/>
            <p:cNvGrpSpPr>
              <a:grpSpLocks/>
            </p:cNvGrpSpPr>
            <p:nvPr/>
          </p:nvGrpSpPr>
          <p:grpSpPr bwMode="auto">
            <a:xfrm>
              <a:off x="1564" y="938"/>
              <a:ext cx="212" cy="310"/>
              <a:chOff x="1564" y="890"/>
              <a:chExt cx="212" cy="310"/>
            </a:xfrm>
          </p:grpSpPr>
          <p:sp>
            <p:nvSpPr>
              <p:cNvPr id="965705" name="Oval 73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6" name="Text Box 74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grpSp>
          <p:nvGrpSpPr>
            <p:cNvPr id="965707" name="Group 75"/>
            <p:cNvGrpSpPr>
              <a:grpSpLocks/>
            </p:cNvGrpSpPr>
            <p:nvPr/>
          </p:nvGrpSpPr>
          <p:grpSpPr bwMode="auto">
            <a:xfrm>
              <a:off x="1852" y="938"/>
              <a:ext cx="212" cy="310"/>
              <a:chOff x="1564" y="890"/>
              <a:chExt cx="212" cy="310"/>
            </a:xfrm>
          </p:grpSpPr>
          <p:sp>
            <p:nvSpPr>
              <p:cNvPr id="965708" name="Oval 76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09" name="Text Box 77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</p:grpSp>
        <p:grpSp>
          <p:nvGrpSpPr>
            <p:cNvPr id="965710" name="Group 78"/>
            <p:cNvGrpSpPr>
              <a:grpSpLocks/>
            </p:cNvGrpSpPr>
            <p:nvPr/>
          </p:nvGrpSpPr>
          <p:grpSpPr bwMode="auto">
            <a:xfrm>
              <a:off x="2140" y="938"/>
              <a:ext cx="260" cy="310"/>
              <a:chOff x="1564" y="890"/>
              <a:chExt cx="260" cy="310"/>
            </a:xfrm>
          </p:grpSpPr>
          <p:sp>
            <p:nvSpPr>
              <p:cNvPr id="965711" name="Oval 79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12" name="Text Box 80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 </a:t>
                </a:r>
              </a:p>
            </p:txBody>
          </p:sp>
        </p:grpSp>
        <p:grpSp>
          <p:nvGrpSpPr>
            <p:cNvPr id="965713" name="Group 81"/>
            <p:cNvGrpSpPr>
              <a:grpSpLocks/>
            </p:cNvGrpSpPr>
            <p:nvPr/>
          </p:nvGrpSpPr>
          <p:grpSpPr bwMode="auto">
            <a:xfrm>
              <a:off x="2428" y="938"/>
              <a:ext cx="212" cy="310"/>
              <a:chOff x="1564" y="890"/>
              <a:chExt cx="212" cy="310"/>
            </a:xfrm>
          </p:grpSpPr>
          <p:sp>
            <p:nvSpPr>
              <p:cNvPr id="965714" name="Oval 82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5715" name="Text Box 83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9</a:t>
                </a:r>
              </a:p>
            </p:txBody>
          </p:sp>
        </p:grpSp>
      </p:grpSp>
      <p:sp>
        <p:nvSpPr>
          <p:cNvPr id="965716" name="Text Box 84"/>
          <p:cNvSpPr txBox="1">
            <a:spLocks noChangeArrowheads="1"/>
          </p:cNvSpPr>
          <p:nvPr/>
        </p:nvSpPr>
        <p:spPr bwMode="auto">
          <a:xfrm>
            <a:off x="228600" y="1524000"/>
            <a:ext cx="179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examples:</a:t>
            </a:r>
          </a:p>
        </p:txBody>
      </p:sp>
      <p:sp>
        <p:nvSpPr>
          <p:cNvPr id="965717" name="Text Box 85"/>
          <p:cNvSpPr txBox="1">
            <a:spLocks noChangeArrowheads="1"/>
          </p:cNvSpPr>
          <p:nvPr/>
        </p:nvSpPr>
        <p:spPr bwMode="auto">
          <a:xfrm>
            <a:off x="717550" y="2403475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6+</a:t>
            </a:r>
          </a:p>
        </p:txBody>
      </p:sp>
      <p:sp>
        <p:nvSpPr>
          <p:cNvPr id="965718" name="Text Box 86"/>
          <p:cNvSpPr txBox="1">
            <a:spLocks noChangeArrowheads="1"/>
          </p:cNvSpPr>
          <p:nvPr/>
        </p:nvSpPr>
        <p:spPr bwMode="auto">
          <a:xfrm>
            <a:off x="752475" y="30130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4-</a:t>
            </a:r>
          </a:p>
        </p:txBody>
      </p:sp>
      <p:sp>
        <p:nvSpPr>
          <p:cNvPr id="965719" name="Text Box 87"/>
          <p:cNvSpPr txBox="1">
            <a:spLocks noChangeArrowheads="1"/>
          </p:cNvSpPr>
          <p:nvPr/>
        </p:nvSpPr>
        <p:spPr bwMode="auto">
          <a:xfrm>
            <a:off x="0" y="3733800"/>
            <a:ext cx="3251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Attributes:  </a:t>
            </a:r>
          </a:p>
          <a:p>
            <a:pPr>
              <a:buFontTx/>
              <a:buChar char="•"/>
            </a:pPr>
            <a:r>
              <a:rPr lang="en-US"/>
              <a:t>Food with values g,m,y</a:t>
            </a:r>
          </a:p>
          <a:p>
            <a:pPr>
              <a:buFontTx/>
              <a:buChar char="•"/>
            </a:pPr>
            <a:r>
              <a:rPr lang="en-US"/>
              <a:t>Speedy? with values y,n</a:t>
            </a:r>
          </a:p>
          <a:p>
            <a:pPr>
              <a:buFontTx/>
              <a:buChar char="•"/>
            </a:pPr>
            <a:r>
              <a:rPr lang="en-US"/>
              <a:t>Price, with values a, h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7682" name="Picture 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665413"/>
            <a:ext cx="3346450" cy="41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67683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/>
              <a:t>Top-Down Induction of Decision Tree:</a:t>
            </a:r>
            <a:br>
              <a:rPr lang="en-US"/>
            </a:br>
            <a:r>
              <a:rPr lang="en-US"/>
              <a:t>Big Tip Example </a:t>
            </a:r>
          </a:p>
        </p:txBody>
      </p:sp>
      <p:sp>
        <p:nvSpPr>
          <p:cNvPr id="967709" name="Text Box 29"/>
          <p:cNvSpPr txBox="1">
            <a:spLocks noChangeArrowheads="1"/>
          </p:cNvSpPr>
          <p:nvPr/>
        </p:nvSpPr>
        <p:spPr bwMode="auto">
          <a:xfrm>
            <a:off x="5791200" y="1524000"/>
            <a:ext cx="187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 examples: </a:t>
            </a:r>
          </a:p>
        </p:txBody>
      </p:sp>
      <p:sp>
        <p:nvSpPr>
          <p:cNvPr id="967710" name="Text Box 30"/>
          <p:cNvSpPr txBox="1">
            <a:spLocks noChangeArrowheads="1"/>
          </p:cNvSpPr>
          <p:nvPr/>
        </p:nvSpPr>
        <p:spPr bwMode="auto">
          <a:xfrm>
            <a:off x="1219200" y="2133600"/>
            <a:ext cx="8207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Food</a:t>
            </a:r>
          </a:p>
        </p:txBody>
      </p:sp>
      <p:grpSp>
        <p:nvGrpSpPr>
          <p:cNvPr id="967728" name="Group 48"/>
          <p:cNvGrpSpPr>
            <a:grpSpLocks/>
          </p:cNvGrpSpPr>
          <p:nvPr/>
        </p:nvGrpSpPr>
        <p:grpSpPr bwMode="auto">
          <a:xfrm>
            <a:off x="6400800" y="1981200"/>
            <a:ext cx="1295400" cy="609600"/>
            <a:chOff x="4032" y="960"/>
            <a:chExt cx="816" cy="384"/>
          </a:xfrm>
        </p:grpSpPr>
        <p:sp>
          <p:nvSpPr>
            <p:cNvPr id="967711" name="Oval 31"/>
            <p:cNvSpPr>
              <a:spLocks noChangeArrowheads="1"/>
            </p:cNvSpPr>
            <p:nvPr/>
          </p:nvSpPr>
          <p:spPr bwMode="auto">
            <a:xfrm>
              <a:off x="4032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2" name="Oval 32"/>
            <p:cNvSpPr>
              <a:spLocks noChangeArrowheads="1"/>
            </p:cNvSpPr>
            <p:nvPr/>
          </p:nvSpPr>
          <p:spPr bwMode="auto">
            <a:xfrm>
              <a:off x="4176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3" name="Oval 33"/>
            <p:cNvSpPr>
              <a:spLocks noChangeArrowheads="1"/>
            </p:cNvSpPr>
            <p:nvPr/>
          </p:nvSpPr>
          <p:spPr bwMode="auto">
            <a:xfrm>
              <a:off x="4320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4" name="Oval 34"/>
            <p:cNvSpPr>
              <a:spLocks noChangeArrowheads="1"/>
            </p:cNvSpPr>
            <p:nvPr/>
          </p:nvSpPr>
          <p:spPr bwMode="auto">
            <a:xfrm>
              <a:off x="4464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5" name="Oval 35"/>
            <p:cNvSpPr>
              <a:spLocks noChangeArrowheads="1"/>
            </p:cNvSpPr>
            <p:nvPr/>
          </p:nvSpPr>
          <p:spPr bwMode="auto">
            <a:xfrm>
              <a:off x="4608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6" name="Oval 36"/>
            <p:cNvSpPr>
              <a:spLocks noChangeArrowheads="1"/>
            </p:cNvSpPr>
            <p:nvPr/>
          </p:nvSpPr>
          <p:spPr bwMode="auto">
            <a:xfrm>
              <a:off x="4752" y="960"/>
              <a:ext cx="96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7" name="Oval 37"/>
            <p:cNvSpPr>
              <a:spLocks noChangeArrowheads="1"/>
            </p:cNvSpPr>
            <p:nvPr/>
          </p:nvSpPr>
          <p:spPr bwMode="auto">
            <a:xfrm>
              <a:off x="4032" y="1200"/>
              <a:ext cx="96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8" name="Oval 38"/>
            <p:cNvSpPr>
              <a:spLocks noChangeArrowheads="1"/>
            </p:cNvSpPr>
            <p:nvPr/>
          </p:nvSpPr>
          <p:spPr bwMode="auto">
            <a:xfrm>
              <a:off x="4176" y="1200"/>
              <a:ext cx="96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19" name="Oval 39"/>
            <p:cNvSpPr>
              <a:spLocks noChangeArrowheads="1"/>
            </p:cNvSpPr>
            <p:nvPr/>
          </p:nvSpPr>
          <p:spPr bwMode="auto">
            <a:xfrm>
              <a:off x="4320" y="1200"/>
              <a:ext cx="96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720" name="Oval 40"/>
            <p:cNvSpPr>
              <a:spLocks noChangeArrowheads="1"/>
            </p:cNvSpPr>
            <p:nvPr/>
          </p:nvSpPr>
          <p:spPr bwMode="auto">
            <a:xfrm>
              <a:off x="4464" y="1200"/>
              <a:ext cx="96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7721" name="Line 41"/>
          <p:cNvSpPr>
            <a:spLocks noChangeShapeType="1"/>
          </p:cNvSpPr>
          <p:nvPr/>
        </p:nvSpPr>
        <p:spPr bwMode="auto">
          <a:xfrm flipH="1">
            <a:off x="152400" y="26670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22" name="Line 42"/>
          <p:cNvSpPr>
            <a:spLocks noChangeShapeType="1"/>
          </p:cNvSpPr>
          <p:nvPr/>
        </p:nvSpPr>
        <p:spPr bwMode="auto">
          <a:xfrm flipH="1">
            <a:off x="1143000" y="26670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23" name="Line 43"/>
          <p:cNvSpPr>
            <a:spLocks noChangeShapeType="1"/>
          </p:cNvSpPr>
          <p:nvPr/>
        </p:nvSpPr>
        <p:spPr bwMode="auto">
          <a:xfrm>
            <a:off x="1524000" y="26670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7724" name="Text Box 44"/>
          <p:cNvSpPr txBox="1">
            <a:spLocks noChangeArrowheads="1"/>
          </p:cNvSpPr>
          <p:nvPr/>
        </p:nvSpPr>
        <p:spPr bwMode="auto">
          <a:xfrm>
            <a:off x="4572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67726" name="Text Box 46"/>
          <p:cNvSpPr txBox="1">
            <a:spLocks noChangeArrowheads="1"/>
          </p:cNvSpPr>
          <p:nvPr/>
        </p:nvSpPr>
        <p:spPr bwMode="auto">
          <a:xfrm>
            <a:off x="2514600" y="2971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967727" name="Text Box 47"/>
          <p:cNvSpPr txBox="1">
            <a:spLocks noChangeArrowheads="1"/>
          </p:cNvSpPr>
          <p:nvPr/>
        </p:nvSpPr>
        <p:spPr bwMode="auto">
          <a:xfrm>
            <a:off x="1371600" y="27432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967751" name="Text Box 71"/>
          <p:cNvSpPr txBox="1">
            <a:spLocks noChangeArrowheads="1"/>
          </p:cNvSpPr>
          <p:nvPr/>
        </p:nvSpPr>
        <p:spPr bwMode="auto">
          <a:xfrm>
            <a:off x="228600" y="6216650"/>
            <a:ext cx="2878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How many + and - examples </a:t>
            </a:r>
          </a:p>
          <a:p>
            <a:r>
              <a:rPr lang="en-US" sz="1800"/>
              <a:t>per subclass, starting with y?</a:t>
            </a:r>
          </a:p>
        </p:txBody>
      </p:sp>
      <p:sp>
        <p:nvSpPr>
          <p:cNvPr id="967753" name="Text Box 73"/>
          <p:cNvSpPr txBox="1">
            <a:spLocks noChangeArrowheads="1"/>
          </p:cNvSpPr>
          <p:nvPr/>
        </p:nvSpPr>
        <p:spPr bwMode="auto">
          <a:xfrm>
            <a:off x="7985125" y="1793875"/>
            <a:ext cx="50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6+</a:t>
            </a:r>
          </a:p>
        </p:txBody>
      </p:sp>
      <p:sp>
        <p:nvSpPr>
          <p:cNvPr id="967754" name="Text Box 74"/>
          <p:cNvSpPr txBox="1">
            <a:spLocks noChangeArrowheads="1"/>
          </p:cNvSpPr>
          <p:nvPr/>
        </p:nvSpPr>
        <p:spPr bwMode="auto">
          <a:xfrm>
            <a:off x="8001000" y="2133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4-</a:t>
            </a:r>
          </a:p>
        </p:txBody>
      </p:sp>
      <p:grpSp>
        <p:nvGrpSpPr>
          <p:cNvPr id="967855" name="Group 175"/>
          <p:cNvGrpSpPr>
            <a:grpSpLocks/>
          </p:cNvGrpSpPr>
          <p:nvPr/>
        </p:nvGrpSpPr>
        <p:grpSpPr bwMode="auto">
          <a:xfrm>
            <a:off x="2482850" y="914400"/>
            <a:ext cx="2546350" cy="1066800"/>
            <a:chOff x="1564" y="576"/>
            <a:chExt cx="1604" cy="672"/>
          </a:xfrm>
        </p:grpSpPr>
        <p:grpSp>
          <p:nvGrpSpPr>
            <p:cNvPr id="967778" name="Group 98"/>
            <p:cNvGrpSpPr>
              <a:grpSpLocks/>
            </p:cNvGrpSpPr>
            <p:nvPr/>
          </p:nvGrpSpPr>
          <p:grpSpPr bwMode="auto">
            <a:xfrm>
              <a:off x="2860" y="576"/>
              <a:ext cx="308" cy="310"/>
              <a:chOff x="2438" y="2570"/>
              <a:chExt cx="308" cy="310"/>
            </a:xfrm>
          </p:grpSpPr>
          <p:sp>
            <p:nvSpPr>
              <p:cNvPr id="967777" name="Oval 97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76" name="Text Box 96"/>
              <p:cNvSpPr txBox="1">
                <a:spLocks noChangeArrowheads="1"/>
              </p:cNvSpPr>
              <p:nvPr/>
            </p:nvSpPr>
            <p:spPr bwMode="auto">
              <a:xfrm>
                <a:off x="2438" y="257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</p:grpSp>
        <p:grpSp>
          <p:nvGrpSpPr>
            <p:cNvPr id="967782" name="Group 102"/>
            <p:cNvGrpSpPr>
              <a:grpSpLocks/>
            </p:cNvGrpSpPr>
            <p:nvPr/>
          </p:nvGrpSpPr>
          <p:grpSpPr bwMode="auto">
            <a:xfrm>
              <a:off x="2649" y="576"/>
              <a:ext cx="212" cy="310"/>
              <a:chOff x="2227" y="2570"/>
              <a:chExt cx="212" cy="310"/>
            </a:xfrm>
          </p:grpSpPr>
          <p:sp>
            <p:nvSpPr>
              <p:cNvPr id="967780" name="Oval 100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81" name="Text Box 101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</p:grpSp>
        <p:grpSp>
          <p:nvGrpSpPr>
            <p:cNvPr id="967783" name="Group 103"/>
            <p:cNvGrpSpPr>
              <a:grpSpLocks/>
            </p:cNvGrpSpPr>
            <p:nvPr/>
          </p:nvGrpSpPr>
          <p:grpSpPr bwMode="auto">
            <a:xfrm>
              <a:off x="2390" y="576"/>
              <a:ext cx="212" cy="310"/>
              <a:chOff x="2227" y="2570"/>
              <a:chExt cx="212" cy="310"/>
            </a:xfrm>
          </p:grpSpPr>
          <p:sp>
            <p:nvSpPr>
              <p:cNvPr id="967784" name="Oval 104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85" name="Text Box 105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</p:grpSp>
        <p:grpSp>
          <p:nvGrpSpPr>
            <p:cNvPr id="967786" name="Group 106"/>
            <p:cNvGrpSpPr>
              <a:grpSpLocks/>
            </p:cNvGrpSpPr>
            <p:nvPr/>
          </p:nvGrpSpPr>
          <p:grpSpPr bwMode="auto">
            <a:xfrm>
              <a:off x="2102" y="576"/>
              <a:ext cx="212" cy="310"/>
              <a:chOff x="2227" y="2570"/>
              <a:chExt cx="212" cy="310"/>
            </a:xfrm>
          </p:grpSpPr>
          <p:sp>
            <p:nvSpPr>
              <p:cNvPr id="967787" name="Oval 107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88" name="Text Box 108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967789" name="Group 109"/>
            <p:cNvGrpSpPr>
              <a:grpSpLocks/>
            </p:cNvGrpSpPr>
            <p:nvPr/>
          </p:nvGrpSpPr>
          <p:grpSpPr bwMode="auto">
            <a:xfrm>
              <a:off x="1862" y="576"/>
              <a:ext cx="212" cy="310"/>
              <a:chOff x="2227" y="2570"/>
              <a:chExt cx="212" cy="310"/>
            </a:xfrm>
          </p:grpSpPr>
          <p:sp>
            <p:nvSpPr>
              <p:cNvPr id="967790" name="Oval 110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91" name="Text Box 111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  <p:grpSp>
          <p:nvGrpSpPr>
            <p:cNvPr id="967792" name="Group 112"/>
            <p:cNvGrpSpPr>
              <a:grpSpLocks/>
            </p:cNvGrpSpPr>
            <p:nvPr/>
          </p:nvGrpSpPr>
          <p:grpSpPr bwMode="auto">
            <a:xfrm>
              <a:off x="1574" y="576"/>
              <a:ext cx="212" cy="310"/>
              <a:chOff x="2227" y="2570"/>
              <a:chExt cx="212" cy="310"/>
            </a:xfrm>
          </p:grpSpPr>
          <p:sp>
            <p:nvSpPr>
              <p:cNvPr id="967793" name="Oval 113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794" name="Text Box 114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967807" name="Group 127"/>
            <p:cNvGrpSpPr>
              <a:grpSpLocks/>
            </p:cNvGrpSpPr>
            <p:nvPr/>
          </p:nvGrpSpPr>
          <p:grpSpPr bwMode="auto">
            <a:xfrm>
              <a:off x="1564" y="938"/>
              <a:ext cx="212" cy="310"/>
              <a:chOff x="1564" y="890"/>
              <a:chExt cx="212" cy="310"/>
            </a:xfrm>
          </p:grpSpPr>
          <p:sp>
            <p:nvSpPr>
              <p:cNvPr id="967805" name="Oval 125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06" name="Text Box 126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  <p:grpSp>
          <p:nvGrpSpPr>
            <p:cNvPr id="967808" name="Group 128"/>
            <p:cNvGrpSpPr>
              <a:grpSpLocks/>
            </p:cNvGrpSpPr>
            <p:nvPr/>
          </p:nvGrpSpPr>
          <p:grpSpPr bwMode="auto">
            <a:xfrm>
              <a:off x="1852" y="938"/>
              <a:ext cx="212" cy="310"/>
              <a:chOff x="1564" y="890"/>
              <a:chExt cx="212" cy="310"/>
            </a:xfrm>
          </p:grpSpPr>
          <p:sp>
            <p:nvSpPr>
              <p:cNvPr id="967809" name="Oval 129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10" name="Text Box 130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</p:grpSp>
        <p:grpSp>
          <p:nvGrpSpPr>
            <p:cNvPr id="967814" name="Group 134"/>
            <p:cNvGrpSpPr>
              <a:grpSpLocks/>
            </p:cNvGrpSpPr>
            <p:nvPr/>
          </p:nvGrpSpPr>
          <p:grpSpPr bwMode="auto">
            <a:xfrm>
              <a:off x="2140" y="938"/>
              <a:ext cx="260" cy="310"/>
              <a:chOff x="1564" y="890"/>
              <a:chExt cx="260" cy="310"/>
            </a:xfrm>
          </p:grpSpPr>
          <p:sp>
            <p:nvSpPr>
              <p:cNvPr id="967815" name="Oval 135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16" name="Text Box 136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6 </a:t>
                </a:r>
              </a:p>
            </p:txBody>
          </p:sp>
        </p:grpSp>
        <p:grpSp>
          <p:nvGrpSpPr>
            <p:cNvPr id="967817" name="Group 137"/>
            <p:cNvGrpSpPr>
              <a:grpSpLocks/>
            </p:cNvGrpSpPr>
            <p:nvPr/>
          </p:nvGrpSpPr>
          <p:grpSpPr bwMode="auto">
            <a:xfrm>
              <a:off x="2428" y="938"/>
              <a:ext cx="212" cy="310"/>
              <a:chOff x="1564" y="890"/>
              <a:chExt cx="212" cy="310"/>
            </a:xfrm>
          </p:grpSpPr>
          <p:sp>
            <p:nvSpPr>
              <p:cNvPr id="967818" name="Oval 138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19" name="Text Box 139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9</a:t>
                </a:r>
              </a:p>
            </p:txBody>
          </p:sp>
        </p:grpSp>
      </p:grpSp>
      <p:grpSp>
        <p:nvGrpSpPr>
          <p:cNvPr id="967844" name="Group 164"/>
          <p:cNvGrpSpPr>
            <a:grpSpLocks/>
          </p:cNvGrpSpPr>
          <p:nvPr/>
        </p:nvGrpSpPr>
        <p:grpSpPr bwMode="auto">
          <a:xfrm>
            <a:off x="0" y="4038600"/>
            <a:ext cx="412750" cy="492125"/>
            <a:chOff x="1564" y="890"/>
            <a:chExt cx="260" cy="310"/>
          </a:xfrm>
        </p:grpSpPr>
        <p:sp>
          <p:nvSpPr>
            <p:cNvPr id="967845" name="Oval 165"/>
            <p:cNvSpPr>
              <a:spLocks noChangeArrowheads="1"/>
            </p:cNvSpPr>
            <p:nvPr/>
          </p:nvSpPr>
          <p:spPr bwMode="auto">
            <a:xfrm>
              <a:off x="1574" y="912"/>
              <a:ext cx="192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846" name="Text Box 166"/>
            <p:cNvSpPr txBox="1">
              <a:spLocks noChangeArrowheads="1"/>
            </p:cNvSpPr>
            <p:nvPr/>
          </p:nvSpPr>
          <p:spPr bwMode="auto">
            <a:xfrm>
              <a:off x="1564" y="8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6 </a:t>
              </a:r>
            </a:p>
          </p:txBody>
        </p:sp>
      </p:grpSp>
      <p:grpSp>
        <p:nvGrpSpPr>
          <p:cNvPr id="967850" name="Group 170"/>
          <p:cNvGrpSpPr>
            <a:grpSpLocks/>
          </p:cNvGrpSpPr>
          <p:nvPr/>
        </p:nvGrpSpPr>
        <p:grpSpPr bwMode="auto">
          <a:xfrm>
            <a:off x="3200400" y="2590800"/>
            <a:ext cx="2546350" cy="1066800"/>
            <a:chOff x="96" y="1728"/>
            <a:chExt cx="1604" cy="672"/>
          </a:xfrm>
        </p:grpSpPr>
        <p:grpSp>
          <p:nvGrpSpPr>
            <p:cNvPr id="967820" name="Group 140"/>
            <p:cNvGrpSpPr>
              <a:grpSpLocks/>
            </p:cNvGrpSpPr>
            <p:nvPr/>
          </p:nvGrpSpPr>
          <p:grpSpPr bwMode="auto">
            <a:xfrm>
              <a:off x="1392" y="1728"/>
              <a:ext cx="308" cy="310"/>
              <a:chOff x="2438" y="2570"/>
              <a:chExt cx="308" cy="310"/>
            </a:xfrm>
          </p:grpSpPr>
          <p:sp>
            <p:nvSpPr>
              <p:cNvPr id="967821" name="Oval 141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22" name="Text Box 142"/>
              <p:cNvSpPr txBox="1">
                <a:spLocks noChangeArrowheads="1"/>
              </p:cNvSpPr>
              <p:nvPr/>
            </p:nvSpPr>
            <p:spPr bwMode="auto">
              <a:xfrm>
                <a:off x="2438" y="257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</p:grpSp>
        <p:grpSp>
          <p:nvGrpSpPr>
            <p:cNvPr id="967823" name="Group 143"/>
            <p:cNvGrpSpPr>
              <a:grpSpLocks/>
            </p:cNvGrpSpPr>
            <p:nvPr/>
          </p:nvGrpSpPr>
          <p:grpSpPr bwMode="auto">
            <a:xfrm>
              <a:off x="1181" y="1728"/>
              <a:ext cx="212" cy="310"/>
              <a:chOff x="2227" y="2570"/>
              <a:chExt cx="212" cy="310"/>
            </a:xfrm>
          </p:grpSpPr>
          <p:sp>
            <p:nvSpPr>
              <p:cNvPr id="967824" name="Oval 144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25" name="Text Box 145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</p:grpSp>
        <p:grpSp>
          <p:nvGrpSpPr>
            <p:cNvPr id="967826" name="Group 146"/>
            <p:cNvGrpSpPr>
              <a:grpSpLocks/>
            </p:cNvGrpSpPr>
            <p:nvPr/>
          </p:nvGrpSpPr>
          <p:grpSpPr bwMode="auto">
            <a:xfrm>
              <a:off x="922" y="1728"/>
              <a:ext cx="212" cy="310"/>
              <a:chOff x="2227" y="2570"/>
              <a:chExt cx="212" cy="310"/>
            </a:xfrm>
          </p:grpSpPr>
          <p:sp>
            <p:nvSpPr>
              <p:cNvPr id="967827" name="Oval 147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28" name="Text Box 148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</p:grpSp>
        <p:grpSp>
          <p:nvGrpSpPr>
            <p:cNvPr id="967829" name="Group 149"/>
            <p:cNvGrpSpPr>
              <a:grpSpLocks/>
            </p:cNvGrpSpPr>
            <p:nvPr/>
          </p:nvGrpSpPr>
          <p:grpSpPr bwMode="auto">
            <a:xfrm>
              <a:off x="634" y="1728"/>
              <a:ext cx="212" cy="310"/>
              <a:chOff x="2227" y="2570"/>
              <a:chExt cx="212" cy="310"/>
            </a:xfrm>
          </p:grpSpPr>
          <p:sp>
            <p:nvSpPr>
              <p:cNvPr id="967830" name="Oval 150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31" name="Text Box 151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967832" name="Group 152"/>
            <p:cNvGrpSpPr>
              <a:grpSpLocks/>
            </p:cNvGrpSpPr>
            <p:nvPr/>
          </p:nvGrpSpPr>
          <p:grpSpPr bwMode="auto">
            <a:xfrm>
              <a:off x="394" y="1728"/>
              <a:ext cx="212" cy="310"/>
              <a:chOff x="2227" y="2570"/>
              <a:chExt cx="212" cy="310"/>
            </a:xfrm>
          </p:grpSpPr>
          <p:sp>
            <p:nvSpPr>
              <p:cNvPr id="967833" name="Oval 153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34" name="Text Box 154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  <p:grpSp>
          <p:nvGrpSpPr>
            <p:cNvPr id="967835" name="Group 155"/>
            <p:cNvGrpSpPr>
              <a:grpSpLocks/>
            </p:cNvGrpSpPr>
            <p:nvPr/>
          </p:nvGrpSpPr>
          <p:grpSpPr bwMode="auto">
            <a:xfrm>
              <a:off x="106" y="1728"/>
              <a:ext cx="212" cy="310"/>
              <a:chOff x="2227" y="2570"/>
              <a:chExt cx="212" cy="310"/>
            </a:xfrm>
          </p:grpSpPr>
          <p:sp>
            <p:nvSpPr>
              <p:cNvPr id="967836" name="Oval 156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37" name="Text Box 157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  <p:grpSp>
          <p:nvGrpSpPr>
            <p:cNvPr id="967838" name="Group 158"/>
            <p:cNvGrpSpPr>
              <a:grpSpLocks/>
            </p:cNvGrpSpPr>
            <p:nvPr/>
          </p:nvGrpSpPr>
          <p:grpSpPr bwMode="auto">
            <a:xfrm>
              <a:off x="96" y="2090"/>
              <a:ext cx="212" cy="310"/>
              <a:chOff x="1564" y="890"/>
              <a:chExt cx="212" cy="310"/>
            </a:xfrm>
          </p:grpSpPr>
          <p:sp>
            <p:nvSpPr>
              <p:cNvPr id="967839" name="Oval 159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40" name="Text Box 160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grpSp>
        <p:nvGrpSpPr>
          <p:cNvPr id="967854" name="Group 174"/>
          <p:cNvGrpSpPr>
            <a:grpSpLocks/>
          </p:cNvGrpSpPr>
          <p:nvPr/>
        </p:nvGrpSpPr>
        <p:grpSpPr bwMode="auto">
          <a:xfrm>
            <a:off x="990600" y="4038600"/>
            <a:ext cx="717550" cy="492125"/>
            <a:chOff x="2016" y="2426"/>
            <a:chExt cx="452" cy="310"/>
          </a:xfrm>
        </p:grpSpPr>
        <p:grpSp>
          <p:nvGrpSpPr>
            <p:cNvPr id="967841" name="Group 161"/>
            <p:cNvGrpSpPr>
              <a:grpSpLocks/>
            </p:cNvGrpSpPr>
            <p:nvPr/>
          </p:nvGrpSpPr>
          <p:grpSpPr bwMode="auto">
            <a:xfrm>
              <a:off x="2016" y="2426"/>
              <a:ext cx="212" cy="310"/>
              <a:chOff x="1564" y="890"/>
              <a:chExt cx="212" cy="310"/>
            </a:xfrm>
          </p:grpSpPr>
          <p:sp>
            <p:nvSpPr>
              <p:cNvPr id="967842" name="Oval 162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43" name="Text Box 163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5</a:t>
                </a:r>
              </a:p>
            </p:txBody>
          </p:sp>
        </p:grpSp>
        <p:grpSp>
          <p:nvGrpSpPr>
            <p:cNvPr id="967847" name="Group 167"/>
            <p:cNvGrpSpPr>
              <a:grpSpLocks/>
            </p:cNvGrpSpPr>
            <p:nvPr/>
          </p:nvGrpSpPr>
          <p:grpSpPr bwMode="auto">
            <a:xfrm>
              <a:off x="2256" y="2426"/>
              <a:ext cx="212" cy="310"/>
              <a:chOff x="1564" y="890"/>
              <a:chExt cx="212" cy="310"/>
            </a:xfrm>
          </p:grpSpPr>
          <p:sp>
            <p:nvSpPr>
              <p:cNvPr id="967848" name="Oval 168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49" name="Text Box 169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9</a:t>
                </a:r>
              </a:p>
            </p:txBody>
          </p:sp>
        </p:grpSp>
      </p:grpSp>
      <p:sp>
        <p:nvSpPr>
          <p:cNvPr id="967852" name="Text Box 172"/>
          <p:cNvSpPr txBox="1">
            <a:spLocks noChangeArrowheads="1"/>
          </p:cNvSpPr>
          <p:nvPr/>
        </p:nvSpPr>
        <p:spPr bwMode="auto">
          <a:xfrm>
            <a:off x="0" y="3505200"/>
            <a:ext cx="5667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967853" name="Text Box 173"/>
          <p:cNvSpPr txBox="1">
            <a:spLocks noChangeArrowheads="1"/>
          </p:cNvSpPr>
          <p:nvPr/>
        </p:nvSpPr>
        <p:spPr bwMode="auto">
          <a:xfrm>
            <a:off x="990600" y="3505200"/>
            <a:ext cx="5667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967856" name="Text Box 176"/>
          <p:cNvSpPr txBox="1">
            <a:spLocks noChangeArrowheads="1"/>
          </p:cNvSpPr>
          <p:nvPr/>
        </p:nvSpPr>
        <p:spPr bwMode="auto">
          <a:xfrm>
            <a:off x="3276600" y="6292850"/>
            <a:ext cx="2012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Let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consider next </a:t>
            </a:r>
          </a:p>
          <a:p>
            <a:r>
              <a:rPr lang="en-US" sz="1800"/>
              <a:t>the attribute Speedy</a:t>
            </a:r>
          </a:p>
        </p:txBody>
      </p:sp>
      <p:grpSp>
        <p:nvGrpSpPr>
          <p:cNvPr id="967862" name="Group 182"/>
          <p:cNvGrpSpPr>
            <a:grpSpLocks/>
          </p:cNvGrpSpPr>
          <p:nvPr/>
        </p:nvGrpSpPr>
        <p:grpSpPr bwMode="auto">
          <a:xfrm>
            <a:off x="3108325" y="3733800"/>
            <a:ext cx="1555750" cy="955675"/>
            <a:chOff x="1958" y="2352"/>
            <a:chExt cx="980" cy="602"/>
          </a:xfrm>
        </p:grpSpPr>
        <p:sp>
          <p:nvSpPr>
            <p:cNvPr id="967857" name="Text Box 177"/>
            <p:cNvSpPr txBox="1">
              <a:spLocks noChangeArrowheads="1"/>
            </p:cNvSpPr>
            <p:nvPr/>
          </p:nvSpPr>
          <p:spPr bwMode="auto">
            <a:xfrm>
              <a:off x="2016" y="2352"/>
              <a:ext cx="68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Speedy</a:t>
              </a:r>
            </a:p>
          </p:txBody>
        </p:sp>
        <p:sp>
          <p:nvSpPr>
            <p:cNvPr id="967858" name="Line 178"/>
            <p:cNvSpPr>
              <a:spLocks noChangeShapeType="1"/>
            </p:cNvSpPr>
            <p:nvPr/>
          </p:nvSpPr>
          <p:spPr bwMode="auto">
            <a:xfrm flipH="1">
              <a:off x="2112" y="264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7859" name="Line 179"/>
            <p:cNvSpPr>
              <a:spLocks noChangeShapeType="1"/>
            </p:cNvSpPr>
            <p:nvPr/>
          </p:nvSpPr>
          <p:spPr bwMode="auto">
            <a:xfrm>
              <a:off x="2352" y="26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7860" name="Text Box 180"/>
            <p:cNvSpPr txBox="1">
              <a:spLocks noChangeArrowheads="1"/>
            </p:cNvSpPr>
            <p:nvPr/>
          </p:nvSpPr>
          <p:spPr bwMode="auto">
            <a:xfrm>
              <a:off x="1958" y="266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67861" name="Text Box 181"/>
            <p:cNvSpPr txBox="1">
              <a:spLocks noChangeArrowheads="1"/>
            </p:cNvSpPr>
            <p:nvPr/>
          </p:nvSpPr>
          <p:spPr bwMode="auto">
            <a:xfrm>
              <a:off x="2726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</p:grpSp>
      <p:grpSp>
        <p:nvGrpSpPr>
          <p:cNvPr id="967886" name="Group 206"/>
          <p:cNvGrpSpPr>
            <a:grpSpLocks/>
          </p:cNvGrpSpPr>
          <p:nvPr/>
        </p:nvGrpSpPr>
        <p:grpSpPr bwMode="auto">
          <a:xfrm>
            <a:off x="1158875" y="5146675"/>
            <a:ext cx="2133600" cy="492125"/>
            <a:chOff x="730" y="3242"/>
            <a:chExt cx="1344" cy="310"/>
          </a:xfrm>
        </p:grpSpPr>
        <p:grpSp>
          <p:nvGrpSpPr>
            <p:cNvPr id="967864" name="Group 184"/>
            <p:cNvGrpSpPr>
              <a:grpSpLocks/>
            </p:cNvGrpSpPr>
            <p:nvPr/>
          </p:nvGrpSpPr>
          <p:grpSpPr bwMode="auto">
            <a:xfrm>
              <a:off x="1766" y="3242"/>
              <a:ext cx="308" cy="310"/>
              <a:chOff x="2438" y="2570"/>
              <a:chExt cx="308" cy="310"/>
            </a:xfrm>
          </p:grpSpPr>
          <p:sp>
            <p:nvSpPr>
              <p:cNvPr id="967865" name="Oval 18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66" name="Text Box 186"/>
              <p:cNvSpPr txBox="1">
                <a:spLocks noChangeArrowheads="1"/>
              </p:cNvSpPr>
              <p:nvPr/>
            </p:nvSpPr>
            <p:spPr bwMode="auto">
              <a:xfrm>
                <a:off x="2438" y="257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10</a:t>
                </a:r>
              </a:p>
            </p:txBody>
          </p:sp>
        </p:grpSp>
        <p:grpSp>
          <p:nvGrpSpPr>
            <p:cNvPr id="967867" name="Group 187"/>
            <p:cNvGrpSpPr>
              <a:grpSpLocks/>
            </p:cNvGrpSpPr>
            <p:nvPr/>
          </p:nvGrpSpPr>
          <p:grpSpPr bwMode="auto">
            <a:xfrm>
              <a:off x="1555" y="3242"/>
              <a:ext cx="212" cy="310"/>
              <a:chOff x="2227" y="2570"/>
              <a:chExt cx="212" cy="310"/>
            </a:xfrm>
          </p:grpSpPr>
          <p:sp>
            <p:nvSpPr>
              <p:cNvPr id="967868" name="Oval 188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69" name="Text Box 189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8</a:t>
                </a:r>
              </a:p>
            </p:txBody>
          </p:sp>
        </p:grpSp>
        <p:grpSp>
          <p:nvGrpSpPr>
            <p:cNvPr id="967870" name="Group 190"/>
            <p:cNvGrpSpPr>
              <a:grpSpLocks/>
            </p:cNvGrpSpPr>
            <p:nvPr/>
          </p:nvGrpSpPr>
          <p:grpSpPr bwMode="auto">
            <a:xfrm>
              <a:off x="1296" y="3242"/>
              <a:ext cx="212" cy="310"/>
              <a:chOff x="2227" y="2570"/>
              <a:chExt cx="212" cy="310"/>
            </a:xfrm>
          </p:grpSpPr>
          <p:sp>
            <p:nvSpPr>
              <p:cNvPr id="967871" name="Oval 191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72" name="Text Box 192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7</a:t>
                </a:r>
              </a:p>
            </p:txBody>
          </p:sp>
        </p:grpSp>
        <p:grpSp>
          <p:nvGrpSpPr>
            <p:cNvPr id="967876" name="Group 196"/>
            <p:cNvGrpSpPr>
              <a:grpSpLocks/>
            </p:cNvGrpSpPr>
            <p:nvPr/>
          </p:nvGrpSpPr>
          <p:grpSpPr bwMode="auto">
            <a:xfrm>
              <a:off x="1018" y="3242"/>
              <a:ext cx="212" cy="310"/>
              <a:chOff x="2227" y="2570"/>
              <a:chExt cx="212" cy="310"/>
            </a:xfrm>
          </p:grpSpPr>
          <p:sp>
            <p:nvSpPr>
              <p:cNvPr id="967877" name="Oval 197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78" name="Text Box 198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  <p:grpSp>
          <p:nvGrpSpPr>
            <p:cNvPr id="967879" name="Group 199"/>
            <p:cNvGrpSpPr>
              <a:grpSpLocks/>
            </p:cNvGrpSpPr>
            <p:nvPr/>
          </p:nvGrpSpPr>
          <p:grpSpPr bwMode="auto">
            <a:xfrm>
              <a:off x="730" y="3242"/>
              <a:ext cx="212" cy="310"/>
              <a:chOff x="2227" y="2570"/>
              <a:chExt cx="212" cy="310"/>
            </a:xfrm>
          </p:grpSpPr>
          <p:sp>
            <p:nvSpPr>
              <p:cNvPr id="967880" name="Oval 200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81" name="Text Box 201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grpSp>
        <p:nvGrpSpPr>
          <p:cNvPr id="967887" name="Group 207"/>
          <p:cNvGrpSpPr>
            <a:grpSpLocks/>
          </p:cNvGrpSpPr>
          <p:nvPr/>
        </p:nvGrpSpPr>
        <p:grpSpPr bwMode="auto">
          <a:xfrm>
            <a:off x="5073650" y="4079875"/>
            <a:ext cx="336550" cy="1025525"/>
            <a:chOff x="3072" y="2640"/>
            <a:chExt cx="212" cy="646"/>
          </a:xfrm>
        </p:grpSpPr>
        <p:grpSp>
          <p:nvGrpSpPr>
            <p:cNvPr id="967873" name="Group 193"/>
            <p:cNvGrpSpPr>
              <a:grpSpLocks/>
            </p:cNvGrpSpPr>
            <p:nvPr/>
          </p:nvGrpSpPr>
          <p:grpSpPr bwMode="auto">
            <a:xfrm>
              <a:off x="3072" y="2640"/>
              <a:ext cx="212" cy="310"/>
              <a:chOff x="2227" y="2570"/>
              <a:chExt cx="212" cy="310"/>
            </a:xfrm>
          </p:grpSpPr>
          <p:sp>
            <p:nvSpPr>
              <p:cNvPr id="967874" name="Oval 194"/>
              <p:cNvSpPr>
                <a:spLocks noChangeArrowheads="1"/>
              </p:cNvSpPr>
              <p:nvPr/>
            </p:nvSpPr>
            <p:spPr bwMode="auto">
              <a:xfrm>
                <a:off x="2237" y="2592"/>
                <a:ext cx="192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75" name="Text Box 195"/>
              <p:cNvSpPr txBox="1">
                <a:spLocks noChangeArrowheads="1"/>
              </p:cNvSpPr>
              <p:nvPr/>
            </p:nvSpPr>
            <p:spPr bwMode="auto">
              <a:xfrm>
                <a:off x="2227" y="257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</a:t>
                </a:r>
              </a:p>
            </p:txBody>
          </p:sp>
        </p:grpSp>
        <p:grpSp>
          <p:nvGrpSpPr>
            <p:cNvPr id="967882" name="Group 202"/>
            <p:cNvGrpSpPr>
              <a:grpSpLocks/>
            </p:cNvGrpSpPr>
            <p:nvPr/>
          </p:nvGrpSpPr>
          <p:grpSpPr bwMode="auto">
            <a:xfrm>
              <a:off x="3072" y="2976"/>
              <a:ext cx="212" cy="310"/>
              <a:chOff x="1564" y="890"/>
              <a:chExt cx="212" cy="310"/>
            </a:xfrm>
          </p:grpSpPr>
          <p:sp>
            <p:nvSpPr>
              <p:cNvPr id="967883" name="Oval 203"/>
              <p:cNvSpPr>
                <a:spLocks noChangeArrowheads="1"/>
              </p:cNvSpPr>
              <p:nvPr/>
            </p:nvSpPr>
            <p:spPr bwMode="auto">
              <a:xfrm>
                <a:off x="1574" y="912"/>
                <a:ext cx="192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7884" name="Text Box 204"/>
              <p:cNvSpPr txBox="1">
                <a:spLocks noChangeArrowheads="1"/>
              </p:cNvSpPr>
              <p:nvPr/>
            </p:nvSpPr>
            <p:spPr bwMode="auto">
              <a:xfrm>
                <a:off x="1564" y="89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sp>
        <p:nvSpPr>
          <p:cNvPr id="967885" name="Text Box 205"/>
          <p:cNvSpPr txBox="1">
            <a:spLocks noChangeArrowheads="1"/>
          </p:cNvSpPr>
          <p:nvPr/>
        </p:nvSpPr>
        <p:spPr bwMode="auto">
          <a:xfrm>
            <a:off x="2667000" y="4648200"/>
            <a:ext cx="744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 </a:t>
            </a:r>
          </a:p>
        </p:txBody>
      </p:sp>
      <p:grpSp>
        <p:nvGrpSpPr>
          <p:cNvPr id="967893" name="Group 213"/>
          <p:cNvGrpSpPr>
            <a:grpSpLocks/>
          </p:cNvGrpSpPr>
          <p:nvPr/>
        </p:nvGrpSpPr>
        <p:grpSpPr bwMode="auto">
          <a:xfrm>
            <a:off x="3641725" y="4572000"/>
            <a:ext cx="1250950" cy="879475"/>
            <a:chOff x="2294" y="2880"/>
            <a:chExt cx="788" cy="554"/>
          </a:xfrm>
        </p:grpSpPr>
        <p:sp>
          <p:nvSpPr>
            <p:cNvPr id="967888" name="Text Box 208"/>
            <p:cNvSpPr txBox="1">
              <a:spLocks noChangeArrowheads="1"/>
            </p:cNvSpPr>
            <p:nvPr/>
          </p:nvSpPr>
          <p:spPr bwMode="auto">
            <a:xfrm>
              <a:off x="2448" y="2880"/>
              <a:ext cx="51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Price</a:t>
              </a:r>
            </a:p>
          </p:txBody>
        </p:sp>
        <p:sp>
          <p:nvSpPr>
            <p:cNvPr id="967889" name="Line 209"/>
            <p:cNvSpPr>
              <a:spLocks noChangeShapeType="1"/>
            </p:cNvSpPr>
            <p:nvPr/>
          </p:nvSpPr>
          <p:spPr bwMode="auto">
            <a:xfrm flipH="1">
              <a:off x="2544" y="3168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7890" name="Line 210"/>
            <p:cNvSpPr>
              <a:spLocks noChangeShapeType="1"/>
            </p:cNvSpPr>
            <p:nvPr/>
          </p:nvSpPr>
          <p:spPr bwMode="auto">
            <a:xfrm>
              <a:off x="2688" y="316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7891" name="Text Box 211"/>
            <p:cNvSpPr txBox="1">
              <a:spLocks noChangeArrowheads="1"/>
            </p:cNvSpPr>
            <p:nvPr/>
          </p:nvSpPr>
          <p:spPr bwMode="auto">
            <a:xfrm>
              <a:off x="2294" y="309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67892" name="Text Box 212"/>
            <p:cNvSpPr txBox="1">
              <a:spLocks noChangeArrowheads="1"/>
            </p:cNvSpPr>
            <p:nvPr/>
          </p:nvSpPr>
          <p:spPr bwMode="auto">
            <a:xfrm>
              <a:off x="2870" y="31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</p:grpSp>
      <p:grpSp>
        <p:nvGrpSpPr>
          <p:cNvPr id="967895" name="Group 215"/>
          <p:cNvGrpSpPr>
            <a:grpSpLocks/>
          </p:cNvGrpSpPr>
          <p:nvPr/>
        </p:nvGrpSpPr>
        <p:grpSpPr bwMode="auto">
          <a:xfrm>
            <a:off x="3810000" y="5791200"/>
            <a:ext cx="336550" cy="492125"/>
            <a:chOff x="2227" y="2570"/>
            <a:chExt cx="212" cy="310"/>
          </a:xfrm>
        </p:grpSpPr>
        <p:sp>
          <p:nvSpPr>
            <p:cNvPr id="967896" name="Oval 216"/>
            <p:cNvSpPr>
              <a:spLocks noChangeArrowheads="1"/>
            </p:cNvSpPr>
            <p:nvPr/>
          </p:nvSpPr>
          <p:spPr bwMode="auto">
            <a:xfrm>
              <a:off x="2237" y="2592"/>
              <a:ext cx="192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897" name="Text Box 217"/>
            <p:cNvSpPr txBox="1">
              <a:spLocks noChangeArrowheads="1"/>
            </p:cNvSpPr>
            <p:nvPr/>
          </p:nvSpPr>
          <p:spPr bwMode="auto">
            <a:xfrm>
              <a:off x="2227" y="2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pSp>
        <p:nvGrpSpPr>
          <p:cNvPr id="967898" name="Group 218"/>
          <p:cNvGrpSpPr>
            <a:grpSpLocks/>
          </p:cNvGrpSpPr>
          <p:nvPr/>
        </p:nvGrpSpPr>
        <p:grpSpPr bwMode="auto">
          <a:xfrm>
            <a:off x="4724400" y="5867400"/>
            <a:ext cx="336550" cy="492125"/>
            <a:chOff x="1564" y="890"/>
            <a:chExt cx="212" cy="310"/>
          </a:xfrm>
        </p:grpSpPr>
        <p:sp>
          <p:nvSpPr>
            <p:cNvPr id="967899" name="Oval 219"/>
            <p:cNvSpPr>
              <a:spLocks noChangeArrowheads="1"/>
            </p:cNvSpPr>
            <p:nvPr/>
          </p:nvSpPr>
          <p:spPr bwMode="auto">
            <a:xfrm>
              <a:off x="1574" y="912"/>
              <a:ext cx="192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900" name="Text Box 220"/>
            <p:cNvSpPr txBox="1">
              <a:spLocks noChangeArrowheads="1"/>
            </p:cNvSpPr>
            <p:nvPr/>
          </p:nvSpPr>
          <p:spPr bwMode="auto">
            <a:xfrm>
              <a:off x="1564" y="8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967901" name="Text Box 221"/>
          <p:cNvSpPr txBox="1">
            <a:spLocks noChangeArrowheads="1"/>
          </p:cNvSpPr>
          <p:nvPr/>
        </p:nvSpPr>
        <p:spPr bwMode="auto">
          <a:xfrm>
            <a:off x="3675063" y="5400675"/>
            <a:ext cx="7445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 </a:t>
            </a:r>
          </a:p>
        </p:txBody>
      </p:sp>
      <p:sp>
        <p:nvSpPr>
          <p:cNvPr id="967902" name="Text Box 222"/>
          <p:cNvSpPr txBox="1">
            <a:spLocks noChangeArrowheads="1"/>
          </p:cNvSpPr>
          <p:nvPr/>
        </p:nvSpPr>
        <p:spPr bwMode="auto">
          <a:xfrm>
            <a:off x="4614863" y="5400675"/>
            <a:ext cx="56673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220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Node “done” when uniform label or “no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further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uncertainty.”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751" grpId="0"/>
      <p:bldP spid="967852" grpId="0" animBg="1"/>
      <p:bldP spid="967853" grpId="0" animBg="1"/>
      <p:bldP spid="967856" grpId="0"/>
      <p:bldP spid="967901" grpId="0" animBg="1"/>
      <p:bldP spid="967902" grpId="0" animBg="1"/>
      <p:bldP spid="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ChangeArrowheads="1"/>
          </p:cNvSpPr>
          <p:nvPr/>
        </p:nvSpPr>
        <p:spPr bwMode="auto">
          <a:xfrm>
            <a:off x="533400" y="1981200"/>
            <a:ext cx="8077200" cy="434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7772400" cy="1143000"/>
          </a:xfrm>
        </p:spPr>
        <p:txBody>
          <a:bodyPr/>
          <a:lstStyle/>
          <a:p>
            <a:pPr algn="l"/>
            <a:r>
              <a:rPr lang="en-US"/>
              <a:t>Top-Down Induction </a:t>
            </a:r>
            <a:br>
              <a:rPr lang="en-US"/>
            </a:br>
            <a:r>
              <a:rPr lang="en-US"/>
              <a:t>of DT (simplified)</a:t>
            </a:r>
          </a:p>
        </p:txBody>
      </p:sp>
      <p:sp>
        <p:nvSpPr>
          <p:cNvPr id="94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TDIDF(</a:t>
            </a:r>
            <a:r>
              <a:rPr lang="en-US" dirty="0" err="1"/>
              <a:t>D,c</a:t>
            </a:r>
            <a:r>
              <a:rPr lang="en-US" baseline="-25000" dirty="0" err="1"/>
              <a:t>def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IF(all examples in D have same class c)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leaf with class c (or class </a:t>
            </a:r>
            <a:r>
              <a:rPr lang="en-US" dirty="0" err="1"/>
              <a:t>c</a:t>
            </a:r>
            <a:r>
              <a:rPr lang="en-US" baseline="-25000" dirty="0" err="1"/>
              <a:t>def</a:t>
            </a:r>
            <a:r>
              <a:rPr lang="en-US" dirty="0"/>
              <a:t>, if D is empty)</a:t>
            </a:r>
          </a:p>
          <a:p>
            <a:pPr>
              <a:lnSpc>
                <a:spcPct val="90000"/>
              </a:lnSpc>
            </a:pPr>
            <a:r>
              <a:rPr lang="en-US" b="1" dirty="0"/>
              <a:t>ELSE IF(no attributes left to test)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leaf with class c of majority in D</a:t>
            </a:r>
          </a:p>
          <a:p>
            <a:pPr>
              <a:lnSpc>
                <a:spcPct val="90000"/>
              </a:lnSpc>
            </a:pPr>
            <a:r>
              <a:rPr lang="en-US" b="1" dirty="0"/>
              <a:t>ELSE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Pick A as the </a:t>
            </a:r>
            <a:r>
              <a:rPr lang="ja-JP" altLang="en-US" dirty="0">
                <a:solidFill>
                  <a:srgbClr val="FF0000"/>
                </a:solidFill>
                <a:latin typeface="Arial"/>
              </a:rPr>
              <a:t>“</a:t>
            </a:r>
            <a:r>
              <a:rPr lang="en-US" dirty="0">
                <a:solidFill>
                  <a:srgbClr val="FF0000"/>
                </a:solidFill>
              </a:rPr>
              <a:t>best</a:t>
            </a:r>
            <a:r>
              <a:rPr lang="ja-JP" altLang="en-US" dirty="0">
                <a:solidFill>
                  <a:srgbClr val="FF0000"/>
                </a:solidFill>
                <a:latin typeface="Arial"/>
              </a:rPr>
              <a:t>”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decision attribute for next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each value v</a:t>
            </a:r>
            <a:r>
              <a:rPr lang="en-US" baseline="-25000" dirty="0"/>
              <a:t>i</a:t>
            </a:r>
            <a:r>
              <a:rPr lang="en-US" dirty="0"/>
              <a:t> of A create a new descendent of node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for v</a:t>
            </a:r>
            <a:r>
              <a:rPr lang="en-US" baseline="-25000" dirty="0"/>
              <a:t>i</a:t>
            </a:r>
            <a:r>
              <a:rPr lang="en-US" dirty="0"/>
              <a:t> is TDIDT(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 err="1"/>
              <a:t>,c</a:t>
            </a:r>
            <a:r>
              <a:rPr lang="en-US" baseline="-25000" dirty="0" err="1"/>
              <a:t>def</a:t>
            </a:r>
            <a:r>
              <a:rPr lang="en-US" dirty="0"/>
              <a:t>)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RETURN tree with A as root and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as </a:t>
            </a:r>
            <a:r>
              <a:rPr lang="en-US" dirty="0" err="1"/>
              <a:t>subtrees</a:t>
            </a:r>
            <a:endParaRPr lang="en-US" dirty="0"/>
          </a:p>
        </p:txBody>
      </p:sp>
      <p:graphicFrame>
        <p:nvGraphicFramePr>
          <p:cNvPr id="940037" name="Object 5"/>
          <p:cNvGraphicFramePr>
            <a:graphicFrameLocks noChangeAspect="1"/>
          </p:cNvGraphicFramePr>
          <p:nvPr/>
        </p:nvGraphicFramePr>
        <p:xfrm>
          <a:off x="1828800" y="5029200"/>
          <a:ext cx="4343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31" name="Equation" r:id="rId4" imgW="2806560" imgH="215640" progId="Equation.3">
                  <p:embed/>
                </p:oleObj>
              </mc:Choice>
              <mc:Fallback>
                <p:oleObj name="Equation" r:id="rId4" imgW="28065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4343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0038" name="Object 6"/>
          <p:cNvGraphicFramePr>
            <a:graphicFrameLocks noChangeAspect="1"/>
          </p:cNvGraphicFramePr>
          <p:nvPr/>
        </p:nvGraphicFramePr>
        <p:xfrm>
          <a:off x="2286000" y="6472238"/>
          <a:ext cx="28130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32" name="Equation" r:id="rId6" imgW="1574640" imgH="215640" progId="Equation.3">
                  <p:embed/>
                </p:oleObj>
              </mc:Choice>
              <mc:Fallback>
                <p:oleObj name="Equation" r:id="rId6" imgW="1574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472238"/>
                        <a:ext cx="28130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533400" y="6434138"/>
            <a:ext cx="45720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Training Data: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sz="2000" dirty="0"/>
          </a:p>
        </p:txBody>
      </p:sp>
      <p:pic>
        <p:nvPicPr>
          <p:cNvPr id="940057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0"/>
            <a:ext cx="4656137" cy="229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40059" name="Group 27"/>
          <p:cNvGrpSpPr>
            <a:grpSpLocks/>
          </p:cNvGrpSpPr>
          <p:nvPr/>
        </p:nvGrpSpPr>
        <p:grpSpPr bwMode="auto">
          <a:xfrm>
            <a:off x="533400" y="1905000"/>
            <a:ext cx="6477000" cy="1524000"/>
            <a:chOff x="336" y="1200"/>
            <a:chExt cx="4080" cy="960"/>
          </a:xfrm>
        </p:grpSpPr>
        <p:sp>
          <p:nvSpPr>
            <p:cNvPr id="940042" name="Rectangle 10"/>
            <p:cNvSpPr>
              <a:spLocks noChangeArrowheads="1"/>
            </p:cNvSpPr>
            <p:nvPr/>
          </p:nvSpPr>
          <p:spPr bwMode="auto">
            <a:xfrm>
              <a:off x="336" y="1680"/>
              <a:ext cx="4080" cy="4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043" name="Line 11"/>
            <p:cNvSpPr>
              <a:spLocks noChangeShapeType="1"/>
            </p:cNvSpPr>
            <p:nvPr/>
          </p:nvSpPr>
          <p:spPr bwMode="auto">
            <a:xfrm flipV="1">
              <a:off x="2736" y="1200"/>
              <a:ext cx="288" cy="4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58" name="Line 26"/>
            <p:cNvSpPr>
              <a:spLocks noChangeShapeType="1"/>
            </p:cNvSpPr>
            <p:nvPr/>
          </p:nvSpPr>
          <p:spPr bwMode="auto">
            <a:xfrm flipV="1">
              <a:off x="2736" y="1296"/>
              <a:ext cx="864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0061" name="Group 29"/>
          <p:cNvGrpSpPr>
            <a:grpSpLocks/>
          </p:cNvGrpSpPr>
          <p:nvPr/>
        </p:nvGrpSpPr>
        <p:grpSpPr bwMode="auto">
          <a:xfrm>
            <a:off x="609600" y="2133600"/>
            <a:ext cx="7010400" cy="3733800"/>
            <a:chOff x="384" y="1344"/>
            <a:chExt cx="4416" cy="2352"/>
          </a:xfrm>
        </p:grpSpPr>
        <p:sp>
          <p:nvSpPr>
            <p:cNvPr id="940054" name="Rectangle 22"/>
            <p:cNvSpPr>
              <a:spLocks noChangeArrowheads="1"/>
            </p:cNvSpPr>
            <p:nvPr/>
          </p:nvSpPr>
          <p:spPr bwMode="auto">
            <a:xfrm>
              <a:off x="384" y="2736"/>
              <a:ext cx="4320" cy="9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060" name="Line 28"/>
            <p:cNvSpPr>
              <a:spLocks noChangeShapeType="1"/>
            </p:cNvSpPr>
            <p:nvPr/>
          </p:nvSpPr>
          <p:spPr bwMode="auto">
            <a:xfrm flipV="1">
              <a:off x="4224" y="1344"/>
              <a:ext cx="576" cy="13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62" name="Rectangle 30"/>
          <p:cNvSpPr>
            <a:spLocks noChangeArrowheads="1"/>
          </p:cNvSpPr>
          <p:nvPr/>
        </p:nvSpPr>
        <p:spPr bwMode="auto">
          <a:xfrm>
            <a:off x="7010400" y="1295400"/>
            <a:ext cx="152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65" name="Rectangle 33"/>
          <p:cNvSpPr>
            <a:spLocks noChangeArrowheads="1"/>
          </p:cNvSpPr>
          <p:nvPr/>
        </p:nvSpPr>
        <p:spPr bwMode="auto">
          <a:xfrm>
            <a:off x="533400" y="3429000"/>
            <a:ext cx="6477000" cy="762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0068" name="Line 36"/>
          <p:cNvSpPr>
            <a:spLocks noChangeShapeType="1"/>
          </p:cNvSpPr>
          <p:nvPr/>
        </p:nvSpPr>
        <p:spPr bwMode="auto">
          <a:xfrm flipV="1">
            <a:off x="6019800" y="1752600"/>
            <a:ext cx="1143000" cy="1828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070" name="Text Box 38"/>
          <p:cNvSpPr txBox="1">
            <a:spLocks noChangeArrowheads="1"/>
          </p:cNvSpPr>
          <p:nvPr/>
        </p:nvSpPr>
        <p:spPr bwMode="auto">
          <a:xfrm>
            <a:off x="7162800" y="1371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62" grpId="0" animBg="1"/>
      <p:bldP spid="940065" grpId="0" animBg="1"/>
      <p:bldP spid="940068" grpId="0" animBg="1"/>
      <p:bldP spid="9400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Picking the Best Attribute to Split 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3352800"/>
          </a:xfrm>
        </p:spPr>
        <p:txBody>
          <a:bodyPr/>
          <a:lstStyle/>
          <a:p>
            <a:r>
              <a:rPr lang="en-US" b="1" dirty="0"/>
              <a:t>Ockham</a:t>
            </a:r>
            <a:r>
              <a:rPr lang="ja-JP" altLang="en-US" b="1" dirty="0">
                <a:latin typeface="Arial"/>
              </a:rPr>
              <a:t>’</a:t>
            </a:r>
            <a:r>
              <a:rPr lang="en-US" b="1" dirty="0"/>
              <a:t>s Razor:</a:t>
            </a:r>
          </a:p>
          <a:p>
            <a:pPr lvl="1"/>
            <a:r>
              <a:rPr lang="en-US" b="1" dirty="0"/>
              <a:t>All other things being equal, choose the </a:t>
            </a:r>
            <a:r>
              <a:rPr lang="en-US" b="1" dirty="0">
                <a:solidFill>
                  <a:schemeClr val="accent2"/>
                </a:solidFill>
              </a:rPr>
              <a:t>simplest explanation</a:t>
            </a:r>
          </a:p>
          <a:p>
            <a:r>
              <a:rPr lang="en-US" b="1" dirty="0"/>
              <a:t>Decision Tree Induction:</a:t>
            </a:r>
          </a:p>
          <a:p>
            <a:pPr lvl="1"/>
            <a:r>
              <a:rPr lang="en-US" b="1" dirty="0"/>
              <a:t>Find </a:t>
            </a:r>
            <a:r>
              <a:rPr lang="en-US" b="1" dirty="0">
                <a:solidFill>
                  <a:schemeClr val="accent2"/>
                </a:solidFill>
              </a:rPr>
              <a:t>the smallest tree</a:t>
            </a:r>
            <a:r>
              <a:rPr lang="en-US" b="1" dirty="0"/>
              <a:t> that classifies the training data correctly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b="1" dirty="0"/>
              <a:t>Finding the smallest tree is </a:t>
            </a:r>
            <a:r>
              <a:rPr lang="en-US" b="1" dirty="0">
                <a:solidFill>
                  <a:schemeClr val="accent2"/>
                </a:solidFill>
              </a:rPr>
              <a:t>computationally hard </a:t>
            </a:r>
            <a:r>
              <a:rPr lang="en-US" b="1" dirty="0">
                <a:solidFill>
                  <a:schemeClr val="accent2"/>
                </a:solidFill>
                <a:sym typeface="Wingdings" charset="0"/>
              </a:rPr>
              <a:t>!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/>
              <a:t>Approach</a:t>
            </a:r>
          </a:p>
          <a:p>
            <a:pPr lvl="1"/>
            <a:r>
              <a:rPr lang="en-US" b="1" dirty="0"/>
              <a:t>Use heuristic search (</a:t>
            </a:r>
            <a:r>
              <a:rPr lang="en-US" b="1" dirty="0">
                <a:solidFill>
                  <a:schemeClr val="accent2"/>
                </a:solidFill>
              </a:rPr>
              <a:t>greedy search</a:t>
            </a:r>
            <a:r>
              <a:rPr lang="en-US" b="1" dirty="0"/>
              <a:t>)</a:t>
            </a:r>
          </a:p>
        </p:txBody>
      </p:sp>
      <p:sp>
        <p:nvSpPr>
          <p:cNvPr id="942084" name="Rectangle 4"/>
          <p:cNvSpPr>
            <a:spLocks noChangeArrowheads="1"/>
          </p:cNvSpPr>
          <p:nvPr/>
        </p:nvSpPr>
        <p:spPr bwMode="auto">
          <a:xfrm>
            <a:off x="381000" y="4267200"/>
            <a:ext cx="7772400" cy="163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Key Heuristics: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FF0000"/>
                </a:solidFill>
              </a:rPr>
              <a:t>Pick attribute that </a:t>
            </a:r>
            <a:r>
              <a:rPr lang="en-US" sz="2000" b="1" i="1" dirty="0">
                <a:solidFill>
                  <a:srgbClr val="FF0000"/>
                </a:solidFill>
              </a:rPr>
              <a:t>maximizes information (Information Gain</a:t>
            </a:r>
            <a:r>
              <a:rPr lang="en-US" sz="2000" b="1" i="1" dirty="0" smtClean="0">
                <a:solidFill>
                  <a:srgbClr val="FF0000"/>
                </a:solidFill>
              </a:rPr>
              <a:t>)</a:t>
            </a:r>
          </a:p>
          <a:p>
            <a:pPr lvl="1">
              <a:spcBef>
                <a:spcPct val="2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i.e. “most informative”</a:t>
            </a:r>
            <a:endParaRPr lang="en-US" sz="2000" b="1" dirty="0">
              <a:solidFill>
                <a:srgbClr val="FF0000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b="1" dirty="0"/>
              <a:t>Other statistical tests</a:t>
            </a:r>
          </a:p>
        </p:txBody>
      </p:sp>
      <p:sp>
        <p:nvSpPr>
          <p:cNvPr id="942085" name="Line 5"/>
          <p:cNvSpPr>
            <a:spLocks noChangeShapeType="1"/>
          </p:cNvSpPr>
          <p:nvPr/>
        </p:nvSpPr>
        <p:spPr bwMode="auto">
          <a:xfrm flipH="1">
            <a:off x="8077200" y="4876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4" grpId="0"/>
      <p:bldP spid="9420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Attribute-based representations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Examples described by </a:t>
            </a:r>
            <a:r>
              <a:rPr lang="en-US" sz="1800">
                <a:solidFill>
                  <a:schemeClr val="accent2"/>
                </a:solidFill>
              </a:rPr>
              <a:t>attribute values </a:t>
            </a:r>
            <a:r>
              <a:rPr lang="en-US" sz="1800"/>
              <a:t>(Boolean, discrete, continuous)</a:t>
            </a:r>
          </a:p>
          <a:p>
            <a:pPr>
              <a:lnSpc>
                <a:spcPct val="90000"/>
              </a:lnSpc>
            </a:pPr>
            <a:r>
              <a:rPr lang="en-US" sz="1800"/>
              <a:t>E.g., situations where I will/won't wait for a table: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
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accent2"/>
                </a:solidFill>
              </a:rPr>
              <a:t>Classification</a:t>
            </a:r>
            <a:r>
              <a:rPr lang="en-US" sz="1800"/>
              <a:t> of examples is </a:t>
            </a:r>
            <a:r>
              <a:rPr lang="en-US" sz="1800">
                <a:solidFill>
                  <a:schemeClr val="accent2"/>
                </a:solidFill>
              </a:rPr>
              <a:t>positive</a:t>
            </a:r>
            <a:r>
              <a:rPr lang="en-US" sz="1800"/>
              <a:t> (T) or </a:t>
            </a:r>
            <a:r>
              <a:rPr lang="en-US" sz="1800">
                <a:solidFill>
                  <a:schemeClr val="accent2"/>
                </a:solidFill>
              </a:rPr>
              <a:t>negative</a:t>
            </a:r>
            <a:r>
              <a:rPr lang="en-US" sz="1800"/>
              <a:t> (F)
</a:t>
            </a: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1447800" y="2362200"/>
            <a:ext cx="6096000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79973" name="Text Box 5"/>
          <p:cNvSpPr txBox="1">
            <a:spLocks noChangeArrowheads="1"/>
          </p:cNvSpPr>
          <p:nvPr/>
        </p:nvSpPr>
        <p:spPr bwMode="auto">
          <a:xfrm>
            <a:off x="7527925" y="3546475"/>
            <a:ext cx="171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 examples</a:t>
            </a:r>
          </a:p>
          <a:p>
            <a:r>
              <a:rPr lang="en-US"/>
              <a:t>6 +</a:t>
            </a:r>
          </a:p>
          <a:p>
            <a:r>
              <a:rPr lang="en-US"/>
              <a:t>6 -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attribute:</a:t>
            </a:r>
            <a:br>
              <a:rPr lang="en-US"/>
            </a:br>
            <a:r>
              <a:rPr lang="en-US"/>
              <a:t>Information Gain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4038600" y="4648200"/>
            <a:ext cx="356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Which one should we pick?</a:t>
            </a:r>
          </a:p>
        </p:txBody>
      </p:sp>
      <p:pic>
        <p:nvPicPr>
          <p:cNvPr id="9441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752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41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71800"/>
            <a:ext cx="26003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4136" name="Text Box 8"/>
          <p:cNvSpPr txBox="1">
            <a:spLocks noChangeArrowheads="1"/>
          </p:cNvSpPr>
          <p:nvPr/>
        </p:nvSpPr>
        <p:spPr bwMode="auto">
          <a:xfrm>
            <a:off x="573956" y="5486400"/>
            <a:ext cx="7543652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 perfect attribute would </a:t>
            </a:r>
            <a:r>
              <a:rPr lang="en-US" dirty="0">
                <a:solidFill>
                  <a:srgbClr val="FF0000"/>
                </a:solidFill>
              </a:rPr>
              <a:t>ideally</a:t>
            </a:r>
            <a:r>
              <a:rPr lang="en-US" dirty="0"/>
              <a:t> divide the </a:t>
            </a:r>
          </a:p>
          <a:p>
            <a:r>
              <a:rPr lang="en-US" dirty="0"/>
              <a:t>examples into sub-sets that are </a:t>
            </a:r>
            <a:r>
              <a:rPr lang="en-US" dirty="0">
                <a:solidFill>
                  <a:srgbClr val="FF0000"/>
                </a:solidFill>
              </a:rPr>
              <a:t>all positive </a:t>
            </a:r>
            <a:r>
              <a:rPr lang="en-US" dirty="0" smtClean="0">
                <a:solidFill>
                  <a:srgbClr val="FF0000"/>
                </a:solidFill>
              </a:rPr>
              <a:t>or all negative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i.e. maximum information gain.</a:t>
            </a:r>
            <a:endParaRPr lang="en-US" dirty="0"/>
          </a:p>
        </p:txBody>
      </p:sp>
      <p:sp>
        <p:nvSpPr>
          <p:cNvPr id="944137" name="Text Box 9"/>
          <p:cNvSpPr txBox="1">
            <a:spLocks noChangeArrowheads="1"/>
          </p:cNvSpPr>
          <p:nvPr/>
        </p:nvSpPr>
        <p:spPr bwMode="auto">
          <a:xfrm>
            <a:off x="669925" y="4537075"/>
            <a:ext cx="290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Is this a good attribute</a:t>
            </a:r>
          </a:p>
          <a:p>
            <a:pPr algn="ctr"/>
            <a:r>
              <a:rPr lang="en-US"/>
              <a:t>to split on?</a:t>
            </a:r>
          </a:p>
        </p:txBody>
      </p:sp>
      <p:sp>
        <p:nvSpPr>
          <p:cNvPr id="944139" name="Text Box 11"/>
          <p:cNvSpPr txBox="1">
            <a:spLocks noChangeArrowheads="1"/>
          </p:cNvSpPr>
          <p:nvPr/>
        </p:nvSpPr>
        <p:spPr bwMode="auto">
          <a:xfrm>
            <a:off x="593725" y="1870075"/>
            <a:ext cx="5241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Goal: trees with short paths to leaf nodes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/>
      <p:bldP spid="944136" grpId="0"/>
      <p:bldP spid="9441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useful in classification</a:t>
            </a:r>
          </a:p>
          <a:p>
            <a:pPr lvl="1"/>
            <a:r>
              <a:rPr lang="en-US"/>
              <a:t>how to measure the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worth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of an attribute </a:t>
            </a:r>
            <a:r>
              <a:rPr lang="en-US" b="1" i="1">
                <a:solidFill>
                  <a:srgbClr val="FF0000"/>
                </a:solidFill>
              </a:rPr>
              <a:t>information gain</a:t>
            </a:r>
            <a:endParaRPr lang="en-US" b="1">
              <a:solidFill>
                <a:srgbClr val="FF0000"/>
              </a:solidFill>
            </a:endParaRPr>
          </a:p>
          <a:p>
            <a:pPr lvl="1"/>
            <a:r>
              <a:rPr lang="en-US"/>
              <a:t>how well attribute separates examples according to their classification</a:t>
            </a:r>
          </a:p>
          <a:p>
            <a:r>
              <a:rPr lang="en-US"/>
              <a:t>Next</a:t>
            </a:r>
          </a:p>
          <a:p>
            <a:pPr lvl="1"/>
            <a:r>
              <a:rPr lang="en-US"/>
              <a:t>precise definition for gain</a:t>
            </a:r>
          </a:p>
        </p:txBody>
      </p:sp>
      <p:sp>
        <p:nvSpPr>
          <p:cNvPr id="845829" name="Text Box 5"/>
          <p:cNvSpPr txBox="1">
            <a:spLocks noChangeArrowheads="1"/>
          </p:cNvSpPr>
          <p:nvPr/>
        </p:nvSpPr>
        <p:spPr bwMode="auto">
          <a:xfrm>
            <a:off x="5105400" y="4724400"/>
            <a:ext cx="242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Shannon and Weaver 49</a:t>
            </a:r>
          </a:p>
        </p:txBody>
      </p:sp>
      <p:sp>
        <p:nvSpPr>
          <p:cNvPr id="845830" name="Rectangle 6"/>
          <p:cNvSpPr>
            <a:spLocks noChangeArrowheads="1"/>
          </p:cNvSpPr>
          <p:nvPr/>
        </p:nvSpPr>
        <p:spPr bwMode="auto">
          <a:xfrm>
            <a:off x="2057400" y="4267200"/>
            <a:ext cx="448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>
                <a:sym typeface="Wingdings" charset="0"/>
              </a:rPr>
              <a:t> </a:t>
            </a:r>
            <a:r>
              <a:rPr lang="en-US" sz="2000">
                <a:solidFill>
                  <a:schemeClr val="accent2"/>
                </a:solidFill>
                <a:sym typeface="Wingdings" charset="0"/>
              </a:rPr>
              <a:t>measure from Information Theory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72302" y="5380609"/>
            <a:ext cx="46587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One of the most successful and impactful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mathematical theories known.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9" grpId="0"/>
      <p:bldP spid="8458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Learning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3352800"/>
            <a:ext cx="7924800" cy="4114800"/>
          </a:xfrm>
        </p:spPr>
        <p:txBody>
          <a:bodyPr/>
          <a:lstStyle/>
          <a:p>
            <a:r>
              <a:rPr lang="en-US"/>
              <a:t> </a:t>
            </a:r>
            <a:r>
              <a:rPr lang="en-US" sz="1800" b="1"/>
              <a:t>Input:</a:t>
            </a:r>
            <a:r>
              <a:rPr lang="en-US" sz="1800"/>
              <a:t> an object or situation described by a set of attributes (or features)</a:t>
            </a:r>
          </a:p>
          <a:p>
            <a:r>
              <a:rPr lang="en-US" sz="1800"/>
              <a:t> </a:t>
            </a:r>
            <a:r>
              <a:rPr lang="en-US" sz="1800" b="1"/>
              <a:t>Output:</a:t>
            </a:r>
            <a:r>
              <a:rPr lang="en-US" sz="1800"/>
              <a:t> a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decision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– the predicts output value for the input.</a:t>
            </a:r>
          </a:p>
          <a:p>
            <a:endParaRPr lang="en-US" sz="1800"/>
          </a:p>
          <a:p>
            <a:r>
              <a:rPr lang="en-US" sz="1800"/>
              <a:t>The </a:t>
            </a:r>
            <a:r>
              <a:rPr lang="en-US" sz="1800">
                <a:solidFill>
                  <a:schemeClr val="accent2"/>
                </a:solidFill>
              </a:rPr>
              <a:t>input</a:t>
            </a:r>
            <a:r>
              <a:rPr lang="en-US" sz="1800"/>
              <a:t> attributes and the </a:t>
            </a:r>
            <a:r>
              <a:rPr lang="en-US" sz="1800">
                <a:solidFill>
                  <a:schemeClr val="accent2"/>
                </a:solidFill>
              </a:rPr>
              <a:t>outputs</a:t>
            </a:r>
            <a:r>
              <a:rPr lang="en-US" sz="1800"/>
              <a:t> can be </a:t>
            </a:r>
            <a:r>
              <a:rPr lang="en-US" sz="1800">
                <a:solidFill>
                  <a:schemeClr val="accent2"/>
                </a:solidFill>
              </a:rPr>
              <a:t>discrete</a:t>
            </a:r>
            <a:r>
              <a:rPr lang="en-US" sz="1800"/>
              <a:t> or </a:t>
            </a:r>
            <a:r>
              <a:rPr lang="en-US" sz="1800">
                <a:solidFill>
                  <a:schemeClr val="accent2"/>
                </a:solidFill>
              </a:rPr>
              <a:t>continuous</a:t>
            </a:r>
            <a:r>
              <a:rPr lang="en-US" sz="1800"/>
              <a:t>.</a:t>
            </a:r>
          </a:p>
          <a:p>
            <a:endParaRPr lang="en-US" sz="1800"/>
          </a:p>
          <a:p>
            <a:r>
              <a:rPr lang="en-US" sz="1800"/>
              <a:t>We will focus on decision trees for </a:t>
            </a:r>
            <a:r>
              <a:rPr lang="en-US" sz="1800">
                <a:solidFill>
                  <a:srgbClr val="FF0000"/>
                </a:solidFill>
              </a:rPr>
              <a:t>Boolean classification</a:t>
            </a:r>
            <a:r>
              <a:rPr lang="en-US" sz="1800"/>
              <a:t>: </a:t>
            </a:r>
          </a:p>
          <a:p>
            <a:r>
              <a:rPr lang="en-US" sz="1800"/>
              <a:t>	each example is classified as </a:t>
            </a:r>
            <a:r>
              <a:rPr lang="en-US" sz="1800">
                <a:solidFill>
                  <a:schemeClr val="accent2"/>
                </a:solidFill>
              </a:rPr>
              <a:t>positive</a:t>
            </a:r>
            <a:r>
              <a:rPr lang="en-US" sz="1800"/>
              <a:t> or </a:t>
            </a:r>
            <a:r>
              <a:rPr lang="en-US" sz="1800">
                <a:solidFill>
                  <a:schemeClr val="accent2"/>
                </a:solidFill>
              </a:rPr>
              <a:t>negative.</a:t>
            </a:r>
          </a:p>
          <a:p>
            <a:endParaRPr lang="en-US" sz="1800"/>
          </a:p>
          <a:p>
            <a:r>
              <a:rPr lang="en-US" sz="1800"/>
              <a:t>	</a:t>
            </a:r>
            <a:endParaRPr lang="en-US" sz="1800">
              <a:solidFill>
                <a:srgbClr val="FF0000"/>
              </a:solidFill>
              <a:sym typeface="Wingdings" charset="0"/>
            </a:endParaRPr>
          </a:p>
        </p:txBody>
      </p:sp>
      <p:sp>
        <p:nvSpPr>
          <p:cNvPr id="764934" name="Rectangle 6"/>
          <p:cNvSpPr>
            <a:spLocks noChangeArrowheads="1"/>
          </p:cNvSpPr>
          <p:nvPr/>
        </p:nvSpPr>
        <p:spPr bwMode="auto">
          <a:xfrm>
            <a:off x="609600" y="1752600"/>
            <a:ext cx="716280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Task: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 Given</a:t>
            </a:r>
            <a:r>
              <a:rPr lang="en-US" sz="2000" dirty="0"/>
              <a:t>: collection of examples (x, f(x))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 Return</a:t>
            </a:r>
            <a:r>
              <a:rPr lang="en-US" sz="2000" dirty="0"/>
              <a:t>: a function </a:t>
            </a:r>
            <a:r>
              <a:rPr lang="en-US" sz="2000" i="1" dirty="0"/>
              <a:t>h </a:t>
            </a:r>
            <a:r>
              <a:rPr lang="en-US" sz="2000" dirty="0"/>
              <a:t>(</a:t>
            </a:r>
            <a:r>
              <a:rPr lang="en-US" sz="2000" i="1" dirty="0"/>
              <a:t>hypothesis</a:t>
            </a:r>
            <a:r>
              <a:rPr lang="en-US" sz="2000" dirty="0"/>
              <a:t>) that approximates </a:t>
            </a:r>
            <a:r>
              <a:rPr lang="en-US" sz="2000" i="1" dirty="0"/>
              <a:t>f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sz="2000" i="1" dirty="0" smtClean="0"/>
              <a:t> h </a:t>
            </a:r>
            <a:r>
              <a:rPr lang="en-US" sz="2000" i="1" dirty="0"/>
              <a:t>is a </a:t>
            </a:r>
            <a:r>
              <a:rPr lang="en-US" sz="2000" i="1" dirty="0">
                <a:solidFill>
                  <a:schemeClr val="accent2"/>
                </a:solidFill>
              </a:rPr>
              <a:t>decision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Information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ja-JP" altLang="en-US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Information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dirty="0"/>
              <a:t> answers </a:t>
            </a:r>
            <a:r>
              <a:rPr lang="en-US" dirty="0">
                <a:solidFill>
                  <a:schemeClr val="accent2"/>
                </a:solidFill>
              </a:rPr>
              <a:t>questions.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more clueless</a:t>
            </a:r>
            <a:r>
              <a:rPr lang="en-US" dirty="0"/>
              <a:t> I am about a question, the </a:t>
            </a:r>
            <a:r>
              <a:rPr lang="en-US" dirty="0">
                <a:solidFill>
                  <a:srgbClr val="FF0000"/>
                </a:solidFill>
              </a:rPr>
              <a:t>more information</a:t>
            </a:r>
            <a:r>
              <a:rPr lang="en-US" dirty="0"/>
              <a:t> 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answer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to the question </a:t>
            </a:r>
            <a:r>
              <a:rPr lang="en-US" dirty="0" smtClean="0"/>
              <a:t>contains</a:t>
            </a:r>
            <a:r>
              <a:rPr lang="en-US" dirty="0"/>
              <a:t>. </a:t>
            </a:r>
          </a:p>
          <a:p>
            <a:pPr algn="ctr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Example – fair coin </a:t>
            </a:r>
            <a:r>
              <a:rPr lang="en-US" dirty="0">
                <a:sym typeface="Wingdings" charset="0"/>
              </a:rPr>
              <a:t> prior &lt;0.5,0.5&gt;</a:t>
            </a:r>
          </a:p>
          <a:p>
            <a:pPr>
              <a:lnSpc>
                <a:spcPct val="80000"/>
              </a:lnSpc>
            </a:pPr>
            <a:r>
              <a:rPr lang="en-US" dirty="0">
                <a:sym typeface="Wingdings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/>
              <a:t>By definition </a:t>
            </a:r>
            <a:r>
              <a:rPr lang="en-US" dirty="0">
                <a:solidFill>
                  <a:schemeClr val="accent2"/>
                </a:solidFill>
              </a:rPr>
              <a:t>Information of the prior</a:t>
            </a:r>
            <a:r>
              <a:rPr lang="en-US" dirty="0"/>
              <a:t> (or </a:t>
            </a:r>
            <a:r>
              <a:rPr lang="en-US" dirty="0">
                <a:solidFill>
                  <a:schemeClr val="accent2"/>
                </a:solidFill>
              </a:rPr>
              <a:t>entropy of the prior</a:t>
            </a:r>
            <a:r>
              <a:rPr lang="en-US" dirty="0"/>
              <a:t>):</a:t>
            </a:r>
          </a:p>
          <a:p>
            <a:pPr>
              <a:lnSpc>
                <a:spcPct val="80000"/>
              </a:lnSpc>
            </a:pPr>
            <a:r>
              <a:rPr lang="en-US" dirty="0"/>
              <a:t>		I(P1,P2) =  - P1 log</a:t>
            </a:r>
            <a:r>
              <a:rPr lang="en-US" baseline="-25000" dirty="0"/>
              <a:t>2</a:t>
            </a:r>
            <a:r>
              <a:rPr lang="en-US" dirty="0"/>
              <a:t>(P1) –P2 log</a:t>
            </a:r>
            <a:r>
              <a:rPr lang="en-US" baseline="-25000" dirty="0"/>
              <a:t>2</a:t>
            </a:r>
            <a:r>
              <a:rPr lang="en-US" dirty="0"/>
              <a:t>(P2) = </a:t>
            </a:r>
          </a:p>
          <a:p>
            <a:pPr>
              <a:lnSpc>
                <a:spcPct val="80000"/>
              </a:lnSpc>
            </a:pPr>
            <a:r>
              <a:rPr lang="en-US" dirty="0"/>
              <a:t>		I(0.5,0.5) = -0.5 log</a:t>
            </a:r>
            <a:r>
              <a:rPr lang="en-US" baseline="-25000" dirty="0"/>
              <a:t>2</a:t>
            </a:r>
            <a:r>
              <a:rPr lang="en-US" dirty="0"/>
              <a:t>(0.5) </a:t>
            </a:r>
            <a:r>
              <a:rPr lang="en-US" dirty="0" smtClean="0"/>
              <a:t>– 0.5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(0.5) = 1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We need 1 bit to convey the outcome of the flip of a fair coin.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Why does a biased coin have less information? </a:t>
            </a:r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(How can we code the outcome of a biased coin sequence?)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854022" name="Rectangle 6"/>
          <p:cNvSpPr>
            <a:spLocks noChangeArrowheads="1"/>
          </p:cNvSpPr>
          <p:nvPr/>
        </p:nvSpPr>
        <p:spPr bwMode="auto">
          <a:xfrm>
            <a:off x="533400" y="5029200"/>
            <a:ext cx="7870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</a:rPr>
              <a:t>Scale:</a:t>
            </a:r>
            <a:r>
              <a:rPr lang="en-US" dirty="0"/>
              <a:t> 1 bit = answer to Boolean question with prior &lt;0.5, 0.5&gt;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95400" y="6248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Information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(or Entropy)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7724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Information in an answer  given possible answers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sz="1800" dirty="0"/>
          </a:p>
        </p:txBody>
      </p:sp>
      <p:sp>
        <p:nvSpPr>
          <p:cNvPr id="947206" name="Rectangle 6"/>
          <p:cNvSpPr>
            <a:spLocks noChangeArrowheads="1"/>
          </p:cNvSpPr>
          <p:nvPr/>
        </p:nvSpPr>
        <p:spPr bwMode="auto">
          <a:xfrm>
            <a:off x="457200" y="3124200"/>
            <a:ext cx="8382000" cy="32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Example – biased coin </a:t>
            </a:r>
            <a:r>
              <a:rPr lang="en-US" sz="2000" dirty="0">
                <a:sym typeface="Wingdings" charset="0"/>
              </a:rPr>
              <a:t> prior &lt;1/100,99/100&gt;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ym typeface="Wingdings" charset="0"/>
              </a:rPr>
              <a:t> </a:t>
            </a:r>
            <a:endParaRPr lang="en-US" sz="20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I(1/100,99/100) = -1/100 log</a:t>
            </a:r>
            <a:r>
              <a:rPr lang="en-US" sz="2000" baseline="-25000" dirty="0"/>
              <a:t>2</a:t>
            </a:r>
            <a:r>
              <a:rPr lang="en-US" sz="2000" dirty="0"/>
              <a:t>(1/100) –99/100 log</a:t>
            </a:r>
            <a:r>
              <a:rPr lang="en-US" sz="2000" baseline="-25000" dirty="0"/>
              <a:t>2</a:t>
            </a:r>
            <a:r>
              <a:rPr lang="en-US" sz="2000" dirty="0"/>
              <a:t>(99/100) </a:t>
            </a:r>
            <a:endParaRPr lang="en-US" sz="2000" dirty="0" smtClean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                   = </a:t>
            </a:r>
            <a:r>
              <a:rPr lang="en-US" sz="2000" dirty="0"/>
              <a:t>0.08 </a:t>
            </a:r>
            <a:r>
              <a:rPr lang="en-US" sz="2000" dirty="0" smtClean="0"/>
              <a:t>bits (so not much information gained from “answer.”)</a:t>
            </a:r>
            <a:endParaRPr lang="en-US" sz="20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Example – </a:t>
            </a:r>
            <a:r>
              <a:rPr lang="en-US" sz="2000" dirty="0" smtClean="0"/>
              <a:t>fully biased </a:t>
            </a:r>
            <a:r>
              <a:rPr lang="en-US" sz="2000" dirty="0"/>
              <a:t>coin </a:t>
            </a:r>
            <a:r>
              <a:rPr lang="en-US" sz="2000" dirty="0">
                <a:sym typeface="Wingdings" charset="0"/>
              </a:rPr>
              <a:t> prior &lt;1,0&gt;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/>
              <a:t>		I(1,0) = -1 log</a:t>
            </a:r>
            <a:r>
              <a:rPr lang="en-US" sz="2000" baseline="-25000" dirty="0"/>
              <a:t>2</a:t>
            </a:r>
            <a:r>
              <a:rPr lang="en-US" sz="2000" dirty="0"/>
              <a:t>(1) – 0 log</a:t>
            </a:r>
            <a:r>
              <a:rPr lang="en-US" sz="2000" baseline="-25000" dirty="0"/>
              <a:t>2</a:t>
            </a:r>
            <a:r>
              <a:rPr lang="en-US" sz="2000" dirty="0"/>
              <a:t>(0) = 0 bits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947209" name="Rectangle 9"/>
          <p:cNvSpPr>
            <a:spLocks noChangeArrowheads="1"/>
          </p:cNvSpPr>
          <p:nvPr/>
        </p:nvSpPr>
        <p:spPr bwMode="auto">
          <a:xfrm>
            <a:off x="5562600" y="5715000"/>
            <a:ext cx="147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0 log</a:t>
            </a:r>
            <a:r>
              <a:rPr lang="en-US" sz="2000" baseline="-25000"/>
              <a:t>2</a:t>
            </a:r>
            <a:r>
              <a:rPr lang="en-US" sz="2000"/>
              <a:t>(0)  =0</a:t>
            </a:r>
          </a:p>
        </p:txBody>
      </p:sp>
      <p:sp>
        <p:nvSpPr>
          <p:cNvPr id="947210" name="Text Box 10"/>
          <p:cNvSpPr txBox="1">
            <a:spLocks noChangeArrowheads="1"/>
          </p:cNvSpPr>
          <p:nvPr/>
        </p:nvSpPr>
        <p:spPr bwMode="auto">
          <a:xfrm>
            <a:off x="3886200" y="6096000"/>
            <a:ext cx="354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i.e., no uncertainty left in source!</a:t>
            </a:r>
          </a:p>
        </p:txBody>
      </p:sp>
      <p:pic>
        <p:nvPicPr>
          <p:cNvPr id="94721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5707063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7213" name="Rectangle 13"/>
          <p:cNvSpPr>
            <a:spLocks noChangeArrowheads="1"/>
          </p:cNvSpPr>
          <p:nvPr/>
        </p:nvSpPr>
        <p:spPr bwMode="auto">
          <a:xfrm>
            <a:off x="5486400" y="2571750"/>
            <a:ext cx="45720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1800" dirty="0"/>
              <a:t>(Also called </a:t>
            </a:r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dirty="0"/>
              <a:t> of the prior.)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of Entropy Function</a:t>
            </a:r>
          </a:p>
        </p:txBody>
      </p:sp>
      <p:sp>
        <p:nvSpPr>
          <p:cNvPr id="772105" name="Text Box 9"/>
          <p:cNvSpPr txBox="1">
            <a:spLocks noChangeArrowheads="1"/>
          </p:cNvSpPr>
          <p:nvPr/>
        </p:nvSpPr>
        <p:spPr bwMode="auto">
          <a:xfrm>
            <a:off x="3505200" y="1905000"/>
            <a:ext cx="3008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Roll of an unbiased die</a:t>
            </a:r>
          </a:p>
        </p:txBody>
      </p:sp>
      <p:sp>
        <p:nvSpPr>
          <p:cNvPr id="772106" name="Rectangle 10"/>
          <p:cNvSpPr>
            <a:spLocks noChangeArrowheads="1"/>
          </p:cNvSpPr>
          <p:nvPr/>
        </p:nvSpPr>
        <p:spPr bwMode="auto">
          <a:xfrm>
            <a:off x="1746138" y="5867400"/>
            <a:ext cx="5894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more uniform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probability distribution, </a:t>
            </a:r>
          </a:p>
          <a:p>
            <a:pPr algn="ctr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greater is its entropy</a:t>
            </a:r>
            <a:r>
              <a:rPr lang="en-US" dirty="0"/>
              <a:t>.</a:t>
            </a:r>
          </a:p>
        </p:txBody>
      </p:sp>
      <p:grpSp>
        <p:nvGrpSpPr>
          <p:cNvPr id="772110" name="Group 14"/>
          <p:cNvGrpSpPr>
            <a:grpSpLocks/>
          </p:cNvGrpSpPr>
          <p:nvPr/>
        </p:nvGrpSpPr>
        <p:grpSpPr bwMode="auto">
          <a:xfrm>
            <a:off x="1752600" y="2362200"/>
            <a:ext cx="5395913" cy="3541713"/>
            <a:chOff x="662" y="1418"/>
            <a:chExt cx="3942" cy="2645"/>
          </a:xfrm>
        </p:grpSpPr>
        <p:sp>
          <p:nvSpPr>
            <p:cNvPr id="772100" name="Text Box 4"/>
            <p:cNvSpPr txBox="1">
              <a:spLocks noChangeArrowheads="1"/>
            </p:cNvSpPr>
            <p:nvPr/>
          </p:nvSpPr>
          <p:spPr bwMode="auto">
            <a:xfrm>
              <a:off x="758" y="3386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772101" name="Text Box 5"/>
            <p:cNvSpPr txBox="1">
              <a:spLocks noChangeArrowheads="1"/>
            </p:cNvSpPr>
            <p:nvPr/>
          </p:nvSpPr>
          <p:spPr bwMode="auto">
            <a:xfrm>
              <a:off x="662" y="1418"/>
              <a:ext cx="24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grpSp>
          <p:nvGrpSpPr>
            <p:cNvPr id="772109" name="Group 13"/>
            <p:cNvGrpSpPr>
              <a:grpSpLocks/>
            </p:cNvGrpSpPr>
            <p:nvPr/>
          </p:nvGrpSpPr>
          <p:grpSpPr bwMode="auto">
            <a:xfrm>
              <a:off x="1440" y="1536"/>
              <a:ext cx="3164" cy="2527"/>
              <a:chOff x="1440" y="1536"/>
              <a:chExt cx="3164" cy="2527"/>
            </a:xfrm>
          </p:grpSpPr>
          <p:sp>
            <p:nvSpPr>
              <p:cNvPr id="772099" name="Freeform 3"/>
              <p:cNvSpPr>
                <a:spLocks/>
              </p:cNvSpPr>
              <p:nvPr/>
            </p:nvSpPr>
            <p:spPr bwMode="auto">
              <a:xfrm>
                <a:off x="1536" y="1536"/>
                <a:ext cx="2640" cy="2016"/>
              </a:xfrm>
              <a:custGeom>
                <a:avLst/>
                <a:gdLst>
                  <a:gd name="T0" fmla="*/ 0 w 2640"/>
                  <a:gd name="T1" fmla="*/ 2016 h 2016"/>
                  <a:gd name="T2" fmla="*/ 432 w 2640"/>
                  <a:gd name="T3" fmla="*/ 624 h 2016"/>
                  <a:gd name="T4" fmla="*/ 1344 w 2640"/>
                  <a:gd name="T5" fmla="*/ 0 h 2016"/>
                  <a:gd name="T6" fmla="*/ 2304 w 2640"/>
                  <a:gd name="T7" fmla="*/ 624 h 2016"/>
                  <a:gd name="T8" fmla="*/ 2640 w 2640"/>
                  <a:gd name="T9" fmla="*/ 2016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40" h="2016">
                    <a:moveTo>
                      <a:pt x="0" y="2016"/>
                    </a:moveTo>
                    <a:cubicBezTo>
                      <a:pt x="104" y="1488"/>
                      <a:pt x="208" y="960"/>
                      <a:pt x="432" y="624"/>
                    </a:cubicBezTo>
                    <a:cubicBezTo>
                      <a:pt x="656" y="288"/>
                      <a:pt x="1032" y="0"/>
                      <a:pt x="1344" y="0"/>
                    </a:cubicBezTo>
                    <a:cubicBezTo>
                      <a:pt x="1656" y="0"/>
                      <a:pt x="2088" y="288"/>
                      <a:pt x="2304" y="624"/>
                    </a:cubicBezTo>
                    <a:cubicBezTo>
                      <a:pt x="2520" y="960"/>
                      <a:pt x="2580" y="1488"/>
                      <a:pt x="2640" y="201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2102" name="Text Box 6"/>
              <p:cNvSpPr txBox="1">
                <a:spLocks noChangeArrowheads="1"/>
              </p:cNvSpPr>
              <p:nvPr/>
            </p:nvSpPr>
            <p:spPr bwMode="auto">
              <a:xfrm>
                <a:off x="1478" y="3722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0</a:t>
                </a:r>
              </a:p>
            </p:txBody>
          </p:sp>
          <p:sp>
            <p:nvSpPr>
              <p:cNvPr id="7721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3696"/>
                <a:ext cx="418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1/2</a:t>
                </a:r>
              </a:p>
            </p:txBody>
          </p:sp>
          <p:sp>
            <p:nvSpPr>
              <p:cNvPr id="772104" name="Text Box 8"/>
              <p:cNvSpPr txBox="1">
                <a:spLocks noChangeArrowheads="1"/>
              </p:cNvSpPr>
              <p:nvPr/>
            </p:nvSpPr>
            <p:spPr bwMode="auto">
              <a:xfrm>
                <a:off x="4070" y="3674"/>
                <a:ext cx="246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/>
                  <a:t>1</a:t>
                </a:r>
              </a:p>
            </p:txBody>
          </p:sp>
          <p:sp>
            <p:nvSpPr>
              <p:cNvPr id="772107" name="Line 11"/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30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108" name="Text Box 12"/>
              <p:cNvSpPr txBox="1">
                <a:spLocks noChangeArrowheads="1"/>
              </p:cNvSpPr>
              <p:nvPr/>
            </p:nvSpPr>
            <p:spPr bwMode="auto">
              <a:xfrm>
                <a:off x="4358" y="3626"/>
                <a:ext cx="246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229600" cy="609600"/>
          </a:xfrm>
        </p:spPr>
        <p:txBody>
          <a:bodyPr/>
          <a:lstStyle/>
          <a:p>
            <a:r>
              <a:rPr lang="en-US" sz="2800"/>
              <a:t>Information or </a:t>
            </a:r>
            <a:br>
              <a:rPr lang="en-US" sz="2800"/>
            </a:br>
            <a:r>
              <a:rPr lang="en-US" sz="2800"/>
              <a:t>Entropy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447800"/>
            <a:ext cx="8763000" cy="5410200"/>
          </a:xfrm>
        </p:spPr>
        <p:txBody>
          <a:bodyPr/>
          <a:lstStyle/>
          <a:p>
            <a:pPr marL="0" indent="0"/>
            <a:r>
              <a:rPr lang="en-US" dirty="0">
                <a:solidFill>
                  <a:schemeClr val="accent2"/>
                </a:solidFill>
              </a:rPr>
              <a:t>Information or Entropy</a:t>
            </a:r>
            <a:r>
              <a:rPr lang="en-US" dirty="0"/>
              <a:t> measures the 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randomness</a:t>
            </a:r>
            <a:r>
              <a:rPr lang="ja-JP" altLang="en-US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dirty="0"/>
              <a:t> of an arbitrary collection of examples.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</a:t>
            </a:r>
            <a:r>
              <a:rPr lang="en-US" dirty="0" smtClean="0"/>
              <a:t>don’t </a:t>
            </a:r>
            <a:r>
              <a:rPr lang="en-US" dirty="0"/>
              <a:t>have exact probabilities but our training </a:t>
            </a:r>
            <a:r>
              <a:rPr lang="en-US" dirty="0">
                <a:solidFill>
                  <a:schemeClr val="accent2"/>
                </a:solidFill>
              </a:rPr>
              <a:t>data provides an estimate of the probabilities of positive vs. negative examples given a set of values for the attributes.</a:t>
            </a:r>
          </a:p>
          <a:p>
            <a:pPr marL="0" indent="0"/>
            <a:r>
              <a:rPr lang="en-US" dirty="0"/>
              <a:t>For a collection S,  entropy is given as:</a:t>
            </a:r>
          </a:p>
          <a:p>
            <a:pPr marL="0" indent="0"/>
            <a:endParaRPr lang="en-US" dirty="0"/>
          </a:p>
          <a:p>
            <a:pPr marL="0" indent="0"/>
            <a:r>
              <a:rPr lang="en-US" sz="1800" dirty="0"/>
              <a:t>	</a:t>
            </a:r>
          </a:p>
          <a:p>
            <a:pPr marL="0" indent="0"/>
            <a:endParaRPr lang="en-US" sz="1800" dirty="0"/>
          </a:p>
          <a:p>
            <a:pPr marL="0" indent="0"/>
            <a:r>
              <a:rPr lang="en-US" dirty="0"/>
              <a:t>For a collection S having positive and negative examples</a:t>
            </a:r>
          </a:p>
          <a:p>
            <a:pPr marL="0" indent="0"/>
            <a:r>
              <a:rPr lang="en-US" dirty="0"/>
              <a:t>	</a:t>
            </a:r>
          </a:p>
          <a:p>
            <a:pPr marL="0" indent="0"/>
            <a:r>
              <a:rPr lang="en-US" dirty="0"/>
              <a:t>		p -   # positive examples;</a:t>
            </a:r>
          </a:p>
          <a:p>
            <a:pPr marL="0" indent="0"/>
            <a:r>
              <a:rPr lang="en-US" dirty="0"/>
              <a:t>		n -   # negative examples</a:t>
            </a:r>
          </a:p>
          <a:p>
            <a:pPr marL="0" indent="0"/>
            <a:r>
              <a:rPr lang="en-US" dirty="0"/>
              <a:t>	</a:t>
            </a:r>
          </a:p>
        </p:txBody>
      </p:sp>
      <p:pic>
        <p:nvPicPr>
          <p:cNvPr id="770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62400"/>
            <a:ext cx="6551613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Attribute-based representations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Examples described by </a:t>
            </a:r>
            <a:r>
              <a:rPr lang="en-US" sz="1800" dirty="0">
                <a:solidFill>
                  <a:schemeClr val="accent2"/>
                </a:solidFill>
              </a:rPr>
              <a:t>attribute values </a:t>
            </a:r>
            <a:r>
              <a:rPr lang="en-US" sz="1800" dirty="0"/>
              <a:t>(Boolean, discrete, continuous)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E.g., situations where I will/won't wait for a table: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
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Classification</a:t>
            </a:r>
            <a:r>
              <a:rPr lang="en-US" sz="1800" dirty="0"/>
              <a:t> of examples is </a:t>
            </a:r>
            <a:r>
              <a:rPr lang="en-US" sz="1800" dirty="0">
                <a:solidFill>
                  <a:schemeClr val="accent2"/>
                </a:solidFill>
              </a:rPr>
              <a:t>positive</a:t>
            </a:r>
            <a:r>
              <a:rPr lang="en-US" sz="1800" dirty="0"/>
              <a:t> (T) or </a:t>
            </a:r>
            <a:r>
              <a:rPr lang="en-US" sz="1800" dirty="0">
                <a:solidFill>
                  <a:schemeClr val="accent2"/>
                </a:solidFill>
              </a:rPr>
              <a:t>negative</a:t>
            </a:r>
            <a:r>
              <a:rPr lang="en-US" sz="1800" dirty="0"/>
              <a:t> (F)
</a:t>
            </a:r>
          </a:p>
        </p:txBody>
      </p:sp>
      <p:pic>
        <p:nvPicPr>
          <p:cNvPr id="949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838200" y="1447800"/>
            <a:ext cx="5486400" cy="289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6477000" y="1524000"/>
            <a:ext cx="1714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12 examples</a:t>
            </a:r>
          </a:p>
          <a:p>
            <a:r>
              <a:rPr lang="en-US" dirty="0"/>
              <a:t>6 +</a:t>
            </a:r>
          </a:p>
          <a:p>
            <a:r>
              <a:rPr lang="en-US" dirty="0"/>
              <a:t>6 -</a:t>
            </a:r>
          </a:p>
          <a:p>
            <a:endParaRPr lang="en-US" dirty="0"/>
          </a:p>
        </p:txBody>
      </p:sp>
      <p:sp>
        <p:nvSpPr>
          <p:cNvPr id="949254" name="Text Box 6"/>
          <p:cNvSpPr txBox="1">
            <a:spLocks noChangeArrowheads="1"/>
          </p:cNvSpPr>
          <p:nvPr/>
        </p:nvSpPr>
        <p:spPr bwMode="auto">
          <a:xfrm>
            <a:off x="1050925" y="5105400"/>
            <a:ext cx="6888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 = n = 6; I(0.5,0.5) = -0.5 log2(0.5) –0.5 log2(0.5) =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</a:t>
            </a:r>
          </a:p>
        </p:txBody>
      </p:sp>
      <p:sp>
        <p:nvSpPr>
          <p:cNvPr id="949255" name="Text Box 7"/>
          <p:cNvSpPr txBox="1">
            <a:spLocks noChangeArrowheads="1"/>
          </p:cNvSpPr>
          <p:nvPr/>
        </p:nvSpPr>
        <p:spPr bwMode="auto">
          <a:xfrm>
            <a:off x="914400" y="5715000"/>
            <a:ext cx="61334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 smtClean="0"/>
              <a:t>So, </a:t>
            </a:r>
            <a:r>
              <a:rPr lang="en-US" sz="1800" dirty="0"/>
              <a:t>we need 1 bit of info to classify a randomly picked </a:t>
            </a:r>
            <a:r>
              <a:rPr lang="en-US" sz="1800" dirty="0" smtClean="0"/>
              <a:t>example,</a:t>
            </a:r>
          </a:p>
          <a:p>
            <a:r>
              <a:rPr lang="en-US" sz="1800" dirty="0" smtClean="0"/>
              <a:t>assuming no other information is given about the example.</a:t>
            </a:r>
            <a:endParaRPr lang="en-US" sz="1800" dirty="0"/>
          </a:p>
        </p:txBody>
      </p:sp>
      <p:sp>
        <p:nvSpPr>
          <p:cNvPr id="949256" name="Text Box 8"/>
          <p:cNvSpPr txBox="1">
            <a:spLocks noChangeArrowheads="1"/>
          </p:cNvSpPr>
          <p:nvPr/>
        </p:nvSpPr>
        <p:spPr bwMode="auto">
          <a:xfrm>
            <a:off x="6491288" y="2971800"/>
            <a:ext cx="26352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What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the entropy</a:t>
            </a:r>
          </a:p>
          <a:p>
            <a:r>
              <a:rPr lang="en-US" dirty="0"/>
              <a:t>of this collection of </a:t>
            </a:r>
          </a:p>
          <a:p>
            <a:r>
              <a:rPr lang="en-US" dirty="0"/>
              <a:t>examples?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4" grpId="0"/>
      <p:bldP spid="949255" grpId="0"/>
      <p:bldP spid="9492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sz="2800" dirty="0"/>
              <a:t>Choosing an attribute:</a:t>
            </a:r>
            <a:br>
              <a:rPr lang="en-US" sz="2800" dirty="0"/>
            </a:br>
            <a:r>
              <a:rPr lang="en-US" sz="2800" dirty="0">
                <a:solidFill>
                  <a:srgbClr val="FF0000"/>
                </a:solidFill>
              </a:rPr>
              <a:t>Information Gain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543800" cy="1752600"/>
          </a:xfrm>
        </p:spPr>
        <p:txBody>
          <a:bodyPr/>
          <a:lstStyle/>
          <a:p>
            <a:r>
              <a:rPr lang="en-US" dirty="0"/>
              <a:t>Intuition: Pick the attribute that </a:t>
            </a:r>
            <a:r>
              <a:rPr lang="en-US" dirty="0">
                <a:solidFill>
                  <a:schemeClr val="accent2"/>
                </a:solidFill>
              </a:rPr>
              <a:t>reduces the entropy</a:t>
            </a:r>
            <a:r>
              <a:rPr lang="en-US" dirty="0"/>
              <a:t> </a:t>
            </a:r>
            <a:r>
              <a:rPr lang="en-US" dirty="0" smtClean="0"/>
              <a:t>(the uncertainty</a:t>
            </a:r>
            <a:r>
              <a:rPr lang="en-US" dirty="0"/>
              <a:t>) the </a:t>
            </a:r>
          </a:p>
          <a:p>
            <a:r>
              <a:rPr lang="en-US" dirty="0">
                <a:solidFill>
                  <a:schemeClr val="accent2"/>
                </a:solidFill>
              </a:rPr>
              <a:t>most.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So we measure the </a:t>
            </a:r>
            <a:r>
              <a:rPr lang="en-US" dirty="0">
                <a:solidFill>
                  <a:srgbClr val="FF0000"/>
                </a:solidFill>
              </a:rPr>
              <a:t>information gain</a:t>
            </a:r>
            <a:r>
              <a:rPr lang="en-US" dirty="0"/>
              <a:t> after </a:t>
            </a:r>
            <a:r>
              <a:rPr lang="en-US" dirty="0">
                <a:solidFill>
                  <a:srgbClr val="FF0000"/>
                </a:solidFill>
              </a:rPr>
              <a:t>testing a given attribute 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50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429000"/>
            <a:ext cx="62579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50279" name="Group 7"/>
          <p:cNvGrpSpPr>
            <a:grpSpLocks/>
          </p:cNvGrpSpPr>
          <p:nvPr/>
        </p:nvGrpSpPr>
        <p:grpSpPr bwMode="auto">
          <a:xfrm>
            <a:off x="1447800" y="3581400"/>
            <a:ext cx="6629400" cy="1489139"/>
            <a:chOff x="912" y="2400"/>
            <a:chExt cx="4128" cy="1574"/>
          </a:xfrm>
        </p:grpSpPr>
        <p:sp>
          <p:nvSpPr>
            <p:cNvPr id="950277" name="Oval 5"/>
            <p:cNvSpPr>
              <a:spLocks noChangeArrowheads="1"/>
            </p:cNvSpPr>
            <p:nvPr/>
          </p:nvSpPr>
          <p:spPr bwMode="auto">
            <a:xfrm>
              <a:off x="3216" y="2400"/>
              <a:ext cx="1680" cy="4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0278" name="Rectangle 6"/>
            <p:cNvSpPr>
              <a:spLocks noChangeArrowheads="1"/>
            </p:cNvSpPr>
            <p:nvPr/>
          </p:nvSpPr>
          <p:spPr bwMode="auto">
            <a:xfrm>
              <a:off x="912" y="3168"/>
              <a:ext cx="4128" cy="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Remainder(A) </a:t>
              </a:r>
              <a:r>
                <a:rPr lang="en-US" dirty="0">
                  <a:sym typeface="Wingdings" charset="0"/>
                </a:rPr>
                <a:t> gives us </a:t>
              </a:r>
              <a:r>
                <a:rPr lang="en-US" dirty="0">
                  <a:solidFill>
                    <a:srgbClr val="FF0000"/>
                  </a:solidFill>
                  <a:sym typeface="Wingdings" charset="0"/>
                </a:rPr>
                <a:t>the remaining uncertainty</a:t>
              </a:r>
              <a:r>
                <a:rPr lang="en-US" dirty="0">
                  <a:sym typeface="Wingdings" charset="0"/>
                </a:rPr>
                <a:t> after getting info on attribute A.</a:t>
              </a:r>
              <a:endParaRPr lang="en-US" dirty="0"/>
            </a:p>
            <a:p>
              <a:pPr>
                <a:spcBef>
                  <a:spcPct val="50000"/>
                </a:spcBef>
              </a:pPr>
              <a:endParaRPr 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attribute:</a:t>
            </a:r>
            <a:br>
              <a:rPr lang="en-US"/>
            </a:br>
            <a:r>
              <a:rPr lang="en-US"/>
              <a:t>Information Gain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114800"/>
          </a:xfrm>
        </p:spPr>
        <p:txBody>
          <a:bodyPr/>
          <a:lstStyle/>
          <a:p>
            <a:r>
              <a:rPr lang="en-US" dirty="0"/>
              <a:t>Remainder(A) </a:t>
            </a:r>
          </a:p>
          <a:p>
            <a:endParaRPr lang="en-US" dirty="0"/>
          </a:p>
          <a:p>
            <a:r>
              <a:rPr lang="en-US" dirty="0">
                <a:sym typeface="Wingdings" charset="0"/>
              </a:rPr>
              <a:t> gives us the amount information we still need after testing on A.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A divides the training set E into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dirty="0" err="1"/>
              <a:t>E</a:t>
            </a:r>
            <a:r>
              <a:rPr lang="en-US" baseline="-25000" dirty="0" err="1"/>
              <a:t>v</a:t>
            </a:r>
            <a:r>
              <a:rPr lang="en-US" dirty="0"/>
              <a:t>, corresponding to the different v distinct values of A.</a:t>
            </a:r>
          </a:p>
          <a:p>
            <a:endParaRPr lang="en-US" dirty="0"/>
          </a:p>
          <a:p>
            <a:r>
              <a:rPr lang="en-US" dirty="0"/>
              <a:t>Each subset 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has p</a:t>
            </a:r>
            <a:r>
              <a:rPr lang="en-US" baseline="-25000" dirty="0"/>
              <a:t>i</a:t>
            </a:r>
            <a:r>
              <a:rPr lang="en-US" dirty="0"/>
              <a:t> positive examples and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negative examples.</a:t>
            </a:r>
          </a:p>
          <a:p>
            <a:endParaRPr lang="en-US" dirty="0"/>
          </a:p>
          <a:p>
            <a:r>
              <a:rPr lang="en-US" dirty="0"/>
              <a:t>So for total information content, </a:t>
            </a:r>
            <a:r>
              <a:rPr lang="en-US" dirty="0">
                <a:solidFill>
                  <a:schemeClr val="accent2"/>
                </a:solidFill>
              </a:rPr>
              <a:t>we need to weigh the contributions of the different subclasses induced by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951304" name="Group 8"/>
          <p:cNvGrpSpPr>
            <a:grpSpLocks/>
          </p:cNvGrpSpPr>
          <p:nvPr/>
        </p:nvGrpSpPr>
        <p:grpSpPr bwMode="auto">
          <a:xfrm>
            <a:off x="1371600" y="5257798"/>
            <a:ext cx="7469192" cy="1295399"/>
            <a:chOff x="864" y="3312"/>
            <a:chExt cx="4705" cy="816"/>
          </a:xfrm>
        </p:grpSpPr>
        <p:pic>
          <p:nvPicPr>
            <p:cNvPr id="9513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3654"/>
              <a:ext cx="3828" cy="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1302" name="Text Box 6"/>
            <p:cNvSpPr txBox="1">
              <a:spLocks noChangeArrowheads="1"/>
            </p:cNvSpPr>
            <p:nvPr/>
          </p:nvSpPr>
          <p:spPr bwMode="auto">
            <a:xfrm>
              <a:off x="2976" y="3312"/>
              <a:ext cx="259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Weight </a:t>
              </a:r>
              <a:r>
                <a:rPr lang="en-US" sz="2000" dirty="0" smtClean="0">
                  <a:solidFill>
                    <a:srgbClr val="FF0000"/>
                  </a:solidFill>
                </a:rPr>
                <a:t>(relative size) of </a:t>
              </a:r>
              <a:r>
                <a:rPr lang="en-US" sz="2000" dirty="0">
                  <a:solidFill>
                    <a:srgbClr val="FF0000"/>
                  </a:solidFill>
                </a:rPr>
                <a:t>each subclass</a:t>
              </a:r>
            </a:p>
          </p:txBody>
        </p:sp>
        <p:sp>
          <p:nvSpPr>
            <p:cNvPr id="951303" name="Line 7"/>
            <p:cNvSpPr>
              <a:spLocks noChangeShapeType="1"/>
            </p:cNvSpPr>
            <p:nvPr/>
          </p:nvSpPr>
          <p:spPr bwMode="auto">
            <a:xfrm flipH="1">
              <a:off x="3120" y="3600"/>
              <a:ext cx="48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Choosing an attribute: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Information Gain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839200" cy="5410200"/>
          </a:xfrm>
        </p:spPr>
        <p:txBody>
          <a:bodyPr/>
          <a:lstStyle/>
          <a:p>
            <a:r>
              <a:rPr lang="en-US" dirty="0"/>
              <a:t>Measures the </a:t>
            </a:r>
            <a:r>
              <a:rPr lang="en-US" dirty="0">
                <a:solidFill>
                  <a:schemeClr val="accent2"/>
                </a:solidFill>
              </a:rPr>
              <a:t>expected reduction in entropy</a:t>
            </a:r>
            <a:r>
              <a:rPr lang="en-US" dirty="0"/>
              <a:t>. The higher the Information Gain (IG), or just Gain, with respect to an attribute A , the more is the expected reduction in entropy.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where </a:t>
            </a:r>
            <a:r>
              <a:rPr lang="en-US" dirty="0">
                <a:solidFill>
                  <a:srgbClr val="FF0000"/>
                </a:solidFill>
              </a:rPr>
              <a:t>Values(A)</a:t>
            </a:r>
            <a:r>
              <a:rPr lang="en-US" dirty="0"/>
              <a:t> is the set of all </a:t>
            </a:r>
            <a:r>
              <a:rPr lang="en-US" dirty="0">
                <a:solidFill>
                  <a:srgbClr val="FF0000"/>
                </a:solidFill>
              </a:rPr>
              <a:t>possible values for attribute A,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baseline="-25000" dirty="0" err="1">
                <a:solidFill>
                  <a:srgbClr val="FF0000"/>
                </a:solidFill>
              </a:rPr>
              <a:t>v</a:t>
            </a:r>
            <a:r>
              <a:rPr lang="en-US" dirty="0"/>
              <a:t> is the subset of S for which attribute A has value v.</a:t>
            </a:r>
          </a:p>
        </p:txBody>
      </p:sp>
      <p:graphicFrame>
        <p:nvGraphicFramePr>
          <p:cNvPr id="771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1145"/>
              </p:ext>
            </p:extLst>
          </p:nvPr>
        </p:nvGraphicFramePr>
        <p:xfrm>
          <a:off x="1219200" y="2898449"/>
          <a:ext cx="6553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70" name="Photo Editor Photo" r:id="rId3" imgW="4001058" imgH="485586" progId="MSPhotoEd.3">
                  <p:embed/>
                </p:oleObj>
              </mc:Choice>
              <mc:Fallback>
                <p:oleObj name="Photo Editor Photo" r:id="rId3" imgW="4001058" imgH="485586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8449"/>
                        <a:ext cx="6553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1080" name="Group 8"/>
          <p:cNvGrpSpPr>
            <a:grpSpLocks/>
          </p:cNvGrpSpPr>
          <p:nvPr/>
        </p:nvGrpSpPr>
        <p:grpSpPr bwMode="auto">
          <a:xfrm>
            <a:off x="5638800" y="2514600"/>
            <a:ext cx="3287713" cy="1752600"/>
            <a:chOff x="3552" y="1584"/>
            <a:chExt cx="2071" cy="1104"/>
          </a:xfrm>
        </p:grpSpPr>
        <p:sp>
          <p:nvSpPr>
            <p:cNvPr id="771078" name="Oval 6"/>
            <p:cNvSpPr>
              <a:spLocks noChangeArrowheads="1"/>
            </p:cNvSpPr>
            <p:nvPr/>
          </p:nvSpPr>
          <p:spPr bwMode="auto">
            <a:xfrm>
              <a:off x="3552" y="1680"/>
              <a:ext cx="528" cy="100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1079" name="Rectangle 7"/>
            <p:cNvSpPr>
              <a:spLocks noChangeArrowheads="1"/>
            </p:cNvSpPr>
            <p:nvPr/>
          </p:nvSpPr>
          <p:spPr bwMode="auto">
            <a:xfrm>
              <a:off x="3648" y="1584"/>
              <a:ext cx="19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Weight of each subclass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Interpretations of gain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Gain(S,A)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expected reduction in entropy caused by knowing A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information provided about the target function value given the value of A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number of bits saved in the coding a member of S knowing the value of A</a:t>
            </a:r>
          </a:p>
        </p:txBody>
      </p:sp>
      <p:sp>
        <p:nvSpPr>
          <p:cNvPr id="847876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9150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Used in ID3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Iterative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Dichotomiser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3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) Ross Quinlan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For the training set, </a:t>
            </a:r>
            <a:r>
              <a:rPr lang="en-US" sz="1800" i="1" dirty="0">
                <a:latin typeface="Monotype Corsiva" charset="0"/>
              </a:rPr>
              <a:t>p</a:t>
            </a:r>
            <a:r>
              <a:rPr lang="en-US" sz="1800" i="1" dirty="0"/>
              <a:t> = </a:t>
            </a:r>
            <a:r>
              <a:rPr lang="en-US" sz="1800" i="1" dirty="0">
                <a:latin typeface="Monotype Corsiva" charset="0"/>
              </a:rPr>
              <a:t>n</a:t>
            </a:r>
            <a:r>
              <a:rPr lang="en-US" sz="1800" i="1" dirty="0"/>
              <a:t> = 6, I(6/12, 6/12) = 1</a:t>
            </a:r>
            <a:r>
              <a:rPr lang="en-US" sz="1800" dirty="0"/>
              <a:t> bit</a:t>
            </a:r>
          </a:p>
          <a:p>
            <a:endParaRPr lang="en-US" sz="1800" dirty="0"/>
          </a:p>
          <a:p>
            <a:r>
              <a:rPr lang="en-US" sz="1800" dirty="0"/>
              <a:t>Consider the attributes </a:t>
            </a:r>
            <a:r>
              <a:rPr lang="en-US" sz="1800" i="1" dirty="0"/>
              <a:t>Type</a:t>
            </a:r>
            <a:r>
              <a:rPr lang="en-US" sz="1800" dirty="0"/>
              <a:t> and </a:t>
            </a:r>
            <a:r>
              <a:rPr lang="en-US" sz="1800" i="1" dirty="0"/>
              <a:t>Patrons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i="1" dirty="0"/>
          </a:p>
          <a:p>
            <a:r>
              <a:rPr lang="en-US" b="1" i="1" dirty="0">
                <a:solidFill>
                  <a:schemeClr val="accent2"/>
                </a:solidFill>
              </a:rPr>
              <a:t>Patrons</a:t>
            </a:r>
            <a:r>
              <a:rPr lang="en-US" b="1" dirty="0">
                <a:solidFill>
                  <a:schemeClr val="accent2"/>
                </a:solidFill>
              </a:rPr>
              <a:t> has the highest IG of all attributes and so is chosen by the DTL algorithm as the root.</a:t>
            </a:r>
          </a:p>
        </p:txBody>
      </p:sp>
      <p:pic>
        <p:nvPicPr>
          <p:cNvPr id="7526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19300"/>
            <a:ext cx="1905000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26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6238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26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43400"/>
            <a:ext cx="1828800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26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57816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651973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33CC"/>
                </a:solidFill>
              </a:rPr>
              <a:t>What if we used attribute “example label” uniquely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specifying the answer? Info gain? Issue?</a:t>
            </a:r>
          </a:p>
          <a:p>
            <a:r>
              <a:rPr lang="en-US" dirty="0" smtClean="0">
                <a:solidFill>
                  <a:srgbClr val="3333CC"/>
                </a:solidFill>
              </a:rPr>
              <a:t>High branching: can correct with “info gain ratio”</a:t>
            </a:r>
            <a:endParaRPr lang="en-US" dirty="0">
              <a:solidFill>
                <a:srgbClr val="3333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62800" y="2971800"/>
            <a:ext cx="144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Info gain?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0"/>
            <a:ext cx="4319477" cy="6858000"/>
          </a:xfrm>
          <a:prstGeom prst="rect">
            <a:avLst/>
          </a:prstGeom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685800" y="2743200"/>
            <a:ext cx="213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/>
              <a:t>New York Times</a:t>
            </a:r>
          </a:p>
          <a:p>
            <a:r>
              <a:rPr lang="en-US" sz="1800" b="1" dirty="0"/>
              <a:t>April 16, 2008</a:t>
            </a:r>
          </a:p>
        </p:txBody>
      </p:sp>
      <p:sp>
        <p:nvSpPr>
          <p:cNvPr id="913414" name="Text Box 6"/>
          <p:cNvSpPr txBox="1">
            <a:spLocks noChangeArrowheads="1"/>
          </p:cNvSpPr>
          <p:nvPr/>
        </p:nvSpPr>
        <p:spPr bwMode="auto">
          <a:xfrm>
            <a:off x="152400" y="304800"/>
            <a:ext cx="2819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Can we learn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how counties vote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3416" name="Rectangle 8"/>
          <p:cNvSpPr>
            <a:spLocks noChangeArrowheads="1"/>
          </p:cNvSpPr>
          <p:nvPr/>
        </p:nvSpPr>
        <p:spPr bwMode="auto">
          <a:xfrm>
            <a:off x="152400" y="3810000"/>
            <a:ext cx="3810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Decision Trees: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a sequence of </a:t>
            </a:r>
            <a:r>
              <a:rPr lang="en-US" sz="1800" b="1" dirty="0" smtClean="0">
                <a:solidFill>
                  <a:srgbClr val="FF0000"/>
                </a:solidFill>
              </a:rPr>
              <a:t>tests.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Representation very natural for </a:t>
            </a:r>
            <a:r>
              <a:rPr lang="en-US" sz="1800" b="1" dirty="0" smtClean="0">
                <a:solidFill>
                  <a:srgbClr val="FF0000"/>
                </a:solidFill>
              </a:rPr>
              <a:t>humans.</a:t>
            </a:r>
            <a:endParaRPr lang="en-US" sz="18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Style of many </a:t>
            </a:r>
            <a:r>
              <a:rPr lang="ja-JP" altLang="en-US" sz="1800" b="1" dirty="0">
                <a:solidFill>
                  <a:srgbClr val="FF0000"/>
                </a:solidFill>
              </a:rPr>
              <a:t>“</a:t>
            </a:r>
            <a:r>
              <a:rPr lang="en-US" sz="1800" b="1" dirty="0">
                <a:solidFill>
                  <a:srgbClr val="FF0000"/>
                </a:solidFill>
              </a:rPr>
              <a:t>How to</a:t>
            </a:r>
            <a:r>
              <a:rPr lang="ja-JP" altLang="en-US" sz="1800" b="1" dirty="0">
                <a:solidFill>
                  <a:srgbClr val="FF0000"/>
                </a:solidFill>
              </a:rPr>
              <a:t>”</a:t>
            </a:r>
            <a:r>
              <a:rPr lang="en-US" sz="1800" b="1" dirty="0">
                <a:solidFill>
                  <a:srgbClr val="FF0000"/>
                </a:solidFill>
              </a:rPr>
              <a:t> manuals </a:t>
            </a:r>
            <a:r>
              <a:rPr lang="en-US" sz="1800" b="1" dirty="0" smtClean="0">
                <a:solidFill>
                  <a:srgbClr val="FF0000"/>
                </a:solidFill>
              </a:rPr>
              <a:t>and trouble</a:t>
            </a:r>
            <a:r>
              <a:rPr lang="en-US" sz="1800" b="1" dirty="0">
                <a:solidFill>
                  <a:srgbClr val="FF0000"/>
                </a:solidFill>
              </a:rPr>
              <a:t>-shooting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procedures</a:t>
            </a:r>
            <a:r>
              <a:rPr lang="en-US" sz="1800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4876800" cy="762000"/>
          </a:xfrm>
        </p:spPr>
        <p:txBody>
          <a:bodyPr/>
          <a:lstStyle/>
          <a:p>
            <a:r>
              <a:rPr lang="en-US" sz="1800" b="1" dirty="0">
                <a:solidFill>
                  <a:srgbClr val="3333CC"/>
                </a:solidFill>
              </a:rPr>
              <a:t>Decision tree learned from the 12 examples: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53668" name="Picture 4" descr="induced-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2895600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53669" name="Picture 5" descr="restaurant-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352800" cy="240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228600" y="5181600"/>
            <a:ext cx="5792271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Substantially simpler than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true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en-US" dirty="0" smtClean="0"/>
              <a:t>tree -</a:t>
            </a:r>
            <a:r>
              <a:rPr lang="en-US" dirty="0"/>
              <a:t>--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but a </a:t>
            </a:r>
            <a:r>
              <a:rPr lang="en-US" dirty="0"/>
              <a:t>more complex hypothesis </a:t>
            </a:r>
            <a:r>
              <a:rPr lang="en-US" dirty="0" smtClean="0"/>
              <a:t>isn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justified</a:t>
            </a:r>
          </a:p>
          <a:p>
            <a:pPr>
              <a:spcBef>
                <a:spcPct val="20000"/>
              </a:spcBef>
            </a:pPr>
            <a:r>
              <a:rPr lang="en-US" dirty="0" smtClean="0"/>
              <a:t>from just the data.</a:t>
            </a:r>
            <a:endParaRPr lang="en-US" dirty="0"/>
          </a:p>
        </p:txBody>
      </p:sp>
      <p:sp>
        <p:nvSpPr>
          <p:cNvPr id="753671" name="Text Box 7"/>
          <p:cNvSpPr txBox="1">
            <a:spLocks noChangeArrowheads="1"/>
          </p:cNvSpPr>
          <p:nvPr/>
        </p:nvSpPr>
        <p:spPr bwMode="auto">
          <a:xfrm>
            <a:off x="6116568" y="2057400"/>
            <a:ext cx="30497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ja-JP" altLang="en-US" dirty="0" smtClean="0">
                <a:latin typeface="Arial"/>
              </a:rPr>
              <a:t>“</a:t>
            </a:r>
            <a:r>
              <a:rPr lang="en-US" altLang="ja-JP" dirty="0" smtClean="0">
                <a:latin typeface="Arial"/>
              </a:rPr>
              <a:t>personal </a:t>
            </a:r>
            <a:r>
              <a:rPr lang="en-US" dirty="0" smtClean="0"/>
              <a:t>R&amp;N </a:t>
            </a:r>
            <a:r>
              <a:rPr lang="en-US" dirty="0"/>
              <a:t>Tree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70" grpId="0"/>
      <p:bldP spid="7536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Inductive Bias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Roughly: prefer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shorter trees over </a:t>
            </a:r>
            <a:r>
              <a:rPr lang="en-US" b="1" dirty="0" smtClean="0">
                <a:solidFill>
                  <a:schemeClr val="accent2"/>
                </a:solidFill>
              </a:rPr>
              <a:t>deeper/more complex </a:t>
            </a:r>
            <a:r>
              <a:rPr lang="en-US" b="1" dirty="0">
                <a:solidFill>
                  <a:schemeClr val="accent2"/>
                </a:solidFill>
              </a:rPr>
              <a:t>ones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ones with high gain attributes </a:t>
            </a:r>
            <a:r>
              <a:rPr lang="en-US" b="1" dirty="0" smtClean="0">
                <a:solidFill>
                  <a:schemeClr val="accent2"/>
                </a:solidFill>
              </a:rPr>
              <a:t>near root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Difficult to characterize precisely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attribute selection heuristics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interacts closely with given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914400" y="19050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/>
            <a:r>
              <a:rPr lang="en-US" sz="2800" b="1" dirty="0">
                <a:solidFill>
                  <a:srgbClr val="FF0000"/>
                </a:solidFill>
              </a:rPr>
              <a:t>Evaluation </a:t>
            </a:r>
            <a:r>
              <a:rPr lang="en-US" sz="2800" b="1" dirty="0" smtClean="0">
                <a:solidFill>
                  <a:srgbClr val="FF0000"/>
                </a:solidFill>
              </a:rPr>
              <a:t>Methodology</a:t>
            </a:r>
          </a:p>
          <a:p>
            <a:pPr algn="r"/>
            <a:r>
              <a:rPr lang="en-US" sz="2800" b="1" dirty="0" smtClean="0">
                <a:solidFill>
                  <a:srgbClr val="FF0000"/>
                </a:solidFill>
              </a:rPr>
              <a:t>General for </a:t>
            </a:r>
            <a:r>
              <a:rPr lang="en-US" sz="2800" b="1" smtClean="0">
                <a:solidFill>
                  <a:srgbClr val="FF0000"/>
                </a:solidFill>
              </a:rPr>
              <a:t>Machine Learning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Evaluation Methodology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362200"/>
            <a:ext cx="8991600" cy="4495800"/>
          </a:xfrm>
        </p:spPr>
        <p:txBody>
          <a:bodyPr/>
          <a:lstStyle/>
          <a:p>
            <a:pPr marL="230188" indent="-230188"/>
            <a:r>
              <a:rPr lang="en-US" dirty="0"/>
              <a:t>Standard </a:t>
            </a:r>
            <a:r>
              <a:rPr lang="en-US" dirty="0" smtClean="0"/>
              <a:t>methodology </a:t>
            </a:r>
            <a:r>
              <a:rPr lang="en-US" b="1" dirty="0" smtClean="0">
                <a:solidFill>
                  <a:srgbClr val="FF0000"/>
                </a:solidFill>
              </a:rPr>
              <a:t>(“Holdout Cross-Validation”)</a:t>
            </a:r>
            <a:r>
              <a:rPr lang="en-US" dirty="0" smtClean="0"/>
              <a:t>:</a:t>
            </a:r>
            <a:endParaRPr lang="en-US" dirty="0"/>
          </a:p>
          <a:p>
            <a:pPr marL="571500" lvl="1" indent="-227013">
              <a:buFontTx/>
              <a:buNone/>
            </a:pPr>
            <a:r>
              <a:rPr lang="en-US" dirty="0"/>
              <a:t>1. Collect a </a:t>
            </a:r>
            <a:r>
              <a:rPr lang="en-US" dirty="0">
                <a:solidFill>
                  <a:schemeClr val="accent2"/>
                </a:solidFill>
              </a:rPr>
              <a:t>large set of examples</a:t>
            </a:r>
            <a:r>
              <a:rPr lang="en-US" dirty="0"/>
              <a:t>.</a:t>
            </a:r>
          </a:p>
          <a:p>
            <a:pPr marL="571500" lvl="1" indent="-227013">
              <a:buFontTx/>
              <a:buNone/>
            </a:pPr>
            <a:r>
              <a:rPr lang="en-US" dirty="0"/>
              <a:t>2. Randomly divide collection into two disjoint sets:  </a:t>
            </a:r>
            <a:r>
              <a:rPr lang="en-US" b="1" dirty="0">
                <a:solidFill>
                  <a:srgbClr val="FF0000"/>
                </a:solidFill>
              </a:rPr>
              <a:t>training set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test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571500" lvl="1" indent="-227013">
              <a:buFontTx/>
              <a:buNone/>
            </a:pPr>
            <a:r>
              <a:rPr lang="en-US" dirty="0"/>
              <a:t>3. Apply </a:t>
            </a:r>
            <a:r>
              <a:rPr lang="en-US" dirty="0">
                <a:solidFill>
                  <a:schemeClr val="accent2"/>
                </a:solidFill>
              </a:rPr>
              <a:t>learning algorithm</a:t>
            </a:r>
            <a:r>
              <a:rPr lang="en-US" dirty="0"/>
              <a:t> to training set generating </a:t>
            </a:r>
            <a:r>
              <a:rPr lang="en-US" dirty="0">
                <a:solidFill>
                  <a:schemeClr val="accent2"/>
                </a:solidFill>
              </a:rPr>
              <a:t>hypothesis </a:t>
            </a:r>
            <a:r>
              <a:rPr lang="en-US" i="1" dirty="0">
                <a:solidFill>
                  <a:schemeClr val="accent2"/>
                </a:solidFill>
              </a:rPr>
              <a:t>h</a:t>
            </a:r>
            <a:endParaRPr lang="en-US" i="1" dirty="0"/>
          </a:p>
          <a:p>
            <a:pPr marL="571500" lvl="1" indent="-227013">
              <a:buFontTx/>
              <a:buNone/>
            </a:pPr>
            <a:r>
              <a:rPr lang="en-US" dirty="0"/>
              <a:t>4. Measure </a:t>
            </a:r>
            <a:r>
              <a:rPr lang="en-US" dirty="0">
                <a:solidFill>
                  <a:schemeClr val="accent2"/>
                </a:solidFill>
              </a:rPr>
              <a:t>performance of </a:t>
            </a:r>
            <a:r>
              <a:rPr lang="en-US" i="1" dirty="0">
                <a:solidFill>
                  <a:schemeClr val="accent2"/>
                </a:solidFill>
              </a:rPr>
              <a:t>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w.r.t</a:t>
            </a:r>
            <a:r>
              <a:rPr lang="en-US" dirty="0">
                <a:solidFill>
                  <a:schemeClr val="accent2"/>
                </a:solidFill>
              </a:rPr>
              <a:t>. test set</a:t>
            </a:r>
            <a:r>
              <a:rPr lang="en-US" dirty="0"/>
              <a:t> (a form of </a:t>
            </a:r>
            <a:r>
              <a:rPr lang="en-US" dirty="0">
                <a:solidFill>
                  <a:schemeClr val="accent2"/>
                </a:solidFill>
              </a:rPr>
              <a:t>cross-validation</a:t>
            </a:r>
            <a:r>
              <a:rPr lang="en-US" dirty="0"/>
              <a:t>)</a:t>
            </a:r>
          </a:p>
          <a:p>
            <a:pPr marL="571500" lvl="1" indent="-227013">
              <a:buFontTx/>
              <a:buNone/>
            </a:pPr>
            <a:r>
              <a:rPr lang="en-US" dirty="0">
                <a:solidFill>
                  <a:srgbClr val="FF0000"/>
                </a:solidFill>
                <a:sym typeface="Wingdings" charset="0"/>
              </a:rPr>
              <a:t>	 measures generalization to unseen data </a:t>
            </a:r>
          </a:p>
          <a:p>
            <a:pPr marL="571500" lvl="1" indent="-227013">
              <a:buFontTx/>
              <a:buNone/>
            </a:pPr>
            <a:endParaRPr lang="en-US" dirty="0"/>
          </a:p>
          <a:p>
            <a:pPr marL="230188" indent="-230188"/>
            <a:r>
              <a:rPr lang="en-US" dirty="0"/>
              <a:t>          </a:t>
            </a:r>
            <a:r>
              <a:rPr lang="en-US" b="1" dirty="0"/>
              <a:t>Important: keep the training and test sets disjoint! </a:t>
            </a:r>
            <a:r>
              <a:rPr lang="en-US" b="1" dirty="0" smtClean="0">
                <a:solidFill>
                  <a:srgbClr val="FF0000"/>
                </a:solidFill>
              </a:rPr>
              <a:t>“No peeking”!</a:t>
            </a:r>
          </a:p>
          <a:p>
            <a:pPr marL="230188" indent="-230188"/>
            <a:r>
              <a:rPr lang="en-US" b="1" i="1" dirty="0" smtClean="0">
                <a:solidFill>
                  <a:srgbClr val="FF0000"/>
                </a:solidFill>
              </a:rPr>
              <a:t>Note: The first two questions about any learning result: Can you describe</a:t>
            </a:r>
          </a:p>
          <a:p>
            <a:pPr marL="230188" indent="-230188"/>
            <a:r>
              <a:rPr lang="en-US" b="1" i="1" dirty="0" smtClean="0">
                <a:solidFill>
                  <a:srgbClr val="FF0000"/>
                </a:solidFill>
              </a:rPr>
              <a:t>your training and your test set? What’s your error on the test set?</a:t>
            </a:r>
            <a:endParaRPr lang="en-US" b="1" i="1" dirty="0">
              <a:solidFill>
                <a:srgbClr val="FF0000"/>
              </a:solidFill>
            </a:endParaRPr>
          </a:p>
          <a:p>
            <a:pPr marL="230188" indent="-230188"/>
            <a:endParaRPr lang="en-US" b="1" dirty="0">
              <a:solidFill>
                <a:srgbClr val="FF0000"/>
              </a:solidFill>
            </a:endParaRPr>
          </a:p>
          <a:p>
            <a:pPr marL="230188" indent="-230188"/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01796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83086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How to evaluate the quality of a learning algorithm, i.e.,: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2"/>
                </a:solidFill>
              </a:rPr>
              <a:t>How good are  the hypotheses produce by the learning algorithm?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	How good are they at classifying unseen examples?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Peeking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33400"/>
            <a:ext cx="7772400" cy="4114800"/>
          </a:xfrm>
        </p:spPr>
        <p:txBody>
          <a:bodyPr/>
          <a:lstStyle/>
          <a:p>
            <a:r>
              <a:rPr lang="en-US" dirty="0"/>
              <a:t>Example of peeking:</a:t>
            </a:r>
          </a:p>
          <a:p>
            <a:endParaRPr lang="en-US" dirty="0"/>
          </a:p>
          <a:p>
            <a:r>
              <a:rPr lang="en-US" dirty="0"/>
              <a:t>We generate four different hypotheses – for example by using different criteria to pick the next attribute to branch on.</a:t>
            </a:r>
          </a:p>
          <a:p>
            <a:endParaRPr lang="en-US" dirty="0"/>
          </a:p>
          <a:p>
            <a:r>
              <a:rPr lang="en-US" dirty="0"/>
              <a:t>We test the performance of the four different hypothesis on the test set and we select the best hypothesis.</a:t>
            </a:r>
          </a:p>
          <a:p>
            <a:endParaRPr lang="en-US" dirty="0"/>
          </a:p>
        </p:txBody>
      </p:sp>
      <p:sp>
        <p:nvSpPr>
          <p:cNvPr id="954373" name="Rectangle 5"/>
          <p:cNvSpPr>
            <a:spLocks noChangeArrowheads="1"/>
          </p:cNvSpPr>
          <p:nvPr/>
        </p:nvSpPr>
        <p:spPr bwMode="auto">
          <a:xfrm>
            <a:off x="749339" y="3204627"/>
            <a:ext cx="784852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b="1" dirty="0" smtClean="0">
                <a:solidFill>
                  <a:srgbClr val="FF0000"/>
                </a:solidFill>
              </a:rPr>
              <a:t>Voila: </a:t>
            </a:r>
            <a:r>
              <a:rPr lang="en-US" sz="2000" b="1" dirty="0">
                <a:solidFill>
                  <a:srgbClr val="FF0000"/>
                </a:solidFill>
              </a:rPr>
              <a:t>Peeking </a:t>
            </a:r>
            <a:r>
              <a:rPr lang="en-US" sz="2000" b="1" dirty="0" smtClean="0">
                <a:solidFill>
                  <a:srgbClr val="FF0000"/>
                </a:solidFill>
              </a:rPr>
              <a:t>occurred! Why?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2000" dirty="0"/>
              <a:t>The hypothesis was selected </a:t>
            </a:r>
            <a:r>
              <a:rPr lang="en-US" sz="2000" dirty="0">
                <a:solidFill>
                  <a:schemeClr val="accent2"/>
                </a:solidFill>
              </a:rPr>
              <a:t>on the basis of its performance on the </a:t>
            </a:r>
            <a:r>
              <a:rPr lang="en-US" sz="2000" b="1" dirty="0">
                <a:solidFill>
                  <a:srgbClr val="FF0000"/>
                </a:solidFill>
              </a:rPr>
              <a:t>test set</a:t>
            </a:r>
            <a:r>
              <a:rPr lang="en-US" sz="2000" dirty="0"/>
              <a:t>, </a:t>
            </a:r>
          </a:p>
          <a:p>
            <a:pPr algn="ctr">
              <a:spcBef>
                <a:spcPct val="20000"/>
              </a:spcBef>
            </a:pPr>
            <a:r>
              <a:rPr lang="en-US" sz="2000" dirty="0"/>
              <a:t>so </a:t>
            </a:r>
            <a:r>
              <a:rPr lang="en-US" sz="2000" dirty="0">
                <a:solidFill>
                  <a:schemeClr val="accent2"/>
                </a:solidFill>
              </a:rPr>
              <a:t>information about the test set has leaked</a:t>
            </a:r>
            <a:r>
              <a:rPr lang="en-US" sz="2000" dirty="0"/>
              <a:t> into the </a:t>
            </a:r>
            <a:r>
              <a:rPr lang="en-US" sz="2000" dirty="0">
                <a:solidFill>
                  <a:schemeClr val="accent2"/>
                </a:solidFill>
              </a:rPr>
              <a:t>learning algorithm</a:t>
            </a:r>
            <a:r>
              <a:rPr lang="en-US" sz="2000" dirty="0"/>
              <a:t>.</a:t>
            </a:r>
          </a:p>
        </p:txBody>
      </p:sp>
      <p:sp>
        <p:nvSpPr>
          <p:cNvPr id="954374" name="Text Box 6"/>
          <p:cNvSpPr txBox="1">
            <a:spLocks noChangeArrowheads="1"/>
          </p:cNvSpPr>
          <p:nvPr/>
        </p:nvSpPr>
        <p:spPr bwMode="auto">
          <a:xfrm>
            <a:off x="2057400" y="4572000"/>
            <a:ext cx="61242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a </a:t>
            </a:r>
            <a:r>
              <a:rPr lang="en-US" dirty="0" smtClean="0">
                <a:solidFill>
                  <a:srgbClr val="FF0000"/>
                </a:solidFill>
              </a:rPr>
              <a:t>new (separate!)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 smtClean="0">
                <a:solidFill>
                  <a:srgbClr val="FF0000"/>
                </a:solidFill>
              </a:rPr>
              <a:t>would be </a:t>
            </a:r>
            <a:r>
              <a:rPr lang="en-US" dirty="0">
                <a:solidFill>
                  <a:srgbClr val="FF0000"/>
                </a:solidFill>
              </a:rPr>
              <a:t>required!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504" y="5410200"/>
            <a:ext cx="777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In competitions, such as the “Netflix $1M challenge,”</a:t>
            </a:r>
          </a:p>
          <a:p>
            <a:r>
              <a:rPr lang="en-US" dirty="0" smtClean="0"/>
              <a:t>test set is not revealed to the competitors. (Data is held back.)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4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4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4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4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503238"/>
          </a:xfrm>
        </p:spPr>
        <p:txBody>
          <a:bodyPr/>
          <a:lstStyle/>
          <a:p>
            <a:r>
              <a:rPr lang="en-US" sz="2800"/>
              <a:t>Test/Training Split</a:t>
            </a:r>
          </a:p>
        </p:txBody>
      </p:sp>
      <p:sp>
        <p:nvSpPr>
          <p:cNvPr id="997379" name="Oval 3"/>
          <p:cNvSpPr>
            <a:spLocks noChangeArrowheads="1"/>
          </p:cNvSpPr>
          <p:nvPr/>
        </p:nvSpPr>
        <p:spPr bwMode="auto">
          <a:xfrm>
            <a:off x="3094038" y="2133600"/>
            <a:ext cx="3200400" cy="8001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Real-world Process</a:t>
            </a:r>
            <a:endParaRPr lang="en-US" i="1"/>
          </a:p>
        </p:txBody>
      </p:sp>
      <p:sp>
        <p:nvSpPr>
          <p:cNvPr id="997380" name="Rectangle 4"/>
          <p:cNvSpPr>
            <a:spLocks noChangeArrowheads="1"/>
          </p:cNvSpPr>
          <p:nvPr/>
        </p:nvSpPr>
        <p:spPr bwMode="auto">
          <a:xfrm>
            <a:off x="427038" y="4048125"/>
            <a:ext cx="2819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(x</a:t>
            </a:r>
            <a:r>
              <a:rPr lang="en-US" i="1" baseline="-25000"/>
              <a:t>1</a:t>
            </a:r>
            <a:r>
              <a:rPr lang="en-US" i="1"/>
              <a:t>,y</a:t>
            </a:r>
            <a:r>
              <a:rPr lang="en-US" i="1" baseline="-25000"/>
              <a:t>1</a:t>
            </a:r>
            <a:r>
              <a:rPr lang="en-US" i="1"/>
              <a:t>), …, (x</a:t>
            </a:r>
            <a:r>
              <a:rPr lang="en-US" i="1" baseline="-25000"/>
              <a:t>n</a:t>
            </a:r>
            <a:r>
              <a:rPr lang="en-US" i="1"/>
              <a:t>,y</a:t>
            </a:r>
            <a:r>
              <a:rPr lang="en-US" i="1" baseline="-25000"/>
              <a:t>n</a:t>
            </a:r>
            <a:r>
              <a:rPr lang="en-US" i="1"/>
              <a:t>)</a:t>
            </a:r>
          </a:p>
        </p:txBody>
      </p:sp>
      <p:sp>
        <p:nvSpPr>
          <p:cNvPr id="997381" name="Rectangle 5"/>
          <p:cNvSpPr>
            <a:spLocks noChangeArrowheads="1"/>
          </p:cNvSpPr>
          <p:nvPr/>
        </p:nvSpPr>
        <p:spPr bwMode="auto">
          <a:xfrm>
            <a:off x="4176713" y="4276725"/>
            <a:ext cx="1295400" cy="59055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Learner</a:t>
            </a:r>
          </a:p>
        </p:txBody>
      </p:sp>
      <p:sp>
        <p:nvSpPr>
          <p:cNvPr id="997382" name="Rectangle 6"/>
          <p:cNvSpPr>
            <a:spLocks noChangeArrowheads="1"/>
          </p:cNvSpPr>
          <p:nvPr/>
        </p:nvSpPr>
        <p:spPr bwMode="auto">
          <a:xfrm>
            <a:off x="6370638" y="4048125"/>
            <a:ext cx="2438400" cy="914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i="1"/>
              <a:t>(x</a:t>
            </a:r>
            <a:r>
              <a:rPr lang="en-US" i="1" baseline="-25000"/>
              <a:t>1</a:t>
            </a:r>
            <a:r>
              <a:rPr lang="en-US" i="1"/>
              <a:t>,y</a:t>
            </a:r>
            <a:r>
              <a:rPr lang="en-US" i="1" baseline="-25000"/>
              <a:t>1</a:t>
            </a:r>
            <a:r>
              <a:rPr lang="en-US" i="1"/>
              <a:t>),…(x</a:t>
            </a:r>
            <a:r>
              <a:rPr lang="en-US" i="1" baseline="-25000"/>
              <a:t>k</a:t>
            </a:r>
            <a:r>
              <a:rPr lang="en-US" i="1"/>
              <a:t>,y</a:t>
            </a:r>
            <a:r>
              <a:rPr lang="en-US" i="1" baseline="-25000"/>
              <a:t>k</a:t>
            </a:r>
            <a:r>
              <a:rPr lang="en-US" i="1"/>
              <a:t>)</a:t>
            </a:r>
            <a:r>
              <a:rPr lang="en-US"/>
              <a:t> </a:t>
            </a:r>
          </a:p>
        </p:txBody>
      </p:sp>
      <p:sp>
        <p:nvSpPr>
          <p:cNvPr id="997383" name="Line 7"/>
          <p:cNvSpPr>
            <a:spLocks noChangeShapeType="1"/>
          </p:cNvSpPr>
          <p:nvPr/>
        </p:nvSpPr>
        <p:spPr bwMode="auto">
          <a:xfrm flipH="1">
            <a:off x="2713038" y="3575050"/>
            <a:ext cx="1385887" cy="396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4" name="Line 8"/>
          <p:cNvSpPr>
            <a:spLocks noChangeShapeType="1"/>
          </p:cNvSpPr>
          <p:nvPr/>
        </p:nvSpPr>
        <p:spPr bwMode="auto">
          <a:xfrm>
            <a:off x="3398838" y="4581525"/>
            <a:ext cx="7620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5" name="Line 9"/>
          <p:cNvSpPr>
            <a:spLocks noChangeShapeType="1"/>
          </p:cNvSpPr>
          <p:nvPr/>
        </p:nvSpPr>
        <p:spPr bwMode="auto">
          <a:xfrm>
            <a:off x="5532438" y="4581525"/>
            <a:ext cx="762000" cy="31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6" name="Line 10"/>
          <p:cNvSpPr>
            <a:spLocks noChangeShapeType="1"/>
          </p:cNvSpPr>
          <p:nvPr/>
        </p:nvSpPr>
        <p:spPr bwMode="auto">
          <a:xfrm>
            <a:off x="5378450" y="3575050"/>
            <a:ext cx="1417638" cy="411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87" name="Text Box 11"/>
          <p:cNvSpPr txBox="1">
            <a:spLocks noChangeArrowheads="1"/>
          </p:cNvSpPr>
          <p:nvPr/>
        </p:nvSpPr>
        <p:spPr bwMode="auto">
          <a:xfrm>
            <a:off x="427038" y="3971925"/>
            <a:ext cx="257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Training Data </a:t>
            </a:r>
            <a:r>
              <a:rPr lang="en-US" i="1"/>
              <a:t>D</a:t>
            </a:r>
            <a:r>
              <a:rPr lang="en-US" i="1" baseline="-25000"/>
              <a:t>train</a:t>
            </a:r>
          </a:p>
        </p:txBody>
      </p:sp>
      <p:sp>
        <p:nvSpPr>
          <p:cNvPr id="997388" name="Text Box 12"/>
          <p:cNvSpPr txBox="1">
            <a:spLocks noChangeArrowheads="1"/>
          </p:cNvSpPr>
          <p:nvPr/>
        </p:nvSpPr>
        <p:spPr bwMode="auto">
          <a:xfrm>
            <a:off x="6370638" y="3971925"/>
            <a:ext cx="2300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Test Data </a:t>
            </a:r>
            <a:r>
              <a:rPr lang="en-US" i="1"/>
              <a:t>D</a:t>
            </a:r>
            <a:r>
              <a:rPr lang="en-US" i="1" baseline="-25000"/>
              <a:t>test</a:t>
            </a:r>
          </a:p>
        </p:txBody>
      </p:sp>
      <p:sp>
        <p:nvSpPr>
          <p:cNvPr id="997389" name="Text Box 13"/>
          <p:cNvSpPr txBox="1">
            <a:spLocks noChangeArrowheads="1"/>
          </p:cNvSpPr>
          <p:nvPr/>
        </p:nvSpPr>
        <p:spPr bwMode="auto">
          <a:xfrm>
            <a:off x="1042988" y="3362325"/>
            <a:ext cx="195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split randomly</a:t>
            </a:r>
          </a:p>
        </p:txBody>
      </p:sp>
      <p:sp>
        <p:nvSpPr>
          <p:cNvPr id="997390" name="Text Box 14"/>
          <p:cNvSpPr txBox="1">
            <a:spLocks noChangeArrowheads="1"/>
          </p:cNvSpPr>
          <p:nvPr/>
        </p:nvSpPr>
        <p:spPr bwMode="auto">
          <a:xfrm>
            <a:off x="5989638" y="3362325"/>
            <a:ext cx="195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split randomly</a:t>
            </a:r>
          </a:p>
        </p:txBody>
      </p:sp>
      <p:sp>
        <p:nvSpPr>
          <p:cNvPr id="997391" name="Text Box 15"/>
          <p:cNvSpPr txBox="1">
            <a:spLocks noChangeArrowheads="1"/>
          </p:cNvSpPr>
          <p:nvPr/>
        </p:nvSpPr>
        <p:spPr bwMode="auto">
          <a:xfrm>
            <a:off x="5608638" y="4124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h</a:t>
            </a:r>
          </a:p>
        </p:txBody>
      </p:sp>
      <p:sp>
        <p:nvSpPr>
          <p:cNvPr id="997392" name="Text Box 16"/>
          <p:cNvSpPr txBox="1">
            <a:spLocks noChangeArrowheads="1"/>
          </p:cNvSpPr>
          <p:nvPr/>
        </p:nvSpPr>
        <p:spPr bwMode="auto">
          <a:xfrm>
            <a:off x="3322638" y="4124325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D</a:t>
            </a:r>
            <a:r>
              <a:rPr lang="en-US" i="1" baseline="-25000"/>
              <a:t>train</a:t>
            </a:r>
          </a:p>
        </p:txBody>
      </p:sp>
      <p:sp>
        <p:nvSpPr>
          <p:cNvPr id="997393" name="Rectangle 17"/>
          <p:cNvSpPr>
            <a:spLocks noChangeArrowheads="1"/>
          </p:cNvSpPr>
          <p:nvPr/>
        </p:nvSpPr>
        <p:spPr bwMode="auto">
          <a:xfrm>
            <a:off x="4073525" y="3344863"/>
            <a:ext cx="1295400" cy="590550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Data </a:t>
            </a:r>
            <a:r>
              <a:rPr lang="en-US" i="1"/>
              <a:t>D</a:t>
            </a:r>
          </a:p>
        </p:txBody>
      </p:sp>
      <p:sp>
        <p:nvSpPr>
          <p:cNvPr id="997394" name="Text Box 18"/>
          <p:cNvSpPr txBox="1">
            <a:spLocks noChangeArrowheads="1"/>
          </p:cNvSpPr>
          <p:nvPr/>
        </p:nvSpPr>
        <p:spPr bwMode="auto">
          <a:xfrm>
            <a:off x="4730750" y="2874963"/>
            <a:ext cx="2189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drawn randomly</a:t>
            </a:r>
          </a:p>
        </p:txBody>
      </p:sp>
      <p:sp>
        <p:nvSpPr>
          <p:cNvPr id="997395" name="Line 19"/>
          <p:cNvSpPr>
            <a:spLocks noChangeShapeType="1"/>
          </p:cNvSpPr>
          <p:nvPr/>
        </p:nvSpPr>
        <p:spPr bwMode="auto">
          <a:xfrm>
            <a:off x="4676775" y="2933700"/>
            <a:ext cx="15875" cy="411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7396" name="Line 20"/>
          <p:cNvSpPr>
            <a:spLocks noChangeShapeType="1"/>
          </p:cNvSpPr>
          <p:nvPr/>
        </p:nvSpPr>
        <p:spPr bwMode="auto">
          <a:xfrm>
            <a:off x="238125" y="930275"/>
            <a:ext cx="8670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762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Measuring Prediction Performance</a:t>
            </a:r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462463"/>
            <a:ext cx="7772400" cy="1633537"/>
          </a:xfrm>
        </p:spPr>
        <p:txBody>
          <a:bodyPr/>
          <a:lstStyle/>
          <a:p>
            <a:endParaRPr lang="en-US"/>
          </a:p>
        </p:txBody>
      </p:sp>
      <p:pic>
        <p:nvPicPr>
          <p:cNvPr id="99942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89888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9429" name="Rectangle 5"/>
          <p:cNvSpPr>
            <a:spLocks noChangeArrowheads="1"/>
          </p:cNvSpPr>
          <p:nvPr/>
        </p:nvSpPr>
        <p:spPr bwMode="auto">
          <a:xfrm>
            <a:off x="304800" y="5715000"/>
            <a:ext cx="8305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 descr="Screen Shot 2012-11-14 at 9.39.0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02" y="3452229"/>
            <a:ext cx="168698" cy="20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Measures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Error Rate</a:t>
            </a:r>
          </a:p>
          <a:p>
            <a:pPr lvl="1"/>
            <a:r>
              <a:rPr lang="en-US" dirty="0"/>
              <a:t>Fraction (or percentage) of false predictions</a:t>
            </a:r>
          </a:p>
          <a:p>
            <a:r>
              <a:rPr lang="en-US" dirty="0">
                <a:solidFill>
                  <a:schemeClr val="accent2"/>
                </a:solidFill>
              </a:rPr>
              <a:t>Accuracy</a:t>
            </a:r>
          </a:p>
          <a:p>
            <a:pPr lvl="1"/>
            <a:r>
              <a:rPr lang="en-US" dirty="0"/>
              <a:t>Fraction (or percentage) of correct predictions</a:t>
            </a:r>
          </a:p>
          <a:p>
            <a:r>
              <a:rPr lang="en-US" dirty="0">
                <a:solidFill>
                  <a:schemeClr val="accent2"/>
                </a:solidFill>
              </a:rPr>
              <a:t>Precision/Recall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Example: binary </a:t>
            </a:r>
            <a:r>
              <a:rPr lang="en-US" dirty="0">
                <a:solidFill>
                  <a:schemeClr val="accent2"/>
                </a:solidFill>
              </a:rPr>
              <a:t>classification</a:t>
            </a:r>
            <a:r>
              <a:rPr lang="en-US" dirty="0"/>
              <a:t> problems (classes </a:t>
            </a:r>
            <a:r>
              <a:rPr lang="en-US" dirty="0" err="1"/>
              <a:t>pos</a:t>
            </a:r>
            <a:r>
              <a:rPr lang="en-US" dirty="0"/>
              <a:t>/</a:t>
            </a:r>
            <a:r>
              <a:rPr lang="en-US" dirty="0" err="1"/>
              <a:t>neg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Precision:</a:t>
            </a:r>
            <a:r>
              <a:rPr lang="en-US" dirty="0"/>
              <a:t> Fraction (or percentage) of </a:t>
            </a:r>
            <a:r>
              <a:rPr lang="en-US" dirty="0">
                <a:solidFill>
                  <a:schemeClr val="accent2"/>
                </a:solidFill>
              </a:rPr>
              <a:t>correct predictions</a:t>
            </a:r>
            <a:r>
              <a:rPr lang="en-US" dirty="0"/>
              <a:t> among all examples </a:t>
            </a:r>
            <a:r>
              <a:rPr lang="en-US" dirty="0">
                <a:solidFill>
                  <a:schemeClr val="accent2"/>
                </a:solidFill>
              </a:rPr>
              <a:t>predicted to be positive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Recall</a:t>
            </a:r>
            <a:r>
              <a:rPr lang="en-US" dirty="0"/>
              <a:t>: Fraction (or percentage) of </a:t>
            </a:r>
            <a:r>
              <a:rPr lang="en-US" dirty="0">
                <a:solidFill>
                  <a:schemeClr val="accent2"/>
                </a:solidFill>
              </a:rPr>
              <a:t>correct predictions</a:t>
            </a:r>
            <a:r>
              <a:rPr lang="en-US" dirty="0"/>
              <a:t> among all </a:t>
            </a:r>
            <a:r>
              <a:rPr lang="en-US" dirty="0">
                <a:solidFill>
                  <a:schemeClr val="accent2"/>
                </a:solidFill>
              </a:rPr>
              <a:t>real positive </a:t>
            </a:r>
            <a:r>
              <a:rPr lang="en-US" dirty="0" smtClean="0">
                <a:solidFill>
                  <a:schemeClr val="accent2"/>
                </a:solidFill>
              </a:rPr>
              <a:t>examples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(Can be generalized  to multi-class case.)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685800"/>
          </a:xfrm>
        </p:spPr>
        <p:txBody>
          <a:bodyPr/>
          <a:lstStyle/>
          <a:p>
            <a:r>
              <a:rPr lang="en-US" sz="2800"/>
              <a:t>Learning Curve Graph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010400" cy="4114800"/>
          </a:xfrm>
        </p:spPr>
        <p:txBody>
          <a:bodyPr/>
          <a:lstStyle/>
          <a:p>
            <a:pPr marL="230188" indent="-230188" algn="ctr"/>
            <a:r>
              <a:rPr lang="en-US" dirty="0"/>
              <a:t>    </a:t>
            </a:r>
            <a:r>
              <a:rPr lang="en-US" b="1" dirty="0">
                <a:solidFill>
                  <a:schemeClr val="accent2"/>
                </a:solidFill>
              </a:rPr>
              <a:t>Learning curve graph</a:t>
            </a:r>
            <a:endParaRPr lang="en-US" b="1" dirty="0"/>
          </a:p>
          <a:p>
            <a:pPr marL="230188" indent="-230188" algn="ctr"/>
            <a:endParaRPr lang="en-US" b="1" dirty="0"/>
          </a:p>
          <a:p>
            <a:pPr marL="230188" indent="-230188" algn="ctr"/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average</a:t>
            </a:r>
            <a:r>
              <a:rPr lang="en-US" b="1" dirty="0"/>
              <a:t> prediction quality – </a:t>
            </a:r>
            <a:r>
              <a:rPr lang="en-US" b="1" dirty="0">
                <a:solidFill>
                  <a:schemeClr val="accent2"/>
                </a:solidFill>
              </a:rPr>
              <a:t>proportion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correct   on test set</a:t>
            </a:r>
            <a:r>
              <a:rPr lang="en-US" b="1" dirty="0"/>
              <a:t> – </a:t>
            </a:r>
          </a:p>
          <a:p>
            <a:pPr marL="230188" indent="-230188" algn="ctr"/>
            <a:r>
              <a:rPr lang="en-US" b="1" dirty="0"/>
              <a:t>as a </a:t>
            </a:r>
            <a:r>
              <a:rPr lang="en-US" b="1" dirty="0">
                <a:solidFill>
                  <a:schemeClr val="accent2"/>
                </a:solidFill>
              </a:rPr>
              <a:t>function of the size of the training set..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570" name="Picture 2" descr="img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7086600" cy="56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5571" name="Text Box 3"/>
          <p:cNvSpPr txBox="1">
            <a:spLocks noChangeArrowheads="1"/>
          </p:cNvSpPr>
          <p:nvPr/>
        </p:nvSpPr>
        <p:spPr bwMode="auto">
          <a:xfrm rot="16200000">
            <a:off x="-1870642" y="2884488"/>
            <a:ext cx="51732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Prediction quality:</a:t>
            </a:r>
          </a:p>
          <a:p>
            <a:pPr algn="ctr"/>
            <a:r>
              <a:rPr lang="en-US" b="1" dirty="0"/>
              <a:t>Average Proportion correct on </a:t>
            </a:r>
            <a:r>
              <a:rPr lang="en-US" b="1" dirty="0">
                <a:solidFill>
                  <a:srgbClr val="FF0000"/>
                </a:solidFill>
              </a:rPr>
              <a:t>test set</a:t>
            </a:r>
          </a:p>
        </p:txBody>
      </p:sp>
      <p:sp>
        <p:nvSpPr>
          <p:cNvPr id="1005572" name="Rectangle 4"/>
          <p:cNvSpPr>
            <a:spLocks noGrp="1" noChangeArrowheads="1"/>
          </p:cNvSpPr>
          <p:nvPr>
            <p:ph type="title"/>
          </p:nvPr>
        </p:nvSpPr>
        <p:spPr>
          <a:xfrm>
            <a:off x="3276600" y="152400"/>
            <a:ext cx="5334000" cy="1143000"/>
          </a:xfrm>
        </p:spPr>
        <p:txBody>
          <a:bodyPr/>
          <a:lstStyle/>
          <a:p>
            <a:r>
              <a:rPr lang="en-US" sz="2800"/>
              <a:t>Restaurant Example:</a:t>
            </a:r>
            <a:br>
              <a:rPr lang="en-US" sz="2800"/>
            </a:br>
            <a:r>
              <a:rPr lang="en-US" sz="2800"/>
              <a:t>Learning Curve</a:t>
            </a:r>
            <a:br>
              <a:rPr lang="en-US" sz="2800"/>
            </a:br>
            <a:endParaRPr lang="en-US" sz="2800"/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3429000" y="3048000"/>
            <a:ext cx="4425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As the training set increases, 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so does the quality of prediction:</a:t>
            </a:r>
          </a:p>
          <a:p>
            <a:pPr algn="ctr"/>
            <a:r>
              <a:rPr lang="en-US" b="1">
                <a:solidFill>
                  <a:srgbClr val="FF0000"/>
                </a:solidFill>
                <a:sym typeface="Wingdings" charset="0"/>
              </a:rPr>
              <a:t></a:t>
            </a:r>
            <a:r>
              <a:rPr lang="ja-JP" altLang="en-US" b="1">
                <a:solidFill>
                  <a:srgbClr val="FF0000"/>
                </a:solidFill>
                <a:latin typeface="Arial"/>
              </a:rPr>
              <a:t>“</a:t>
            </a:r>
            <a:r>
              <a:rPr lang="en-US" b="1">
                <a:solidFill>
                  <a:srgbClr val="FF0000"/>
                </a:solidFill>
              </a:rPr>
              <a:t>Happy curve</a:t>
            </a:r>
            <a:r>
              <a:rPr lang="ja-JP" altLang="en-US" b="1">
                <a:solidFill>
                  <a:srgbClr val="FF0000"/>
                </a:solidFill>
                <a:latin typeface="Arial"/>
              </a:rPr>
              <a:t>”</a:t>
            </a:r>
            <a:r>
              <a:rPr lang="en-US" b="1">
                <a:solidFill>
                  <a:srgbClr val="FF0000"/>
                </a:solidFill>
              </a:rPr>
              <a:t>  </a:t>
            </a:r>
            <a:r>
              <a:rPr lang="en-US" b="1">
                <a:solidFill>
                  <a:srgbClr val="FF0000"/>
                </a:solidFill>
                <a:sym typeface="Wingdings" charset="0"/>
              </a:rPr>
              <a:t>!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05574" name="Text Box 6"/>
          <p:cNvSpPr txBox="1">
            <a:spLocks noChangeArrowheads="1"/>
          </p:cNvSpPr>
          <p:nvPr/>
        </p:nvSpPr>
        <p:spPr bwMode="auto">
          <a:xfrm>
            <a:off x="2667000" y="4572000"/>
            <a:ext cx="5408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charset="0"/>
              </a:rPr>
              <a:t> the learning algorithm is able to capture</a:t>
            </a:r>
          </a:p>
          <a:p>
            <a:r>
              <a:rPr lang="en-US">
                <a:sym typeface="Wingdings" charset="0"/>
              </a:rPr>
              <a:t> the pattern in the data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0" y="121920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On test set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3" grpId="0"/>
      <p:bldP spid="10055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40093"/>
            <a:ext cx="7810500" cy="1240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70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838200"/>
          </a:xfrm>
        </p:spPr>
        <p:txBody>
          <a:bodyPr/>
          <a:lstStyle/>
          <a:p>
            <a:r>
              <a:rPr lang="en-US" sz="2800"/>
              <a:t>How well does it work?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marL="0" indent="0"/>
            <a:r>
              <a:rPr lang="en-US" dirty="0"/>
              <a:t>Many case studies have shown that decision trees are at least as accurate as human experts. </a:t>
            </a:r>
          </a:p>
          <a:p>
            <a:pPr marL="338138" lvl="1" indent="-223838"/>
            <a:r>
              <a:rPr lang="en-US" sz="2400" dirty="0"/>
              <a:t>A study for </a:t>
            </a:r>
            <a:r>
              <a:rPr lang="en-US" sz="2400" dirty="0">
                <a:solidFill>
                  <a:srgbClr val="FF0000"/>
                </a:solidFill>
              </a:rPr>
              <a:t>diagnosing breast cancer</a:t>
            </a:r>
            <a:r>
              <a:rPr lang="en-US" sz="2400" dirty="0"/>
              <a:t> had </a:t>
            </a:r>
            <a:r>
              <a:rPr lang="en-US" sz="2400" dirty="0">
                <a:solidFill>
                  <a:srgbClr val="FF0000"/>
                </a:solidFill>
              </a:rPr>
              <a:t>humans</a:t>
            </a:r>
            <a:r>
              <a:rPr lang="en-US" sz="2400" dirty="0"/>
              <a:t> correctly classifying the examples </a:t>
            </a:r>
            <a:r>
              <a:rPr lang="en-US" sz="2400" dirty="0">
                <a:solidFill>
                  <a:srgbClr val="FF0000"/>
                </a:solidFill>
              </a:rPr>
              <a:t>65%</a:t>
            </a:r>
            <a:r>
              <a:rPr lang="en-US" sz="2400" dirty="0"/>
              <a:t> of the time, and the </a:t>
            </a:r>
            <a:r>
              <a:rPr lang="en-US" sz="2400" dirty="0">
                <a:solidFill>
                  <a:srgbClr val="FF0000"/>
                </a:solidFill>
              </a:rPr>
              <a:t>decision tree</a:t>
            </a:r>
            <a:r>
              <a:rPr lang="en-US" sz="2400" dirty="0"/>
              <a:t> classified </a:t>
            </a:r>
            <a:r>
              <a:rPr lang="en-US" sz="2400" dirty="0">
                <a:solidFill>
                  <a:srgbClr val="FF0000"/>
                </a:solidFill>
              </a:rPr>
              <a:t>72%</a:t>
            </a:r>
            <a:r>
              <a:rPr lang="en-US" sz="2400" dirty="0"/>
              <a:t> correct.</a:t>
            </a:r>
          </a:p>
          <a:p>
            <a:pPr marL="338138" lvl="1" indent="-223838"/>
            <a:r>
              <a:rPr lang="en-US" sz="2400" dirty="0">
                <a:solidFill>
                  <a:srgbClr val="FF0000"/>
                </a:solidFill>
              </a:rPr>
              <a:t>British Petroleum</a:t>
            </a:r>
            <a:r>
              <a:rPr lang="en-US" sz="2400" dirty="0"/>
              <a:t> designed a </a:t>
            </a:r>
            <a:r>
              <a:rPr lang="en-US" sz="2400" dirty="0">
                <a:solidFill>
                  <a:srgbClr val="FF0000"/>
                </a:solidFill>
              </a:rPr>
              <a:t>decision tree for gas-oil separation for offshore oil platforms</a:t>
            </a:r>
            <a:r>
              <a:rPr lang="en-US" sz="2400" dirty="0"/>
              <a:t> that  replaced an earlier  rule-based expert system.</a:t>
            </a:r>
          </a:p>
          <a:p>
            <a:pPr marL="338138" lvl="1" indent="-223838"/>
            <a:r>
              <a:rPr lang="en-US" sz="2400" dirty="0">
                <a:solidFill>
                  <a:srgbClr val="FF0000"/>
                </a:solidFill>
              </a:rPr>
              <a:t>Cessna</a:t>
            </a:r>
            <a:r>
              <a:rPr lang="en-US" sz="2400" dirty="0"/>
              <a:t> designed an </a:t>
            </a:r>
            <a:r>
              <a:rPr lang="en-US" sz="2400" dirty="0">
                <a:solidFill>
                  <a:srgbClr val="FF0000"/>
                </a:solidFill>
              </a:rPr>
              <a:t>airplane flight controller</a:t>
            </a:r>
            <a:r>
              <a:rPr lang="en-US" sz="2400" dirty="0"/>
              <a:t> using </a:t>
            </a:r>
            <a:r>
              <a:rPr lang="en-US" sz="2400" dirty="0">
                <a:solidFill>
                  <a:srgbClr val="FF0000"/>
                </a:solidFill>
              </a:rPr>
              <a:t>90,000 examples and 20 attributes</a:t>
            </a:r>
            <a:r>
              <a:rPr lang="en-US" sz="2400" dirty="0"/>
              <a:t> per example.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11480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2"/>
                </a:solidFill>
              </a:rPr>
              <a:t>Decision tree learning</a:t>
            </a:r>
            <a:r>
              <a:rPr lang="en-US" b="1" dirty="0"/>
              <a:t> is a particular case of  </a:t>
            </a:r>
            <a:r>
              <a:rPr lang="en-US" b="1" dirty="0">
                <a:solidFill>
                  <a:schemeClr val="accent2"/>
                </a:solidFill>
              </a:rPr>
              <a:t>supervised learning</a:t>
            </a:r>
            <a:r>
              <a:rPr lang="en-US" b="1" dirty="0"/>
              <a:t>, </a:t>
            </a:r>
          </a:p>
          <a:p>
            <a:endParaRPr lang="en-US" b="1" dirty="0"/>
          </a:p>
          <a:p>
            <a:r>
              <a:rPr lang="en-US" b="1" dirty="0"/>
              <a:t>For </a:t>
            </a:r>
            <a:r>
              <a:rPr lang="en-US" b="1" dirty="0">
                <a:solidFill>
                  <a:schemeClr val="accent2"/>
                </a:solidFill>
              </a:rPr>
              <a:t>supervised learning</a:t>
            </a:r>
            <a:r>
              <a:rPr lang="en-US" b="1" dirty="0"/>
              <a:t>, the aim is to find a </a:t>
            </a:r>
            <a:r>
              <a:rPr lang="en-US" b="1" dirty="0">
                <a:solidFill>
                  <a:schemeClr val="accent2"/>
                </a:solidFill>
              </a:rPr>
              <a:t>simple hypothesis approximately consistent with training examples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/>
          </a:p>
          <a:p>
            <a:r>
              <a:rPr lang="en-US" b="1" dirty="0"/>
              <a:t>Decision tree learning using </a:t>
            </a:r>
            <a:r>
              <a:rPr lang="en-US" b="1" dirty="0">
                <a:solidFill>
                  <a:schemeClr val="accent2"/>
                </a:solidFill>
              </a:rPr>
              <a:t>information gain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Learning performance = </a:t>
            </a:r>
            <a:r>
              <a:rPr lang="en-US" b="1" dirty="0">
                <a:solidFill>
                  <a:schemeClr val="accent2"/>
                </a:solidFill>
              </a:rPr>
              <a:t>prediction accuracy measured on test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Extensions of the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Decision Tree Learning Algorithm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(Briefly)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Noisy data </a:t>
            </a:r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err="1" smtClean="0">
                <a:solidFill>
                  <a:schemeClr val="accent2"/>
                </a:solidFill>
              </a:rPr>
              <a:t>Overfitting</a:t>
            </a:r>
            <a:r>
              <a:rPr lang="en-US" b="1" dirty="0" smtClean="0">
                <a:solidFill>
                  <a:schemeClr val="accent2"/>
                </a:solidFill>
              </a:rPr>
              <a:t> and Model Selection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Cross Validation</a:t>
            </a:r>
          </a:p>
          <a:p>
            <a:r>
              <a:rPr lang="en-US" b="1" dirty="0">
                <a:solidFill>
                  <a:schemeClr val="accent2"/>
                </a:solidFill>
              </a:rPr>
              <a:t>Missing Data </a:t>
            </a:r>
            <a:r>
              <a:rPr lang="en-US" b="1" dirty="0" smtClean="0">
                <a:solidFill>
                  <a:schemeClr val="accent2"/>
                </a:solidFill>
              </a:rPr>
              <a:t>(R&amp;N, Section 18.3.6)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Using </a:t>
            </a:r>
            <a:r>
              <a:rPr lang="en-US" b="1" dirty="0">
                <a:solidFill>
                  <a:schemeClr val="accent2"/>
                </a:solidFill>
              </a:rPr>
              <a:t>gain ratios </a:t>
            </a:r>
            <a:r>
              <a:rPr lang="en-US" b="1" dirty="0" smtClean="0">
                <a:solidFill>
                  <a:schemeClr val="accent2"/>
                </a:solidFill>
              </a:rPr>
              <a:t>(R&amp;N, Section 18.3.6)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Real</a:t>
            </a:r>
            <a:r>
              <a:rPr lang="en-US" b="1" dirty="0">
                <a:solidFill>
                  <a:schemeClr val="accent2"/>
                </a:solidFill>
              </a:rPr>
              <a:t>-valued </a:t>
            </a:r>
            <a:r>
              <a:rPr lang="en-US" b="1" dirty="0" smtClean="0">
                <a:solidFill>
                  <a:schemeClr val="accent2"/>
                </a:solidFill>
              </a:rPr>
              <a:t>data (R&amp;N, Section 18.3.6)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Generation of </a:t>
            </a:r>
            <a:r>
              <a:rPr lang="en-US" b="1" dirty="0" smtClean="0">
                <a:solidFill>
                  <a:schemeClr val="accent2"/>
                </a:solidFill>
              </a:rPr>
              <a:t>rules and pruning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Noisy data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410200"/>
          </a:xfrm>
        </p:spPr>
        <p:txBody>
          <a:bodyPr/>
          <a:lstStyle/>
          <a:p>
            <a:pPr marL="230188" indent="-230188"/>
            <a:r>
              <a:rPr lang="en-US" dirty="0"/>
              <a:t>Many kinds of "noise" that could occur in the examples:</a:t>
            </a:r>
          </a:p>
          <a:p>
            <a:pPr marL="230188" indent="-230188"/>
            <a:endParaRPr lang="en-US" dirty="0"/>
          </a:p>
          <a:p>
            <a:pPr marL="568325" lvl="1" indent="-223838"/>
            <a:r>
              <a:rPr lang="en-US" dirty="0"/>
              <a:t>Two examples have </a:t>
            </a:r>
            <a:r>
              <a:rPr lang="en-US" dirty="0">
                <a:solidFill>
                  <a:schemeClr val="accent2"/>
                </a:solidFill>
              </a:rPr>
              <a:t>same attribute/value pairs, but different classifications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report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majority classification</a:t>
            </a:r>
            <a:r>
              <a:rPr lang="en-US" dirty="0">
                <a:sym typeface="Wingdings" charset="0"/>
              </a:rPr>
              <a:t> for the examples corresponding to the node 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deterministic hypothesis.</a:t>
            </a:r>
          </a:p>
          <a:p>
            <a:pPr marL="976313" lvl="2" indent="-233363">
              <a:buFontTx/>
              <a:buNone/>
            </a:pPr>
            <a:r>
              <a:rPr lang="en-US" dirty="0">
                <a:sym typeface="Wingdings" charset="0"/>
              </a:rPr>
              <a:t>report </a:t>
            </a:r>
            <a:r>
              <a:rPr lang="en-US" dirty="0">
                <a:solidFill>
                  <a:schemeClr val="accent2"/>
                </a:solidFill>
                <a:sym typeface="Wingdings" charset="0"/>
              </a:rPr>
              <a:t>estimated probabilities of each classification</a:t>
            </a:r>
            <a:r>
              <a:rPr lang="en-US" dirty="0">
                <a:sym typeface="Wingdings" charset="0"/>
              </a:rPr>
              <a:t> using the relative frequency (if considering stochastic hypotheses)</a:t>
            </a:r>
          </a:p>
          <a:p>
            <a:pPr marL="976313" lvl="2" indent="-233363">
              <a:buFontTx/>
              <a:buNone/>
            </a:pPr>
            <a:endParaRPr lang="en-US" dirty="0"/>
          </a:p>
          <a:p>
            <a:pPr marL="568325" lvl="1" indent="-223838"/>
            <a:r>
              <a:rPr lang="en-US" dirty="0"/>
              <a:t>Some values of </a:t>
            </a:r>
            <a:r>
              <a:rPr lang="en-US" dirty="0">
                <a:solidFill>
                  <a:schemeClr val="accent2"/>
                </a:solidFill>
              </a:rPr>
              <a:t>attributes are incorrect</a:t>
            </a:r>
            <a:r>
              <a:rPr lang="en-US" dirty="0"/>
              <a:t> because of errors in the data acquisition process or the preprocessing phase </a:t>
            </a:r>
          </a:p>
          <a:p>
            <a:pPr marL="568325" lvl="1" indent="-223838"/>
            <a:endParaRPr lang="en-US" dirty="0"/>
          </a:p>
          <a:p>
            <a:pPr marL="568325" lvl="1" indent="-223838"/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classification is wrong</a:t>
            </a:r>
            <a:r>
              <a:rPr lang="en-US" dirty="0"/>
              <a:t> (e.g., + instead of -) because of some error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5715000"/>
            <a:ext cx="5709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important reason why you don’t want to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overfit</a:t>
            </a:r>
            <a:r>
              <a:rPr lang="en-US" dirty="0" smtClean="0"/>
              <a:t>” your learned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Overfitting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958470" name="Rectangle 6"/>
          <p:cNvSpPr>
            <a:spLocks noChangeArrowheads="1"/>
          </p:cNvSpPr>
          <p:nvPr/>
        </p:nvSpPr>
        <p:spPr bwMode="auto">
          <a:xfrm>
            <a:off x="685800" y="802796"/>
            <a:ext cx="80010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/>
              <a:t>Ex.: Problem </a:t>
            </a:r>
            <a:r>
              <a:rPr lang="en-US" sz="2000" dirty="0"/>
              <a:t>of trying to predict the roll of a die. The experiment data include: </a:t>
            </a:r>
          </a:p>
          <a:p>
            <a:pPr>
              <a:spcBef>
                <a:spcPct val="20000"/>
              </a:spcBef>
            </a:pPr>
            <a:endParaRPr lang="en-US" sz="2000" dirty="0"/>
          </a:p>
          <a:p>
            <a:pPr lvl="1">
              <a:spcBef>
                <a:spcPct val="20000"/>
              </a:spcBef>
            </a:pPr>
            <a:r>
              <a:rPr lang="en-US" sz="2000" dirty="0"/>
              <a:t>Day of the week; (2) Month of the week; (3) Color of the die; </a:t>
            </a:r>
          </a:p>
          <a:p>
            <a:pPr lvl="1">
              <a:spcBef>
                <a:spcPct val="20000"/>
              </a:spcBef>
            </a:pPr>
            <a:r>
              <a:rPr lang="en-US" sz="2000" dirty="0"/>
              <a:t>….</a:t>
            </a:r>
          </a:p>
          <a:p>
            <a:pPr>
              <a:spcBef>
                <a:spcPct val="20000"/>
              </a:spcBef>
            </a:pPr>
            <a:r>
              <a:rPr lang="en-US" sz="2000" dirty="0" smtClean="0"/>
              <a:t>DTL may </a:t>
            </a:r>
            <a:r>
              <a:rPr lang="en-US" sz="2000" dirty="0"/>
              <a:t>find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 smtClean="0">
                <a:solidFill>
                  <a:schemeClr val="accent2"/>
                </a:solidFill>
              </a:rPr>
              <a:t>hypothesis that fits the data but </a:t>
            </a:r>
            <a:r>
              <a:rPr lang="en-US" sz="2000" dirty="0">
                <a:solidFill>
                  <a:schemeClr val="accent2"/>
                </a:solidFill>
              </a:rPr>
              <a:t>with irrelevant attributes</a:t>
            </a:r>
            <a:r>
              <a:rPr lang="en-US" sz="2000" dirty="0"/>
              <a:t>.</a:t>
            </a:r>
          </a:p>
        </p:txBody>
      </p:sp>
      <p:sp>
        <p:nvSpPr>
          <p:cNvPr id="958472" name="Rectangle 8"/>
          <p:cNvSpPr>
            <a:spLocks noChangeArrowheads="1"/>
          </p:cNvSpPr>
          <p:nvPr/>
        </p:nvSpPr>
        <p:spPr bwMode="auto">
          <a:xfrm>
            <a:off x="457200" y="34290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000" dirty="0"/>
              <a:t>Some attributes are </a:t>
            </a:r>
            <a:r>
              <a:rPr lang="en-US" sz="2000" dirty="0">
                <a:solidFill>
                  <a:schemeClr val="accent2"/>
                </a:solidFill>
              </a:rPr>
              <a:t>irrelevant </a:t>
            </a:r>
            <a:r>
              <a:rPr lang="en-US" sz="2000" dirty="0"/>
              <a:t>to the decision-making process, e.g., color</a:t>
            </a:r>
          </a:p>
          <a:p>
            <a:pPr algn="ctr">
              <a:spcBef>
                <a:spcPct val="20000"/>
              </a:spcBef>
            </a:pPr>
            <a:r>
              <a:rPr lang="en-US" sz="2000" dirty="0"/>
              <a:t>of a die is</a:t>
            </a:r>
            <a:r>
              <a:rPr lang="en-US" sz="2000" dirty="0">
                <a:solidFill>
                  <a:schemeClr val="accent2"/>
                </a:solidFill>
              </a:rPr>
              <a:t> irrelevant</a:t>
            </a:r>
            <a:r>
              <a:rPr lang="en-US" sz="2000" dirty="0"/>
              <a:t> to its outcome but they are </a:t>
            </a:r>
            <a:r>
              <a:rPr lang="en-US" sz="2000" dirty="0">
                <a:solidFill>
                  <a:schemeClr val="accent2"/>
                </a:solidFill>
              </a:rPr>
              <a:t>used to differentiate examples</a:t>
            </a:r>
            <a:r>
              <a:rPr lang="en-US" sz="2000" dirty="0"/>
              <a:t>  </a:t>
            </a:r>
            <a:r>
              <a:rPr lang="en-US" sz="2000" dirty="0">
                <a:sym typeface="Wingdings" charset="0"/>
              </a:rPr>
              <a:t>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Overfitting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58473" name="Text Box 9"/>
          <p:cNvSpPr txBox="1">
            <a:spLocks noChangeArrowheads="1"/>
          </p:cNvSpPr>
          <p:nvPr/>
        </p:nvSpPr>
        <p:spPr bwMode="auto">
          <a:xfrm>
            <a:off x="1833498" y="4724400"/>
            <a:ext cx="55770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 err="1">
                <a:solidFill>
                  <a:schemeClr val="accent2"/>
                </a:solidFill>
              </a:rPr>
              <a:t>Overfitting</a:t>
            </a:r>
            <a:r>
              <a:rPr lang="en-US" sz="2000" dirty="0"/>
              <a:t> means fitting the </a:t>
            </a:r>
            <a:r>
              <a:rPr lang="en-US" sz="2000" b="1" dirty="0">
                <a:solidFill>
                  <a:srgbClr val="FF0000"/>
                </a:solidFill>
              </a:rPr>
              <a:t>training set </a:t>
            </a:r>
            <a:r>
              <a:rPr lang="ja-JP" altLang="en-US" sz="2000" dirty="0">
                <a:solidFill>
                  <a:schemeClr val="accent2"/>
                </a:solidFill>
                <a:latin typeface="Arial"/>
              </a:rPr>
              <a:t>“</a:t>
            </a:r>
            <a:r>
              <a:rPr lang="en-US" sz="2000" dirty="0">
                <a:solidFill>
                  <a:schemeClr val="accent2"/>
                </a:solidFill>
              </a:rPr>
              <a:t>too well</a:t>
            </a:r>
            <a:r>
              <a:rPr lang="ja-JP" altLang="en-US" sz="2000" dirty="0">
                <a:solidFill>
                  <a:schemeClr val="accent2"/>
                </a:solidFill>
                <a:latin typeface="Arial"/>
              </a:rPr>
              <a:t>”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>
                <a:sym typeface="Wingdings" charset="0"/>
              </a:rPr>
              <a:t> </a:t>
            </a:r>
            <a:r>
              <a:rPr lang="en-US" sz="2000" b="1" dirty="0">
                <a:solidFill>
                  <a:srgbClr val="FF0000"/>
                </a:solidFill>
              </a:rPr>
              <a:t>performance on the test set degrades.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715000"/>
            <a:ext cx="5579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Example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risk: Using restaurant name.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472" grpId="0"/>
      <p:bldP spid="958473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382000" cy="5410200"/>
          </a:xfrm>
        </p:spPr>
        <p:txBody>
          <a:bodyPr/>
          <a:lstStyle/>
          <a:p>
            <a:pPr marL="230188" indent="-230188"/>
            <a:endParaRPr lang="en-US" dirty="0"/>
          </a:p>
          <a:p>
            <a:pPr marL="230188" indent="-230188"/>
            <a:r>
              <a:rPr lang="en-US" dirty="0"/>
              <a:t>If the  hypothesis space has </a:t>
            </a:r>
            <a:r>
              <a:rPr lang="en-US" dirty="0">
                <a:solidFill>
                  <a:schemeClr val="accent2"/>
                </a:solidFill>
              </a:rPr>
              <a:t>many dimensions</a:t>
            </a:r>
            <a:r>
              <a:rPr lang="en-US" dirty="0"/>
              <a:t> because of </a:t>
            </a:r>
            <a:r>
              <a:rPr lang="en-US" dirty="0">
                <a:solidFill>
                  <a:schemeClr val="accent2"/>
                </a:solidFill>
              </a:rPr>
              <a:t>a large number of </a:t>
            </a:r>
          </a:p>
          <a:p>
            <a:pPr marL="568325" lvl="1" indent="-223838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attributes</a:t>
            </a:r>
            <a:r>
              <a:rPr lang="en-US" dirty="0"/>
              <a:t>, we may find </a:t>
            </a:r>
            <a:r>
              <a:rPr lang="en-US" b="1" dirty="0">
                <a:solidFill>
                  <a:schemeClr val="accent2"/>
                </a:solidFill>
              </a:rPr>
              <a:t>meaningless regularity</a:t>
            </a:r>
            <a:r>
              <a:rPr lang="en-US" dirty="0"/>
              <a:t> in the data that </a:t>
            </a:r>
            <a:r>
              <a:rPr lang="en-US" dirty="0">
                <a:solidFill>
                  <a:schemeClr val="accent2"/>
                </a:solidFill>
              </a:rPr>
              <a:t>is irrelevant </a:t>
            </a:r>
          </a:p>
          <a:p>
            <a:pPr marL="568325" lvl="1" indent="-223838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to the true, important, distinguishing features. </a:t>
            </a:r>
            <a:endParaRPr lang="en-US" b="1" dirty="0">
              <a:solidFill>
                <a:schemeClr val="accent2"/>
              </a:solidFill>
            </a:endParaRPr>
          </a:p>
          <a:p>
            <a:pPr marL="568325" lvl="1" indent="-223838"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976313" lvl="2" indent="-233363"/>
            <a:r>
              <a:rPr lang="en-US" b="1" dirty="0"/>
              <a:t>Fix by </a:t>
            </a:r>
            <a:r>
              <a:rPr lang="en-US" b="1" dirty="0">
                <a:solidFill>
                  <a:schemeClr val="accent2"/>
                </a:solidFill>
              </a:rPr>
              <a:t>pruning </a:t>
            </a:r>
            <a:r>
              <a:rPr lang="en-US" b="1" dirty="0" smtClean="0">
                <a:solidFill>
                  <a:schemeClr val="accent2"/>
                </a:solidFill>
              </a:rPr>
              <a:t>to lower # nodes</a:t>
            </a:r>
            <a:r>
              <a:rPr lang="en-US" b="1" dirty="0" smtClean="0"/>
              <a:t> </a:t>
            </a:r>
            <a:r>
              <a:rPr lang="en-US" b="1" dirty="0"/>
              <a:t>in the decision </a:t>
            </a:r>
            <a:r>
              <a:rPr lang="en-US" b="1" dirty="0" smtClean="0"/>
              <a:t>tree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3333CC"/>
                </a:solidFill>
              </a:rPr>
              <a:t>or put a</a:t>
            </a:r>
          </a:p>
          <a:p>
            <a:pPr marL="742950" lvl="2" indent="0">
              <a:buNone/>
            </a:pPr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b="1" dirty="0" smtClean="0">
                <a:solidFill>
                  <a:srgbClr val="3333CC"/>
                </a:solidFill>
              </a:rPr>
              <a:t>   limit on number of nodes created.</a:t>
            </a:r>
            <a:endParaRPr lang="en-US" b="1" dirty="0">
              <a:solidFill>
                <a:srgbClr val="3333CC"/>
              </a:solidFill>
            </a:endParaRPr>
          </a:p>
          <a:p>
            <a:pPr marL="976313" lvl="2" indent="-233363"/>
            <a:endParaRPr lang="en-US" dirty="0"/>
          </a:p>
          <a:p>
            <a:pPr marL="976313" lvl="2" indent="-233363"/>
            <a:r>
              <a:rPr lang="en-US" b="1" dirty="0"/>
              <a:t>For example, if </a:t>
            </a:r>
            <a:r>
              <a:rPr lang="en-US" b="1" dirty="0">
                <a:solidFill>
                  <a:schemeClr val="accent2"/>
                </a:solidFill>
              </a:rPr>
              <a:t>Gain</a:t>
            </a:r>
            <a:r>
              <a:rPr lang="en-US" b="1" dirty="0"/>
              <a:t> of the </a:t>
            </a:r>
            <a:r>
              <a:rPr lang="en-US" b="1" dirty="0">
                <a:solidFill>
                  <a:schemeClr val="accent2"/>
                </a:solidFill>
              </a:rPr>
              <a:t>best attribute</a:t>
            </a:r>
            <a:r>
              <a:rPr lang="en-US" b="1" dirty="0"/>
              <a:t> at a node is </a:t>
            </a:r>
            <a:r>
              <a:rPr lang="en-US" b="1" dirty="0">
                <a:solidFill>
                  <a:schemeClr val="accent2"/>
                </a:solidFill>
              </a:rPr>
              <a:t>below a threshold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stop</a:t>
            </a:r>
            <a:r>
              <a:rPr lang="en-US" b="1" dirty="0"/>
              <a:t> and make </a:t>
            </a:r>
            <a:r>
              <a:rPr lang="en-US" b="1" dirty="0">
                <a:solidFill>
                  <a:schemeClr val="accent2"/>
                </a:solidFill>
              </a:rPr>
              <a:t>this node a leaf</a:t>
            </a:r>
            <a:r>
              <a:rPr lang="en-US" b="1" dirty="0"/>
              <a:t> rather than generating children no</a:t>
            </a:r>
            <a:r>
              <a:rPr lang="en-US" dirty="0"/>
              <a:t>des. </a:t>
            </a:r>
          </a:p>
        </p:txBody>
      </p:sp>
      <p:sp>
        <p:nvSpPr>
          <p:cNvPr id="783365" name="Text Box 5"/>
          <p:cNvSpPr txBox="1">
            <a:spLocks noChangeArrowheads="1"/>
          </p:cNvSpPr>
          <p:nvPr/>
        </p:nvSpPr>
        <p:spPr bwMode="auto">
          <a:xfrm>
            <a:off x="533400" y="4648200"/>
            <a:ext cx="75596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3333CC"/>
                </a:solidFill>
              </a:rPr>
              <a:t>Overfitting</a:t>
            </a:r>
            <a:r>
              <a:rPr lang="en-US" sz="2000" b="1" dirty="0">
                <a:solidFill>
                  <a:srgbClr val="3333CC"/>
                </a:solidFill>
              </a:rPr>
              <a:t> is a key problem in learning. </a:t>
            </a:r>
            <a:r>
              <a:rPr lang="en-US" sz="2000" b="1" dirty="0" smtClean="0">
                <a:solidFill>
                  <a:srgbClr val="3333CC"/>
                </a:solidFill>
              </a:rPr>
              <a:t>There are formal results on the number of examples needed to properly train an hypothesis of a certain complexity (“number of parameters” or # nodes in DT). The more </a:t>
            </a:r>
            <a:r>
              <a:rPr lang="en-US" sz="2000" b="1" dirty="0" err="1" smtClean="0">
                <a:solidFill>
                  <a:srgbClr val="3333CC"/>
                </a:solidFill>
              </a:rPr>
              <a:t>params</a:t>
            </a:r>
            <a:r>
              <a:rPr lang="en-US" sz="2000" b="1" dirty="0" smtClean="0">
                <a:solidFill>
                  <a:srgbClr val="3333CC"/>
                </a:solidFill>
              </a:rPr>
              <a:t>, the more data is needed. We’ll see some of this in our discussion of PAC learning</a:t>
            </a:r>
            <a:r>
              <a:rPr lang="en-US" sz="2000" b="1" dirty="0" smtClean="0">
                <a:solidFill>
                  <a:srgbClr val="3333CC"/>
                </a:solidFill>
                <a:sym typeface="Wingdings" charset="0"/>
              </a:rPr>
              <a:t>.</a:t>
            </a:r>
            <a:endParaRPr lang="en-US" sz="2000" b="1" dirty="0">
              <a:solidFill>
                <a:srgbClr val="3333CC"/>
              </a:solidFill>
              <a:sym typeface="Wingding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67600" cy="1066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Overfitting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114800"/>
          </a:xfrm>
        </p:spPr>
        <p:txBody>
          <a:bodyPr/>
          <a:lstStyle/>
          <a:p>
            <a:r>
              <a:rPr lang="en-US" sz="2400" b="1" dirty="0" smtClean="0"/>
              <a:t>Let</a:t>
            </a:r>
            <a:r>
              <a:rPr lang="en-US" sz="2400" b="1" dirty="0" smtClean="0">
                <a:latin typeface="Arial"/>
              </a:rPr>
              <a:t>’</a:t>
            </a:r>
            <a:r>
              <a:rPr lang="en-US" sz="2400" b="1" dirty="0" smtClean="0"/>
              <a:t>s </a:t>
            </a:r>
            <a:r>
              <a:rPr lang="en-US" sz="2400" b="1" dirty="0"/>
              <a:t>consider </a:t>
            </a:r>
            <a:r>
              <a:rPr lang="en-US" sz="2400" b="1" dirty="0">
                <a:solidFill>
                  <a:schemeClr val="accent2"/>
                </a:solidFill>
              </a:rPr>
              <a:t>D</a:t>
            </a:r>
            <a:r>
              <a:rPr lang="en-US" sz="2400" b="1" dirty="0"/>
              <a:t>, the entire </a:t>
            </a:r>
            <a:r>
              <a:rPr lang="en-US" sz="2400" b="1" dirty="0">
                <a:solidFill>
                  <a:schemeClr val="accent2"/>
                </a:solidFill>
              </a:rPr>
              <a:t>distribution of data,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2"/>
                </a:solidFill>
              </a:rPr>
              <a:t>T</a:t>
            </a:r>
            <a:r>
              <a:rPr lang="en-US" sz="2400" b="1" dirty="0"/>
              <a:t>, the </a:t>
            </a:r>
            <a:r>
              <a:rPr lang="en-US" sz="2400" b="1" dirty="0">
                <a:solidFill>
                  <a:schemeClr val="accent2"/>
                </a:solidFill>
              </a:rPr>
              <a:t>training set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Hypothesis h </a:t>
            </a:r>
            <a:r>
              <a:rPr lang="en-US" sz="2400" b="1" dirty="0">
                <a:sym typeface="Symbol" charset="0"/>
              </a:rPr>
              <a:t></a:t>
            </a:r>
            <a:r>
              <a:rPr lang="en-US" sz="2400" b="1" dirty="0"/>
              <a:t> H </a:t>
            </a:r>
            <a:r>
              <a:rPr lang="en-US" sz="2400" b="1" dirty="0" err="1"/>
              <a:t>overfits</a:t>
            </a:r>
            <a:r>
              <a:rPr lang="en-US" sz="2400" b="1" dirty="0"/>
              <a:t> D if</a:t>
            </a:r>
          </a:p>
          <a:p>
            <a:pPr marL="457200" lvl="1" indent="0">
              <a:buNone/>
            </a:pPr>
            <a:r>
              <a:rPr lang="en-US" sz="2400" b="1" dirty="0">
                <a:sym typeface="Symbol" charset="0"/>
              </a:rPr>
              <a:t> </a:t>
            </a:r>
            <a:r>
              <a:rPr lang="en-US" sz="2400" b="1" dirty="0"/>
              <a:t>h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b="1" dirty="0" smtClean="0">
                <a:sym typeface="Symbol" charset="0"/>
              </a:rPr>
              <a:t> h</a:t>
            </a:r>
            <a:r>
              <a:rPr lang="en-US" sz="2400" b="1" dirty="0" smtClean="0"/>
              <a:t> </a:t>
            </a:r>
            <a:r>
              <a:rPr lang="en-US" sz="2400" b="1" dirty="0">
                <a:sym typeface="Symbol" charset="0"/>
              </a:rPr>
              <a:t></a:t>
            </a:r>
            <a:r>
              <a:rPr lang="en-US" sz="2400" b="1" dirty="0"/>
              <a:t> H such that</a:t>
            </a:r>
            <a:endParaRPr lang="en-US" sz="2800" b="1" dirty="0"/>
          </a:p>
          <a:p>
            <a:pPr marL="914400" lvl="2" indent="0">
              <a:buNone/>
            </a:pPr>
            <a:r>
              <a:rPr lang="en-US" sz="2400" dirty="0" err="1"/>
              <a:t>error</a:t>
            </a:r>
            <a:r>
              <a:rPr lang="en-US" sz="2400" baseline="-25000" dirty="0" err="1"/>
              <a:t>T</a:t>
            </a:r>
            <a:r>
              <a:rPr lang="en-US" sz="2400" dirty="0"/>
              <a:t>(h) &lt; </a:t>
            </a:r>
            <a:r>
              <a:rPr lang="en-US" sz="2400" dirty="0" err="1"/>
              <a:t>error</a:t>
            </a:r>
            <a:r>
              <a:rPr lang="en-US" sz="2400" baseline="-25000" dirty="0" err="1"/>
              <a:t>T</a:t>
            </a:r>
            <a:r>
              <a:rPr lang="en-US" sz="2400" dirty="0"/>
              <a:t>(h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) but </a:t>
            </a:r>
          </a:p>
          <a:p>
            <a:pPr marL="914400" lvl="2" indent="0">
              <a:buNone/>
            </a:pPr>
            <a:r>
              <a:rPr lang="en-US" sz="2400" dirty="0" err="1"/>
              <a:t>error</a:t>
            </a:r>
            <a:r>
              <a:rPr lang="en-US" sz="2400" baseline="-25000" dirty="0" err="1"/>
              <a:t>D</a:t>
            </a:r>
            <a:r>
              <a:rPr lang="en-US" sz="2400" dirty="0"/>
              <a:t>(h) &gt; </a:t>
            </a:r>
            <a:r>
              <a:rPr lang="en-US" sz="2400" dirty="0" err="1"/>
              <a:t>error</a:t>
            </a:r>
            <a:r>
              <a:rPr lang="en-US" sz="2400" baseline="-25000" dirty="0" err="1"/>
              <a:t>D</a:t>
            </a:r>
            <a:r>
              <a:rPr lang="en-US" sz="2400" dirty="0"/>
              <a:t>(h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b="1" dirty="0" smtClean="0"/>
              <a:t>Note: estimate error on full distribution by using test data set.</a:t>
            </a:r>
            <a:endParaRPr lang="en-US" b="1" dirty="0"/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"/>
            <a:ext cx="8229600" cy="4114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overfitting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is the arguably the most common pitfall in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machine learning.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Why?</a:t>
            </a:r>
          </a:p>
          <a:p>
            <a:endParaRPr lang="en-US" dirty="0" smtClean="0"/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accent2"/>
                </a:solidFill>
              </a:rPr>
              <a:t>Temptation to use as much data as possible to train on. (“Ignore test till end.” Test set too small.) Data “peeking” not noticed.</a:t>
            </a:r>
          </a:p>
          <a:p>
            <a:pPr marL="0" indent="0"/>
            <a:endParaRPr lang="en-US" b="1" dirty="0" smtClean="0">
              <a:solidFill>
                <a:schemeClr val="accent2"/>
              </a:solidFill>
            </a:endParaRP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accent2"/>
                </a:solidFill>
              </a:rPr>
              <a:t>Temptation to fit very complex hypothesis (e.g. large decision tree). In general, the larger the tree, the better the fit to the training data.</a:t>
            </a:r>
          </a:p>
          <a:p>
            <a:pPr marL="0" indent="0"/>
            <a:endParaRPr lang="en-US" b="1" dirty="0">
              <a:solidFill>
                <a:schemeClr val="accent2"/>
              </a:solidFill>
            </a:endParaRPr>
          </a:p>
          <a:p>
            <a:pPr marL="0" indent="0"/>
            <a:r>
              <a:rPr lang="en-US" b="1" dirty="0" smtClean="0">
                <a:solidFill>
                  <a:schemeClr val="accent2"/>
                </a:solidFill>
              </a:rPr>
              <a:t>        It’s hard to think of a better fit to the training data as a “worse”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result. Often difficult to fit training data well, so it seems that 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   “a good fit to the training data means a good result.”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086" y="5410200"/>
            <a:ext cx="771051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Modern “savior:” Massive amounts of data to train on!</a:t>
            </a:r>
          </a:p>
          <a:p>
            <a:r>
              <a:rPr lang="en-US" dirty="0" smtClean="0"/>
              <a:t>Somewhat characteristic of ML AI community vs. traditional</a:t>
            </a:r>
          </a:p>
          <a:p>
            <a:r>
              <a:rPr lang="en-US" dirty="0" smtClean="0"/>
              <a:t>statistics community. Anecdote: Netflix competition.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3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4 at 2.11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09600"/>
            <a:ext cx="8573247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95600" y="76200"/>
            <a:ext cx="426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Key figure in machine learning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105400"/>
            <a:ext cx="5352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333CC"/>
                </a:solidFill>
              </a:rPr>
              <a:t>Note: with larger and larger trees,</a:t>
            </a:r>
          </a:p>
          <a:p>
            <a:r>
              <a:rPr lang="en-US" sz="2000" b="1" dirty="0" smtClean="0">
                <a:solidFill>
                  <a:srgbClr val="3333CC"/>
                </a:solidFill>
              </a:rPr>
              <a:t>we just do better and better on the training set!</a:t>
            </a:r>
            <a:endParaRPr lang="en-US" sz="2000" b="1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1447800"/>
            <a:ext cx="20581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We set tree size as </a:t>
            </a:r>
          </a:p>
          <a:p>
            <a:r>
              <a:rPr lang="en-US" sz="2000" dirty="0" smtClean="0"/>
              <a:t>a parameter in our</a:t>
            </a:r>
          </a:p>
          <a:p>
            <a:r>
              <a:rPr lang="en-US" sz="2000" dirty="0" smtClean="0"/>
              <a:t>DT learning alg.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867400"/>
            <a:ext cx="619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note the performance on the validation set…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1136449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Tree size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37142" y="2261143"/>
            <a:ext cx="1326004" cy="4001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 rate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3733800"/>
            <a:ext cx="3057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Overfitting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kicks in…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 rot="9758824">
            <a:off x="4731040" y="2392895"/>
            <a:ext cx="457200" cy="164720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1824335"/>
            <a:ext cx="228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tree size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76800" y="4495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dirty="0" err="1"/>
              <a:t>error</a:t>
            </a:r>
            <a:r>
              <a:rPr lang="en-US" baseline="-25000" dirty="0" err="1"/>
              <a:t>T</a:t>
            </a:r>
            <a:r>
              <a:rPr lang="en-US" dirty="0"/>
              <a:t>(h) &lt; </a:t>
            </a:r>
            <a:r>
              <a:rPr lang="en-US" dirty="0" err="1"/>
              <a:t>error</a:t>
            </a:r>
            <a:r>
              <a:rPr lang="en-US" baseline="-25000" dirty="0" err="1"/>
              <a:t>T</a:t>
            </a:r>
            <a:r>
              <a:rPr lang="en-US" dirty="0"/>
              <a:t>(h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but </a:t>
            </a:r>
          </a:p>
          <a:p>
            <a:pPr lvl="2"/>
            <a:r>
              <a:rPr lang="en-US" dirty="0" err="1"/>
              <a:t>error</a:t>
            </a:r>
            <a:r>
              <a:rPr lang="en-US" baseline="-25000" dirty="0" err="1"/>
              <a:t>D</a:t>
            </a:r>
            <a:r>
              <a:rPr lang="en-US" dirty="0"/>
              <a:t>(h) &gt; </a:t>
            </a:r>
            <a:r>
              <a:rPr lang="en-US" dirty="0" err="1"/>
              <a:t>error</a:t>
            </a:r>
            <a:r>
              <a:rPr lang="en-US" baseline="-25000" dirty="0" err="1"/>
              <a:t>D</a:t>
            </a:r>
            <a:r>
              <a:rPr lang="en-US" dirty="0"/>
              <a:t>(h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1361479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animBg="1"/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Procedure for finding the optimal tree size is called “model selection.”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See section 18.4.1 R&amp;N and Fig. 18.8.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To determine validation error for each tree size, use k-fold cross-validation. (Uses the data better than “holdout cross-validation.”)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Uses “all data - test set” --- k times splits that set into a training</a:t>
            </a:r>
          </a:p>
          <a:p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    set and a validation set.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rgbClr val="3333CC"/>
                </a:solidFill>
              </a:rPr>
              <a:t>After right decision tree size is found from the error rate curve on</a:t>
            </a:r>
          </a:p>
          <a:p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b="1" dirty="0" smtClean="0">
                <a:solidFill>
                  <a:srgbClr val="3333CC"/>
                </a:solidFill>
              </a:rPr>
              <a:t>     validation data, train on all training data to get final decision tree</a:t>
            </a:r>
          </a:p>
          <a:p>
            <a:r>
              <a:rPr lang="en-US" b="1" dirty="0">
                <a:solidFill>
                  <a:srgbClr val="3333CC"/>
                </a:solidFill>
              </a:rPr>
              <a:t> </a:t>
            </a:r>
            <a:r>
              <a:rPr lang="en-US" b="1" dirty="0" smtClean="0">
                <a:solidFill>
                  <a:srgbClr val="3333CC"/>
                </a:solidFill>
              </a:rPr>
              <a:t>     (of the right size).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Finally, evaluate tree on the test data (not used before) to get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true generalization error (to unseen examples).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6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-2941554"/>
            <a:ext cx="6172200" cy="979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8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Cross Validation</a:t>
            </a:r>
          </a:p>
        </p:txBody>
      </p:sp>
      <p:sp>
        <p:nvSpPr>
          <p:cNvPr id="832516" name="Text Box 4"/>
          <p:cNvSpPr txBox="1">
            <a:spLocks noChangeArrowheads="1"/>
          </p:cNvSpPr>
          <p:nvPr/>
        </p:nvSpPr>
        <p:spPr bwMode="auto">
          <a:xfrm>
            <a:off x="609600" y="2133600"/>
            <a:ext cx="6705600" cy="2540000"/>
          </a:xfrm>
          <a:prstGeom prst="rect">
            <a:avLst/>
          </a:prstGeom>
          <a:noFill/>
          <a:ln w="9525">
            <a:solidFill>
              <a:srgbClr val="C29D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CC00FF"/>
                </a:solidFill>
                <a:latin typeface="Tahoma" charset="0"/>
              </a:rPr>
              <a:t>CV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( data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, </a:t>
            </a:r>
            <a:r>
              <a:rPr lang="en-US" sz="2000" dirty="0" err="1">
                <a:solidFill>
                  <a:srgbClr val="CC00FF"/>
                </a:solidFill>
                <a:latin typeface="Tahoma" charset="0"/>
              </a:rPr>
              <a:t>alg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L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, </a:t>
            </a:r>
            <a:r>
              <a:rPr lang="en-US" sz="2000" dirty="0" err="1">
                <a:solidFill>
                  <a:srgbClr val="CC00FF"/>
                </a:solidFill>
                <a:latin typeface="Tahoma" charset="0"/>
              </a:rPr>
              <a:t>int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k 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)</a:t>
            </a:r>
          </a:p>
          <a:p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  Divide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into k disjoint sets 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{ 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, 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2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, …,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</a:rPr>
              <a:t>k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}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</a:t>
            </a:r>
          </a:p>
          <a:p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  For </a:t>
            </a:r>
            <a:r>
              <a:rPr lang="en-US" sz="2000" dirty="0" err="1">
                <a:solidFill>
                  <a:srgbClr val="CC00FF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= 1..k do</a:t>
            </a:r>
          </a:p>
          <a:p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     Run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L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on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-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= S – 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endParaRPr lang="en-US" sz="2000" dirty="0">
              <a:solidFill>
                <a:schemeClr val="tx2"/>
              </a:solidFill>
              <a:latin typeface="Tahoma" charset="0"/>
            </a:endParaRPr>
          </a:p>
          <a:p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      obtain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L(S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-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) = h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baseline="-25000" dirty="0">
                <a:solidFill>
                  <a:srgbClr val="CC00FF"/>
                </a:solidFill>
                <a:latin typeface="Tahoma" charset="0"/>
              </a:rPr>
              <a:t> </a:t>
            </a:r>
          </a:p>
          <a:p>
            <a:r>
              <a:rPr lang="en-US" sz="2000" baseline="-25000" dirty="0">
                <a:solidFill>
                  <a:srgbClr val="CC00FF"/>
                </a:solidFill>
                <a:latin typeface="Tahoma" charset="0"/>
              </a:rPr>
              <a:t>         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Evaluate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on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</a:p>
          <a:p>
            <a:r>
              <a:rPr lang="en-US" sz="2000" baseline="-25000" dirty="0">
                <a:solidFill>
                  <a:srgbClr val="CC00FF"/>
                </a:solidFill>
                <a:latin typeface="Tahoma" charset="0"/>
              </a:rPr>
              <a:t>               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err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baseline="-50000" dirty="0" err="1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(h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) = 1/|S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| </a:t>
            </a:r>
            <a:r>
              <a:rPr lang="en-US" sz="2000" dirty="0">
                <a:solidFill>
                  <a:schemeClr val="tx2"/>
                </a:solidFill>
                <a:latin typeface="Symbol" charset="0"/>
                <a:sym typeface="Symbol" charset="0"/>
              </a:rPr>
              <a:t>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1200" baseline="-25000" dirty="0">
                <a:latin typeface="Tahoma" charset="0"/>
                <a:sym typeface="Symbol" charset="0"/>
              </a:rPr>
              <a:t>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x,y</a:t>
            </a:r>
            <a:r>
              <a:rPr lang="en-US" sz="1200" baseline="-25000" dirty="0">
                <a:latin typeface="Tahoma" charset="0"/>
                <a:sym typeface="Symbol" charset="0"/>
              </a:rPr>
              <a:t>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  <a:sym typeface="Symbol" charset="0"/>
              </a:rPr>
              <a:t> </a:t>
            </a:r>
            <a:r>
              <a:rPr lang="en-US" sz="2000" baseline="-25000" dirty="0">
                <a:solidFill>
                  <a:schemeClr val="tx2"/>
                </a:solidFill>
                <a:latin typeface="cmsy10" charset="0"/>
                <a:sym typeface="Symbol" charset="0"/>
              </a:rPr>
              <a:t>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  <a:sym typeface="Symbol" charset="0"/>
              </a:rPr>
              <a:t> S</a:t>
            </a:r>
            <a:r>
              <a:rPr lang="en-US" sz="2000" baseline="-50000" dirty="0">
                <a:solidFill>
                  <a:schemeClr val="tx2"/>
                </a:solidFill>
                <a:latin typeface="Tahoma" charset="0"/>
                <a:sym typeface="Symbo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 I(h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(x) </a:t>
            </a:r>
            <a:r>
              <a:rPr lang="en-US" sz="2000" dirty="0">
                <a:solidFill>
                  <a:schemeClr val="tx2"/>
                </a:solidFill>
                <a:latin typeface="Symbol" charset="0"/>
                <a:sym typeface="Symbol" charset="0"/>
              </a:rPr>
              <a:t>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y)</a:t>
            </a:r>
          </a:p>
          <a:p>
            <a:r>
              <a:rPr lang="en-US" sz="2000" dirty="0">
                <a:solidFill>
                  <a:srgbClr val="CC00FF"/>
                </a:solidFill>
                <a:latin typeface="Tahoma" charset="0"/>
              </a:rPr>
              <a:t>   Return Average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1/k </a:t>
            </a:r>
            <a:r>
              <a:rPr lang="en-US" sz="2000" dirty="0">
                <a:solidFill>
                  <a:schemeClr val="tx2"/>
                </a:solidFill>
                <a:latin typeface="Symbol" charset="0"/>
                <a:sym typeface="Symbol" charset="0"/>
              </a:rPr>
              <a:t>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  <a:sym typeface="Symbol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err</a:t>
            </a:r>
            <a:r>
              <a:rPr lang="en-US" sz="2000" baseline="-25000" dirty="0" err="1">
                <a:solidFill>
                  <a:schemeClr val="tx2"/>
                </a:solidFill>
                <a:latin typeface="Tahoma" charset="0"/>
              </a:rPr>
              <a:t>S</a:t>
            </a:r>
            <a:r>
              <a:rPr lang="en-US" sz="2000" baseline="-50000" dirty="0" err="1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(h</a:t>
            </a:r>
            <a:r>
              <a:rPr lang="en-US" sz="2000" baseline="-25000" dirty="0">
                <a:solidFill>
                  <a:schemeClr val="tx2"/>
                </a:solidFill>
                <a:latin typeface="Tahoma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)</a:t>
            </a:r>
          </a:p>
        </p:txBody>
      </p:sp>
      <p:pic>
        <p:nvPicPr>
          <p:cNvPr id="8325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9600"/>
            <a:ext cx="2895600" cy="494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395723" y="990600"/>
            <a:ext cx="59288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/>
              <a:t>A method for estimating the accuracy </a:t>
            </a:r>
          </a:p>
          <a:p>
            <a:pPr algn="ctr" eaLnBrk="0" hangingPunct="0"/>
            <a:r>
              <a:rPr lang="en-US" b="1" dirty="0"/>
              <a:t>(or error) of a </a:t>
            </a:r>
            <a:r>
              <a:rPr lang="en-US" b="1" dirty="0" smtClean="0"/>
              <a:t>learner (using validation set).</a:t>
            </a:r>
            <a:endParaRPr lang="en-US" dirty="0"/>
          </a:p>
        </p:txBody>
      </p:sp>
      <p:sp>
        <p:nvSpPr>
          <p:cNvPr id="832521" name="Text Box 9"/>
          <p:cNvSpPr txBox="1">
            <a:spLocks noChangeArrowheads="1"/>
          </p:cNvSpPr>
          <p:nvPr/>
        </p:nvSpPr>
        <p:spPr bwMode="auto">
          <a:xfrm>
            <a:off x="838200" y="6248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6755" y="152400"/>
            <a:ext cx="4791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Learner L is e.g. DT learner for “tree with</a:t>
            </a:r>
          </a:p>
          <a:p>
            <a:r>
              <a:rPr lang="en-US" sz="2000" b="1" dirty="0" smtClean="0"/>
              <a:t>7 nodes” max.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186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4 at 2.50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819400"/>
            <a:ext cx="368300" cy="533400"/>
          </a:xfrm>
          <a:prstGeom prst="rect">
            <a:avLst/>
          </a:prstGeom>
        </p:spPr>
      </p:pic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 techniques for dealing </a:t>
            </a:r>
            <a:r>
              <a:rPr lang="en-US" sz="2800" dirty="0">
                <a:solidFill>
                  <a:srgbClr val="FF0000"/>
                </a:solidFill>
              </a:rPr>
              <a:t>with </a:t>
            </a:r>
            <a:r>
              <a:rPr lang="en-US" sz="2800" dirty="0" err="1" smtClean="0">
                <a:solidFill>
                  <a:srgbClr val="FF0000"/>
                </a:solidFill>
              </a:rPr>
              <a:t>overfitting</a:t>
            </a: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(Model selection provides general framework)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772400" cy="4114800"/>
          </a:xfrm>
        </p:spPr>
        <p:txBody>
          <a:bodyPr/>
          <a:lstStyle/>
          <a:p>
            <a:r>
              <a:rPr lang="en-US" dirty="0" smtClean="0"/>
              <a:t>1) </a:t>
            </a:r>
            <a:r>
              <a:rPr lang="en-US" b="1" dirty="0" smtClean="0">
                <a:solidFill>
                  <a:srgbClr val="3333CC"/>
                </a:solidFill>
              </a:rPr>
              <a:t>Decision </a:t>
            </a:r>
            <a:r>
              <a:rPr lang="en-US" b="1" dirty="0">
                <a:solidFill>
                  <a:srgbClr val="3333CC"/>
                </a:solidFill>
              </a:rPr>
              <a:t>tree pruning </a:t>
            </a:r>
            <a:r>
              <a:rPr lang="en-US" b="1" dirty="0">
                <a:solidFill>
                  <a:srgbClr val="3333CC"/>
                </a:solidFill>
                <a:sym typeface="Wingdings" charset="0"/>
              </a:rPr>
              <a:t> </a:t>
            </a:r>
            <a:r>
              <a:rPr lang="en-US" b="1" dirty="0" smtClean="0">
                <a:solidFill>
                  <a:srgbClr val="3333CC"/>
                </a:solidFill>
                <a:sym typeface="Wingdings" charset="0"/>
              </a:rPr>
              <a:t>or grow only up to certain size.</a:t>
            </a:r>
            <a:endParaRPr lang="en-US" b="1" dirty="0">
              <a:solidFill>
                <a:srgbClr val="3333CC"/>
              </a:solidFill>
              <a:sym typeface="Wingdings" charset="0"/>
            </a:endParaRPr>
          </a:p>
          <a:p>
            <a:r>
              <a:rPr lang="en-US" b="1" dirty="0">
                <a:solidFill>
                  <a:srgbClr val="3333CC"/>
                </a:solidFill>
                <a:sym typeface="Wingdings" charset="0"/>
              </a:rPr>
              <a:t>	</a:t>
            </a:r>
            <a:r>
              <a:rPr lang="en-US" b="1" dirty="0" smtClean="0">
                <a:solidFill>
                  <a:srgbClr val="3333CC"/>
                </a:solidFill>
                <a:sym typeface="Wingdings" charset="0"/>
              </a:rPr>
              <a:t>Prevent </a:t>
            </a:r>
            <a:r>
              <a:rPr lang="en-US" b="1" dirty="0">
                <a:solidFill>
                  <a:srgbClr val="3333CC"/>
                </a:solidFill>
                <a:sym typeface="Wingdings" charset="0"/>
              </a:rPr>
              <a:t>splitting on features that are not clearly relevant.</a:t>
            </a:r>
          </a:p>
          <a:p>
            <a:endParaRPr lang="en-US" dirty="0">
              <a:sym typeface="Wingdings" charset="0"/>
            </a:endParaRPr>
          </a:p>
          <a:p>
            <a:r>
              <a:rPr lang="en-US" dirty="0" smtClean="0">
                <a:sym typeface="Wingdings" charset="0"/>
              </a:rPr>
              <a:t>     T</a:t>
            </a:r>
            <a:r>
              <a:rPr lang="en-US" dirty="0" smtClean="0"/>
              <a:t>esting </a:t>
            </a:r>
            <a:r>
              <a:rPr lang="en-US" dirty="0"/>
              <a:t>of relevance of </a:t>
            </a:r>
            <a:r>
              <a:rPr lang="en-US" dirty="0" smtClean="0"/>
              <a:t>features --- “does split provide new information”:</a:t>
            </a:r>
            <a:endParaRPr lang="en-US" dirty="0"/>
          </a:p>
          <a:p>
            <a:r>
              <a:rPr lang="en-US" dirty="0"/>
              <a:t>	statistical </a:t>
            </a:r>
            <a:r>
              <a:rPr lang="en-US" dirty="0" smtClean="0"/>
              <a:t>tests ---&gt; Section 18.3.5 R&amp;N </a:t>
            </a:r>
            <a:r>
              <a:rPr lang="en-US" dirty="0"/>
              <a:t>	</a:t>
            </a:r>
            <a:r>
              <a:rPr lang="en-US" dirty="0" smtClean="0"/>
              <a:t>           test.</a:t>
            </a:r>
            <a:endParaRPr lang="en-US" b="1" dirty="0" smtClean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2</a:t>
            </a:r>
            <a:r>
              <a:rPr lang="en-US" b="1" dirty="0" smtClean="0">
                <a:solidFill>
                  <a:srgbClr val="3333CC"/>
                </a:solidFill>
              </a:rPr>
              <a:t>)  Grow </a:t>
            </a:r>
            <a:r>
              <a:rPr lang="en-US" b="1" dirty="0">
                <a:solidFill>
                  <a:srgbClr val="3333CC"/>
                </a:solidFill>
              </a:rPr>
              <a:t>full tree, then post-</a:t>
            </a:r>
            <a:r>
              <a:rPr lang="en-US" b="1" dirty="0" smtClean="0">
                <a:solidFill>
                  <a:srgbClr val="3333CC"/>
                </a:solidFill>
              </a:rPr>
              <a:t>prune </a:t>
            </a:r>
            <a:r>
              <a:rPr lang="en-US" b="1" dirty="0" smtClean="0">
                <a:solidFill>
                  <a:srgbClr val="3333CC"/>
                </a:solidFill>
                <a:sym typeface="Wingdings" charset="0"/>
              </a:rPr>
              <a:t>rule </a:t>
            </a:r>
            <a:r>
              <a:rPr lang="en-US" b="1" dirty="0">
                <a:solidFill>
                  <a:srgbClr val="3333CC"/>
                </a:solidFill>
                <a:sym typeface="Wingdings" charset="0"/>
              </a:rPr>
              <a:t>post-</a:t>
            </a:r>
            <a:r>
              <a:rPr lang="en-US" b="1" dirty="0" smtClean="0">
                <a:solidFill>
                  <a:srgbClr val="3333CC"/>
                </a:solidFill>
                <a:sym typeface="Wingdings" charset="0"/>
              </a:rPr>
              <a:t>pruning</a:t>
            </a:r>
          </a:p>
          <a:p>
            <a:endParaRPr lang="en-US" dirty="0">
              <a:sym typeface="Wingdings" charset="0"/>
            </a:endParaRPr>
          </a:p>
          <a:p>
            <a:r>
              <a:rPr lang="en-US" b="1" dirty="0" smtClean="0">
                <a:solidFill>
                  <a:srgbClr val="3333CC"/>
                </a:solidFill>
                <a:sym typeface="Wingdings" charset="0"/>
              </a:rPr>
              <a:t>3) </a:t>
            </a:r>
            <a:endParaRPr lang="en-US" b="1" dirty="0">
              <a:solidFill>
                <a:srgbClr val="3333CC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0" y="4419600"/>
            <a:ext cx="6248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</a:rPr>
              <a:t>MDL (minimal description length): </a:t>
            </a:r>
          </a:p>
          <a:p>
            <a:endParaRPr lang="en-US" sz="2000" b="1" dirty="0">
              <a:solidFill>
                <a:srgbClr val="3333CC"/>
              </a:solidFill>
            </a:endParaRPr>
          </a:p>
          <a:p>
            <a:r>
              <a:rPr lang="en-US" sz="2000" b="1" dirty="0">
                <a:solidFill>
                  <a:srgbClr val="3333CC"/>
                </a:solidFill>
              </a:rPr>
              <a:t>minimize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	</a:t>
            </a:r>
            <a:r>
              <a:rPr lang="en-US" sz="2000" b="1" dirty="0">
                <a:solidFill>
                  <a:srgbClr val="3333CC"/>
                </a:solidFill>
                <a:sym typeface="Wingdings" charset="0"/>
              </a:rPr>
              <a:t>size(tree) + size(misclassifications(tree))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Converting Trees to Rules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01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3333CC"/>
                </a:solidFill>
              </a:rPr>
              <a:t>Every decision tree corresponds to set of rules</a:t>
            </a:r>
            <a:r>
              <a:rPr lang="en-US" sz="1800" b="1" dirty="0" smtClean="0">
                <a:solidFill>
                  <a:srgbClr val="3333CC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IF (Patrons = None)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</a:rPr>
              <a:t>	THEN </a:t>
            </a:r>
            <a:r>
              <a:rPr lang="en-US" sz="1800" b="1" dirty="0" err="1">
                <a:solidFill>
                  <a:schemeClr val="accent2"/>
                </a:solidFill>
              </a:rPr>
              <a:t>WillWait</a:t>
            </a:r>
            <a:r>
              <a:rPr lang="en-US" sz="1800" b="1" dirty="0">
                <a:solidFill>
                  <a:schemeClr val="accent2"/>
                </a:solidFill>
              </a:rPr>
              <a:t> = No</a:t>
            </a:r>
            <a:br>
              <a:rPr lang="en-US" sz="1800" b="1" dirty="0">
                <a:solidFill>
                  <a:schemeClr val="accent2"/>
                </a:solidFill>
              </a:rPr>
            </a:br>
            <a:endParaRPr lang="en-US" sz="1800" b="1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3333CC"/>
                </a:solidFill>
              </a:rPr>
              <a:t>IF (Patrons = Full) </a:t>
            </a:r>
            <a:br>
              <a:rPr lang="en-US" sz="1800" b="1" dirty="0">
                <a:solidFill>
                  <a:srgbClr val="3333CC"/>
                </a:solidFill>
              </a:rPr>
            </a:br>
            <a:r>
              <a:rPr lang="en-US" sz="1800" b="1" dirty="0">
                <a:solidFill>
                  <a:srgbClr val="3333CC"/>
                </a:solidFill>
              </a:rPr>
              <a:t>  &amp; (Hungry = No) </a:t>
            </a:r>
            <a:br>
              <a:rPr lang="en-US" sz="1800" b="1" dirty="0">
                <a:solidFill>
                  <a:srgbClr val="3333CC"/>
                </a:solidFill>
              </a:rPr>
            </a:br>
            <a:r>
              <a:rPr lang="en-US" sz="1800" b="1" dirty="0">
                <a:solidFill>
                  <a:srgbClr val="3333CC"/>
                </a:solidFill>
              </a:rPr>
              <a:t>  &amp;(Type = French)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b="1" dirty="0">
                <a:solidFill>
                  <a:srgbClr val="3333CC"/>
                </a:solidFill>
              </a:rPr>
              <a:t>	THEN </a:t>
            </a:r>
            <a:r>
              <a:rPr lang="en-US" sz="1800" b="1" dirty="0" err="1">
                <a:solidFill>
                  <a:srgbClr val="3333CC"/>
                </a:solidFill>
              </a:rPr>
              <a:t>WillWait</a:t>
            </a:r>
            <a:r>
              <a:rPr lang="en-US" sz="1800" b="1" dirty="0">
                <a:solidFill>
                  <a:srgbClr val="3333CC"/>
                </a:solidFill>
              </a:rPr>
              <a:t> = Yes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3333CC"/>
                </a:solidFill>
              </a:rPr>
              <a:t>...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	</a:t>
            </a:r>
            <a:r>
              <a:rPr lang="en-US" sz="1600" dirty="0"/>
              <a:t> </a:t>
            </a:r>
          </a:p>
        </p:txBody>
      </p:sp>
      <p:pic>
        <p:nvPicPr>
          <p:cNvPr id="836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38862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r>
              <a:rPr lang="en-US" sz="2800" dirty="0"/>
              <a:t>Fighting </a:t>
            </a:r>
            <a:r>
              <a:rPr lang="en-US" sz="2800" dirty="0" err="1"/>
              <a:t>Overfitting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Using Rule Post-Pruning </a:t>
            </a:r>
          </a:p>
        </p:txBody>
      </p:sp>
      <p:pic>
        <p:nvPicPr>
          <p:cNvPr id="898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858000" cy="352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4 at 1.54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3" y="1567500"/>
            <a:ext cx="8026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77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1-14 at 1.54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33600"/>
            <a:ext cx="7594600" cy="2552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91200" y="609600"/>
            <a:ext cx="190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Logical aside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15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2-11-14 at 1.54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877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92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11-14 at 1.55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50" y="2041290"/>
            <a:ext cx="7632700" cy="3594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19800" y="762000"/>
            <a:ext cx="2484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 logical aside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492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C4.5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7772400" cy="4114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C4.5 </a:t>
            </a:r>
            <a:r>
              <a:rPr lang="en-US" b="1" dirty="0">
                <a:solidFill>
                  <a:srgbClr val="FF0000"/>
                </a:solidFill>
              </a:rPr>
              <a:t>is an extension of ID3 that accounts for  unavailable values, continuous attribute value ranges, pruning of decision trees, rule derivation, and so on.</a:t>
            </a:r>
          </a:p>
          <a:p>
            <a:endParaRPr lang="en-US" sz="1600" dirty="0"/>
          </a:p>
          <a:p>
            <a:r>
              <a:rPr lang="en-US" sz="1800" b="1" dirty="0"/>
              <a:t>C4.5: Programs for Machine Learning</a:t>
            </a:r>
            <a:endParaRPr lang="en-US" sz="1600" b="1" dirty="0"/>
          </a:p>
          <a:p>
            <a:r>
              <a:rPr lang="en-US" sz="1600" b="1" dirty="0"/>
              <a:t>J. Ross Quinlan, The Morgan Kaufmann Series </a:t>
            </a:r>
          </a:p>
          <a:p>
            <a:r>
              <a:rPr lang="en-US" sz="1600" b="1" dirty="0"/>
              <a:t>  in Machine Learning, Pat </a:t>
            </a:r>
            <a:r>
              <a:rPr lang="en-US" sz="1600" b="1" dirty="0" smtClean="0"/>
              <a:t>Langley.</a:t>
            </a:r>
            <a:endParaRPr lang="en-US" sz="1600" b="1" dirty="0"/>
          </a:p>
        </p:txBody>
      </p:sp>
      <p:pic>
        <p:nvPicPr>
          <p:cNvPr id="789508" name="Picture 4" descr="quin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667000"/>
            <a:ext cx="26685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</a:t>
            </a:r>
            <a:br>
              <a:rPr lang="en-US"/>
            </a:br>
            <a:r>
              <a:rPr lang="en-US"/>
              <a:t>When to use Decision Trees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Instances presented as </a:t>
            </a:r>
            <a:r>
              <a:rPr lang="en-US" dirty="0">
                <a:solidFill>
                  <a:schemeClr val="accent2"/>
                </a:solidFill>
              </a:rPr>
              <a:t>attribute-value pairs</a:t>
            </a:r>
          </a:p>
          <a:p>
            <a:r>
              <a:rPr lang="en-US" dirty="0"/>
              <a:t>Method of approximating discrete-valued functions</a:t>
            </a:r>
          </a:p>
          <a:p>
            <a:r>
              <a:rPr lang="en-US" dirty="0"/>
              <a:t>	Target function has discrete values: </a:t>
            </a:r>
            <a:r>
              <a:rPr lang="en-US" dirty="0">
                <a:solidFill>
                  <a:schemeClr val="accent2"/>
                </a:solidFill>
              </a:rPr>
              <a:t>classification problems</a:t>
            </a:r>
          </a:p>
          <a:p>
            <a:endParaRPr lang="en-US" dirty="0" smtClean="0"/>
          </a:p>
          <a:p>
            <a:r>
              <a:rPr lang="en-US" dirty="0" smtClean="0"/>
              <a:t>Robust </a:t>
            </a:r>
            <a:r>
              <a:rPr lang="en-US" dirty="0"/>
              <a:t>to </a:t>
            </a:r>
            <a:r>
              <a:rPr lang="en-US" dirty="0">
                <a:solidFill>
                  <a:schemeClr val="accent2"/>
                </a:solidFill>
              </a:rPr>
              <a:t>noisy data</a:t>
            </a:r>
            <a:r>
              <a:rPr lang="en-US" dirty="0"/>
              <a:t>:</a:t>
            </a:r>
          </a:p>
          <a:p>
            <a:r>
              <a:rPr lang="en-US" dirty="0"/>
              <a:t>	Training data may contain 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missing attribute values</a:t>
            </a:r>
          </a:p>
          <a:p>
            <a:r>
              <a:rPr lang="en-US" dirty="0"/>
              <a:t>Typical bias: prefer smaller trees </a:t>
            </a:r>
            <a:r>
              <a:rPr lang="en-US" dirty="0">
                <a:solidFill>
                  <a:schemeClr val="accent2"/>
                </a:solidFill>
              </a:rPr>
              <a:t>(Ockham's razor )</a:t>
            </a:r>
          </a:p>
        </p:txBody>
      </p:sp>
      <p:sp>
        <p:nvSpPr>
          <p:cNvPr id="961540" name="Rectangle 4"/>
          <p:cNvSpPr>
            <a:spLocks noChangeArrowheads="1"/>
          </p:cNvSpPr>
          <p:nvPr/>
        </p:nvSpPr>
        <p:spPr bwMode="auto">
          <a:xfrm>
            <a:off x="1600200" y="5715000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</a:rPr>
              <a:t>Widely used, practical and easy to interpret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571500"/>
          </a:xfrm>
        </p:spPr>
        <p:txBody>
          <a:bodyPr/>
          <a:lstStyle/>
          <a:p>
            <a:r>
              <a:rPr lang="en-US" sz="2800"/>
              <a:t>Decision Tree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038600" cy="46482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1600" b="1" dirty="0"/>
              <a:t>What is a decision tree?</a:t>
            </a:r>
          </a:p>
          <a:p>
            <a:pPr marL="0" indent="0">
              <a:lnSpc>
                <a:spcPct val="90000"/>
              </a:lnSpc>
            </a:pPr>
            <a:endParaRPr lang="en-US" sz="1600" b="1" dirty="0"/>
          </a:p>
          <a:p>
            <a:pPr marL="0" indent="0">
              <a:lnSpc>
                <a:spcPct val="90000"/>
              </a:lnSpc>
            </a:pPr>
            <a:r>
              <a:rPr lang="en-US" sz="1600" b="1" dirty="0"/>
              <a:t>A tree with two types of nodes: </a:t>
            </a:r>
          </a:p>
          <a:p>
            <a:pPr marL="0" indent="0">
              <a:lnSpc>
                <a:spcPct val="90000"/>
              </a:lnSpc>
            </a:pPr>
            <a:endParaRPr lang="en-US" sz="1600" b="1" dirty="0"/>
          </a:p>
          <a:p>
            <a:pPr marL="0" indent="0">
              <a:lnSpc>
                <a:spcPct val="90000"/>
              </a:lnSpc>
            </a:pPr>
            <a:r>
              <a:rPr lang="en-US" sz="1600" b="1" dirty="0"/>
              <a:t>	Decision </a:t>
            </a:r>
            <a:r>
              <a:rPr lang="en-US" sz="1600" b="1" dirty="0" smtClean="0"/>
              <a:t>nodes</a:t>
            </a:r>
            <a:endParaRPr lang="en-US" sz="1600" b="1" dirty="0"/>
          </a:p>
          <a:p>
            <a:pPr marL="0" indent="0">
              <a:lnSpc>
                <a:spcPct val="90000"/>
              </a:lnSpc>
            </a:pPr>
            <a:r>
              <a:rPr lang="en-US" sz="1600" b="1" dirty="0"/>
              <a:t>	Leaf </a:t>
            </a:r>
            <a:r>
              <a:rPr lang="en-US" sz="1600" b="1" dirty="0" smtClean="0"/>
              <a:t>nodes</a:t>
            </a:r>
            <a:endParaRPr lang="en-US" sz="1600" b="1" dirty="0"/>
          </a:p>
          <a:p>
            <a:pPr marL="0" indent="0">
              <a:lnSpc>
                <a:spcPct val="90000"/>
              </a:lnSpc>
            </a:pPr>
            <a:r>
              <a:rPr lang="en-US" sz="1600" b="1" dirty="0"/>
              <a:t>	</a:t>
            </a:r>
          </a:p>
          <a:p>
            <a:pPr marL="0" indent="0">
              <a:lnSpc>
                <a:spcPct val="900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Decision node:</a:t>
            </a:r>
            <a:r>
              <a:rPr lang="en-US" sz="1600" b="1" dirty="0"/>
              <a:t> Specifies a choice or  test of some attribute with 2 or more alternatives;</a:t>
            </a:r>
          </a:p>
          <a:p>
            <a:pPr marL="0" indent="0">
              <a:lnSpc>
                <a:spcPct val="90000"/>
              </a:lnSpc>
            </a:pPr>
            <a:r>
              <a:rPr lang="en-US" sz="1600" b="1" dirty="0">
                <a:sym typeface="Wingdings" charset="0"/>
              </a:rPr>
              <a:t> every </a:t>
            </a:r>
            <a:r>
              <a:rPr lang="en-US" sz="1600" b="1" dirty="0">
                <a:solidFill>
                  <a:schemeClr val="accent2"/>
                </a:solidFill>
              </a:rPr>
              <a:t>decision  node is  part of a path to a leaf node</a:t>
            </a:r>
          </a:p>
          <a:p>
            <a:pPr marL="0" indent="0">
              <a:lnSpc>
                <a:spcPct val="90000"/>
              </a:lnSpc>
            </a:pPr>
            <a:endParaRPr lang="en-US" sz="1600" b="1" dirty="0"/>
          </a:p>
          <a:p>
            <a:pPr marL="0" indent="0">
              <a:lnSpc>
                <a:spcPct val="90000"/>
              </a:lnSpc>
            </a:pPr>
            <a:r>
              <a:rPr lang="en-US" sz="1600" b="1" dirty="0">
                <a:solidFill>
                  <a:schemeClr val="accent2"/>
                </a:solidFill>
              </a:rPr>
              <a:t>Leaf node:</a:t>
            </a:r>
            <a:r>
              <a:rPr lang="en-US" sz="1600" b="1" dirty="0"/>
              <a:t> Indicates classification of an example</a:t>
            </a:r>
          </a:p>
        </p:txBody>
      </p:sp>
      <p:pic>
        <p:nvPicPr>
          <p:cNvPr id="769028" name="Picture 4" descr="dtdia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209800"/>
            <a:ext cx="4343400" cy="426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Inducing decision trees is one of the </a:t>
            </a:r>
            <a:r>
              <a:rPr lang="en-US" dirty="0">
                <a:solidFill>
                  <a:schemeClr val="accent2"/>
                </a:solidFill>
              </a:rPr>
              <a:t>most widely used learning methods in practice </a:t>
            </a:r>
          </a:p>
          <a:p>
            <a:pPr>
              <a:lnSpc>
                <a:spcPct val="90000"/>
              </a:lnSpc>
            </a:pPr>
            <a:r>
              <a:rPr lang="en-US" dirty="0"/>
              <a:t>Can </a:t>
            </a:r>
            <a:r>
              <a:rPr lang="en-US" dirty="0">
                <a:solidFill>
                  <a:schemeClr val="accent2"/>
                </a:solidFill>
              </a:rPr>
              <a:t>outperform human experts</a:t>
            </a:r>
            <a:r>
              <a:rPr lang="en-US" dirty="0"/>
              <a:t> in many problems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Strengths </a:t>
            </a:r>
            <a:r>
              <a:rPr lang="en-US" dirty="0"/>
              <a:t>include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Fast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accent2"/>
                </a:solidFill>
              </a:rPr>
              <a:t>simple to </a:t>
            </a:r>
            <a:r>
              <a:rPr lang="en-US" dirty="0" smtClean="0">
                <a:solidFill>
                  <a:schemeClr val="accent2"/>
                </a:solidFill>
              </a:rPr>
              <a:t>implement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human readable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can convert result to a set of easily </a:t>
            </a:r>
            <a:r>
              <a:rPr lang="en-US" dirty="0">
                <a:solidFill>
                  <a:schemeClr val="accent2"/>
                </a:solidFill>
              </a:rPr>
              <a:t>interpretable rules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empirically valid in many </a:t>
            </a:r>
            <a:r>
              <a:rPr lang="en-US" dirty="0">
                <a:solidFill>
                  <a:schemeClr val="accent2"/>
                </a:solidFill>
              </a:rPr>
              <a:t>commercial products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handles </a:t>
            </a:r>
            <a:r>
              <a:rPr lang="en-US" dirty="0">
                <a:solidFill>
                  <a:schemeClr val="accent2"/>
                </a:solidFill>
              </a:rPr>
              <a:t>noisy data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Weaknesses </a:t>
            </a:r>
            <a:r>
              <a:rPr lang="en-US" dirty="0"/>
              <a:t>include: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"</a:t>
            </a:r>
            <a:r>
              <a:rPr lang="en-US" sz="1800" dirty="0" err="1"/>
              <a:t>Univariate</a:t>
            </a:r>
            <a:r>
              <a:rPr lang="en-US" sz="1800" dirty="0"/>
              <a:t>" splits/partitioning using only </a:t>
            </a:r>
            <a:r>
              <a:rPr lang="en-US" sz="1800" dirty="0">
                <a:solidFill>
                  <a:schemeClr val="accent2"/>
                </a:solidFill>
              </a:rPr>
              <a:t>one attribute at a time so limits types of possible trees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accent2"/>
                </a:solidFill>
              </a:rPr>
              <a:t>large decision trees may be hard to understand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requires </a:t>
            </a:r>
            <a:r>
              <a:rPr lang="en-US" sz="1800" dirty="0">
                <a:solidFill>
                  <a:schemeClr val="accent2"/>
                </a:solidFill>
              </a:rPr>
              <a:t>fixed-length feature vectors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non-incremental (i.e., </a:t>
            </a:r>
            <a:r>
              <a:rPr lang="en-US" sz="1800" dirty="0">
                <a:solidFill>
                  <a:schemeClr val="accent2"/>
                </a:solidFill>
              </a:rPr>
              <a:t>batch method)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2400" y="2743200"/>
            <a:ext cx="440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be a legal requirement! Why?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95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5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r>
              <a:rPr lang="en-US" dirty="0"/>
              <a:t>Inductive Learning Example</a:t>
            </a:r>
          </a:p>
        </p:txBody>
      </p:sp>
      <p:graphicFrame>
        <p:nvGraphicFramePr>
          <p:cNvPr id="919555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036913656"/>
              </p:ext>
            </p:extLst>
          </p:nvPr>
        </p:nvGraphicFramePr>
        <p:xfrm>
          <a:off x="609600" y="990600"/>
          <a:ext cx="8008938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Document" r:id="rId4" imgW="5607880" imgH="1615283" progId="Word.Document.8">
                  <p:embed/>
                </p:oleObj>
              </mc:Choice>
              <mc:Fallback>
                <p:oleObj name="Document" r:id="rId4" imgW="5607880" imgH="1615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8008938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381000" y="3429000"/>
            <a:ext cx="87630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Instance Space X:</a:t>
            </a:r>
            <a:r>
              <a:rPr lang="en-US" dirty="0"/>
              <a:t> Set of all possible objects described by attributes 			(often called features).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Target Function f:</a:t>
            </a:r>
            <a:r>
              <a:rPr lang="en-US" dirty="0"/>
              <a:t> Mapping from Attributes to Target Feature  </a:t>
            </a:r>
            <a:br>
              <a:rPr lang="en-US" dirty="0"/>
            </a:br>
            <a:r>
              <a:rPr lang="en-US" dirty="0"/>
              <a:t>			(often called label)  (f is unknown)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Hypothesis Space H:</a:t>
            </a:r>
            <a:r>
              <a:rPr lang="en-US" dirty="0"/>
              <a:t> Set of all classification rules h</a:t>
            </a:r>
            <a:r>
              <a:rPr lang="en-US" baseline="-25000" dirty="0"/>
              <a:t>i</a:t>
            </a:r>
            <a:r>
              <a:rPr lang="en-US" dirty="0"/>
              <a:t> we allow.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Training Data D:</a:t>
            </a:r>
            <a:r>
              <a:rPr lang="en-US" dirty="0"/>
              <a:t> Set of instances labeled with Target Feature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43800" y="2438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86600" y="2133600"/>
            <a:ext cx="70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Etc.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Decision Tree Example: </a:t>
            </a:r>
            <a:r>
              <a:rPr lang="en-US" sz="2400" dirty="0" smtClean="0">
                <a:solidFill>
                  <a:srgbClr val="FF0000"/>
                </a:solidFill>
              </a:rPr>
              <a:t>“</a:t>
            </a:r>
            <a:r>
              <a:rPr lang="en-US" sz="2400" dirty="0" err="1" smtClean="0">
                <a:solidFill>
                  <a:srgbClr val="FF0000"/>
                </a:solidFill>
              </a:rPr>
              <a:t>BigTip</a:t>
            </a:r>
            <a:r>
              <a:rPr lang="en-US" sz="2400" dirty="0" smtClean="0">
                <a:solidFill>
                  <a:srgbClr val="FF0000"/>
                </a:solidFill>
              </a:rPr>
              <a:t>”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934915" name="Group 3"/>
          <p:cNvGrpSpPr>
            <a:grpSpLocks/>
          </p:cNvGrpSpPr>
          <p:nvPr/>
        </p:nvGrpSpPr>
        <p:grpSpPr bwMode="auto">
          <a:xfrm>
            <a:off x="152400" y="762000"/>
            <a:ext cx="7848600" cy="2743200"/>
            <a:chOff x="192" y="960"/>
            <a:chExt cx="4944" cy="1728"/>
          </a:xfrm>
        </p:grpSpPr>
        <p:sp>
          <p:nvSpPr>
            <p:cNvPr id="934916" name="Rectangle 4"/>
            <p:cNvSpPr>
              <a:spLocks noChangeArrowheads="1"/>
            </p:cNvSpPr>
            <p:nvPr/>
          </p:nvSpPr>
          <p:spPr bwMode="auto">
            <a:xfrm>
              <a:off x="2256" y="960"/>
              <a:ext cx="720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Food</a:t>
              </a:r>
            </a:p>
          </p:txBody>
        </p:sp>
        <p:sp>
          <p:nvSpPr>
            <p:cNvPr id="934917" name="Rectangle 5"/>
            <p:cNvSpPr>
              <a:spLocks noChangeArrowheads="1"/>
            </p:cNvSpPr>
            <p:nvPr/>
          </p:nvSpPr>
          <p:spPr bwMode="auto">
            <a:xfrm>
              <a:off x="1728" y="1920"/>
              <a:ext cx="1008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Price</a:t>
              </a:r>
            </a:p>
          </p:txBody>
        </p:sp>
        <p:sp>
          <p:nvSpPr>
            <p:cNvPr id="934918" name="Rectangle 6"/>
            <p:cNvSpPr>
              <a:spLocks noChangeArrowheads="1"/>
            </p:cNvSpPr>
            <p:nvPr/>
          </p:nvSpPr>
          <p:spPr bwMode="auto">
            <a:xfrm>
              <a:off x="768" y="1392"/>
              <a:ext cx="720" cy="2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Speedy</a:t>
              </a:r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1152" y="1104"/>
              <a:ext cx="110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0" name="Line 8"/>
            <p:cNvSpPr>
              <a:spLocks noChangeShapeType="1"/>
            </p:cNvSpPr>
            <p:nvPr/>
          </p:nvSpPr>
          <p:spPr bwMode="auto">
            <a:xfrm>
              <a:off x="2640" y="1200"/>
              <a:ext cx="57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1" name="Line 9"/>
            <p:cNvSpPr>
              <a:spLocks noChangeShapeType="1"/>
            </p:cNvSpPr>
            <p:nvPr/>
          </p:nvSpPr>
          <p:spPr bwMode="auto">
            <a:xfrm flipH="1">
              <a:off x="624" y="16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2" name="Line 10"/>
            <p:cNvSpPr>
              <a:spLocks noChangeShapeType="1"/>
            </p:cNvSpPr>
            <p:nvPr/>
          </p:nvSpPr>
          <p:spPr bwMode="auto">
            <a:xfrm flipH="1">
              <a:off x="1440" y="216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3" name="Line 11"/>
            <p:cNvSpPr>
              <a:spLocks noChangeShapeType="1"/>
            </p:cNvSpPr>
            <p:nvPr/>
          </p:nvSpPr>
          <p:spPr bwMode="auto">
            <a:xfrm>
              <a:off x="1344" y="1632"/>
              <a:ext cx="91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2448" y="2160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976" y="1104"/>
              <a:ext cx="18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4926" name="Oval 14"/>
            <p:cNvSpPr>
              <a:spLocks noChangeArrowheads="1"/>
            </p:cNvSpPr>
            <p:nvPr/>
          </p:nvSpPr>
          <p:spPr bwMode="auto">
            <a:xfrm>
              <a:off x="3024" y="1488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27" name="Oval 15"/>
            <p:cNvSpPr>
              <a:spLocks noChangeArrowheads="1"/>
            </p:cNvSpPr>
            <p:nvPr/>
          </p:nvSpPr>
          <p:spPr bwMode="auto">
            <a:xfrm>
              <a:off x="1056" y="240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yes</a:t>
              </a:r>
            </a:p>
          </p:txBody>
        </p:sp>
        <p:sp>
          <p:nvSpPr>
            <p:cNvPr id="934928" name="Oval 16"/>
            <p:cNvSpPr>
              <a:spLocks noChangeArrowheads="1"/>
            </p:cNvSpPr>
            <p:nvPr/>
          </p:nvSpPr>
          <p:spPr bwMode="auto">
            <a:xfrm>
              <a:off x="2832" y="2352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29" name="Oval 17"/>
            <p:cNvSpPr>
              <a:spLocks noChangeArrowheads="1"/>
            </p:cNvSpPr>
            <p:nvPr/>
          </p:nvSpPr>
          <p:spPr bwMode="auto">
            <a:xfrm>
              <a:off x="4560" y="144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no</a:t>
              </a:r>
            </a:p>
          </p:txBody>
        </p:sp>
        <p:sp>
          <p:nvSpPr>
            <p:cNvPr id="934930" name="Oval 18"/>
            <p:cNvSpPr>
              <a:spLocks noChangeArrowheads="1"/>
            </p:cNvSpPr>
            <p:nvPr/>
          </p:nvSpPr>
          <p:spPr bwMode="auto">
            <a:xfrm>
              <a:off x="192" y="1920"/>
              <a:ext cx="576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yes</a:t>
              </a:r>
            </a:p>
          </p:txBody>
        </p:sp>
        <p:sp>
          <p:nvSpPr>
            <p:cNvPr id="934931" name="Text Box 19"/>
            <p:cNvSpPr txBox="1">
              <a:spLocks noChangeArrowheads="1"/>
            </p:cNvSpPr>
            <p:nvPr/>
          </p:nvSpPr>
          <p:spPr bwMode="auto">
            <a:xfrm>
              <a:off x="1248" y="96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great</a:t>
              </a:r>
            </a:p>
          </p:txBody>
        </p:sp>
        <p:sp>
          <p:nvSpPr>
            <p:cNvPr id="934932" name="Text Box 20"/>
            <p:cNvSpPr txBox="1">
              <a:spLocks noChangeArrowheads="1"/>
            </p:cNvSpPr>
            <p:nvPr/>
          </p:nvSpPr>
          <p:spPr bwMode="auto">
            <a:xfrm>
              <a:off x="2400" y="1248"/>
              <a:ext cx="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mediocre</a:t>
              </a:r>
            </a:p>
          </p:txBody>
        </p:sp>
        <p:sp>
          <p:nvSpPr>
            <p:cNvPr id="934933" name="Text Box 21"/>
            <p:cNvSpPr txBox="1">
              <a:spLocks noChangeArrowheads="1"/>
            </p:cNvSpPr>
            <p:nvPr/>
          </p:nvSpPr>
          <p:spPr bwMode="auto">
            <a:xfrm>
              <a:off x="3686" y="1034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yuck</a:t>
              </a:r>
            </a:p>
          </p:txBody>
        </p:sp>
        <p:sp>
          <p:nvSpPr>
            <p:cNvPr id="934934" name="Text Box 22"/>
            <p:cNvSpPr txBox="1">
              <a:spLocks noChangeArrowheads="1"/>
            </p:cNvSpPr>
            <p:nvPr/>
          </p:nvSpPr>
          <p:spPr bwMode="auto">
            <a:xfrm>
              <a:off x="710" y="165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yes</a:t>
              </a:r>
            </a:p>
          </p:txBody>
        </p:sp>
        <p:sp>
          <p:nvSpPr>
            <p:cNvPr id="934935" name="Text Box 23"/>
            <p:cNvSpPr txBox="1">
              <a:spLocks noChangeArrowheads="1"/>
            </p:cNvSpPr>
            <p:nvPr/>
          </p:nvSpPr>
          <p:spPr bwMode="auto">
            <a:xfrm>
              <a:off x="1718" y="156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no</a:t>
              </a:r>
            </a:p>
          </p:txBody>
        </p:sp>
        <p:sp>
          <p:nvSpPr>
            <p:cNvPr id="934936" name="Text Box 24"/>
            <p:cNvSpPr txBox="1">
              <a:spLocks noChangeArrowheads="1"/>
            </p:cNvSpPr>
            <p:nvPr/>
          </p:nvSpPr>
          <p:spPr bwMode="auto">
            <a:xfrm>
              <a:off x="1680" y="216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adequate</a:t>
              </a:r>
            </a:p>
          </p:txBody>
        </p:sp>
        <p:sp>
          <p:nvSpPr>
            <p:cNvPr id="934937" name="Text Box 25"/>
            <p:cNvSpPr txBox="1">
              <a:spLocks noChangeArrowheads="1"/>
            </p:cNvSpPr>
            <p:nvPr/>
          </p:nvSpPr>
          <p:spPr bwMode="auto">
            <a:xfrm>
              <a:off x="2736" y="206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high</a:t>
              </a:r>
            </a:p>
          </p:txBody>
        </p:sp>
      </p:grpSp>
      <p:sp>
        <p:nvSpPr>
          <p:cNvPr id="934941" name="Text Box 29"/>
          <p:cNvSpPr txBox="1">
            <a:spLocks noChangeArrowheads="1"/>
          </p:cNvSpPr>
          <p:nvPr/>
        </p:nvSpPr>
        <p:spPr bwMode="auto">
          <a:xfrm>
            <a:off x="76200" y="4038600"/>
            <a:ext cx="5666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Is the decision tree we learned consistent?</a:t>
            </a:r>
          </a:p>
        </p:txBody>
      </p:sp>
      <p:sp>
        <p:nvSpPr>
          <p:cNvPr id="934942" name="Text Box 30"/>
          <p:cNvSpPr txBox="1">
            <a:spLocks noChangeArrowheads="1"/>
          </p:cNvSpPr>
          <p:nvPr/>
        </p:nvSpPr>
        <p:spPr bwMode="auto">
          <a:xfrm>
            <a:off x="381000" y="4648200"/>
            <a:ext cx="482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Yes, it agrees with all the examples</a:t>
            </a:r>
            <a:r>
              <a:rPr lang="en-US" b="1" dirty="0" smtClean="0">
                <a:solidFill>
                  <a:srgbClr val="3333CC"/>
                </a:solidFill>
              </a:rPr>
              <a:t>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2129135"/>
            <a:ext cx="3346450" cy="4654252"/>
            <a:chOff x="5638800" y="2129135"/>
            <a:chExt cx="3346450" cy="4654252"/>
          </a:xfrm>
        </p:grpSpPr>
        <p:pic>
          <p:nvPicPr>
            <p:cNvPr id="934939" name="Picture 2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590800"/>
              <a:ext cx="3346450" cy="4192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781800" y="2129135"/>
              <a:ext cx="1384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Our 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33400" y="5410200"/>
            <a:ext cx="408091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Not all 2x2x3 = 12 tuples</a:t>
            </a:r>
          </a:p>
          <a:p>
            <a:r>
              <a:rPr lang="en-US" dirty="0" smtClean="0"/>
              <a:t>Also, some repeats! These are</a:t>
            </a:r>
          </a:p>
          <a:p>
            <a:r>
              <a:rPr lang="en-US" dirty="0" smtClean="0"/>
              <a:t>literally “observations.”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4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41" grpId="0"/>
      <p:bldP spid="93494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ELMAN@C02GT4M7DJWT3PP7" val="47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textwidth11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\addtolength{\tabcolsep}{-2.0mm}&#10;\begin{tabular}{|cccc|c|} \hline&#10;        &amp; F &amp; S &amp; P &amp; BigTip \\ \hline&#10;$\x_1\!=\!($ &amp; g,      &amp; y,       &amp; a        $)$&amp; $f(\x_1)\!=\!1$        \\&#10;$\x_2\!=\!($ &amp; g,      &amp; n,       &amp; h        $)$&amp; $f(\x_2)\!=\!0$        \\&#10;$\x_3\!=\!($ &amp; g,      &amp; y,       &amp; h        $)$&amp; $f(\x_3)\!=\!1$        \\&#10;$\x_4\!=\!($ &amp; g,      &amp; n,       &amp; a        $)$&amp; $f(\x_4)\!=\!1$        \\&#10;$\x_5\!=\!($ &amp; m,      &amp; y,       &amp; a        $)$&amp; $f(\x_5)\!=\!0$        \\&#10;$\x_6\!=\!($ &amp; y,      &amp; y,       &amp; a        $)$&amp; $f(\x_6)\!=\!0$        \\&#10;$\x_7\!=\!($ &amp; g,      &amp; y,       &amp; a        $)$&amp; $f(\x_7)\!=\!1$        \\&#10;$\x_8\!=\!($ &amp; g,      &amp; y,       &amp; h        $)$&amp; $f(\x_8)\!=\!1$        \\&#10;$\x_9\!=\!($ &amp; m,      &amp; y,       &amp; a        $)$&amp; $f(\x_9)\!=\!0$        \\&#10;$\x_{10}\!=\!($&amp; g,      &amp; y,       &amp; a        $)$&amp; $f(\x_{10})\!=\!1$      \\ \hline&#10;\end{tabular}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106.875"/>
  <p:tag name="PICTUREFILESIZE" val="1250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textwidth11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\addtolength{\tabcolsep}{-2.0mm}&#10;\begin{tabular}{|cccc|c|} \hline&#10;        &amp; F &amp; S &amp; P &amp; BigTip \\ \hline&#10;$\x_1\!=\!($ &amp; g,      &amp; y,       &amp; a        $)$&amp; $f(\x_1)\!=\!1$        \\&#10;$\x_2\!=\!($ &amp; g,      &amp; n,       &amp; h        $)$&amp; $f(\x_2)\!=\!0$        \\&#10;$\x_3\!=\!($ &amp; g,      &amp; y,       &amp; h        $)$&amp; $f(\x_3)\!=\!1$        \\&#10;$\x_4\!=\!($ &amp; g,      &amp; n,       &amp; a        $)$&amp; $f(\x_4)\!=\!1$        \\&#10;$\x_5\!=\!($ &amp; m,      &amp; y,       &amp; a        $)$&amp; $f(\x_5)\!=\!0$        \\&#10;$\x_6\!=\!($ &amp; y,      &amp; y,       &amp; a        $)$&amp; $f(\x_6)\!=\!0$        \\&#10;$\x_7\!=\!($ &amp; g,      &amp; y,       &amp; a        $)$&amp; $f(\x_7)\!=\!1$        \\&#10;$\x_8\!=\!($ &amp; g,      &amp; y,       &amp; h        $)$&amp; $f(\x_8)\!=\!1$        \\&#10;$\x_9\!=\!($ &amp; m,      &amp; y,       &amp; a        $)$&amp; $f(\x_9)\!=\!0$        \\&#10;$\x_{10}\!=\!($&amp; g,      &amp; y,       &amp; a        $)$&amp; $f(\x_{10})\!=\!1$      \\ \hline&#10;\end{tabular}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106.875"/>
  <p:tag name="PICTUREFILESIZE" val="1250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textwidth11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\addtolength{\tabcolsep}{-2.0mm}&#10;\begin{tabular}{|cccc|c|} \hline&#10;        &amp; F &amp; S &amp; P &amp; BigTip \\ \hline&#10;$\x_1\!=\!($ &amp; g,      &amp; y,       &amp; a        $)$&amp; $f(\x_1)\!=\!1$        \\&#10;$\x_2\!=\!($ &amp; g,      &amp; n,       &amp; h        $)$&amp; $f(\x_2)\!=\!0$        \\&#10;$\x_3\!=\!($ &amp; g,      &amp; y,       &amp; h        $)$&amp; $f(\x_3)\!=\!1$        \\&#10;$\x_4\!=\!($ &amp; g,      &amp; n,       &amp; a        $)$&amp; $f(\x_4)\!=\!1$        \\&#10;$\x_5\!=\!($ &amp; m,      &amp; y,       &amp; a        $)$&amp; $f(\x_5)\!=\!0$        \\&#10;$\x_6\!=\!($ &amp; y,      &amp; y,       &amp; a        $)$&amp; $f(\x_6)\!=\!0$        \\&#10;$\x_7\!=\!($ &amp; g,      &amp; y,       &amp; a        $)$&amp; $f(\x_7)\!=\!1$        \\&#10;$\x_8\!=\!($ &amp; g,      &amp; y,       &amp; h        $)$&amp; $f(\x_8)\!=\!1$        \\&#10;$\x_9\!=\!($ &amp; m,      &amp; y,       &amp; a        $)$&amp; $f(\x_9)\!=\!0$        \\&#10;$\x_{10}\!=\!($&amp; g,      &amp; y,       &amp; a        $)$&amp; $f(\x_{10})\!=\!1$      \\ \hline&#10;\end{tabular}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106.875"/>
  <p:tag name="PICTUREFILESIZE" val="12505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&#10;\textwidth20.5cm&#10;&#10;\def\argmax{\mathop{\rm argmax}}&#10;\def\argmin{\mathop{\rm argmin}}&#10;\newcommand{\tand}{\wedge}&#10;\newcommand{\tor}{\vee}&#10;\newcommand{\union}{\cup}&#10;\newcommand{\intersection}{\cap}&#10;\newcommand{\ch}{$\surd$}&#10;\newcommand{\pgm}[1]{{\sc #1}}&#10;\newcommand{\la}{\leftarrow}&#10;\newcommand{\ra}{\rightarrow}&#10;\newcommand{\&lt;}{\langle}&#10;\newcommand{\lra}{\leftrightarrow}&#10;\newcommand{\bi}{\begin{itemize}}&#10;\newcommand{\ei}{\end{itemize}}&#10;\newcommand{\be}{\begin{enumerate}}&#10;\newcommand{\ee}{\end{enumerate}}&#10;\newcommand{\entails}{\vdash}&#10;\newcommand{\ask}{{\bf $\longrightarrow$ Ask? }}&#10;\newcommand{\imp}{{$\Longrightarrow$\hspace{0.1cm}}}&#10;\newenvironment{definition}{{\bf Definition: }\em}{}&#10;\newenvironment{theorem}{{\bf Theorem: }\em}{}&#10;\newenvironment{corollary}{{\bf Corollary: }\em}{}&#10;\newenvironment{lemma}{{\bf Lemma: }\em}{}&#10;\newenvironment{assumption}{{\bf Assumption: }\em}{}&#10;\newenvironment{optimizationproblem}{{\bf Optimization Problem: }\em}{}&#10;\newenvironment{proof}{{\bf Proof: }\em}{$\box$}&#10;&#10;\newcommand{\x}{\vec{x}} % input pattern&#10;\newcommand{\y}{y}       % target value&#10;\newcommand{\Sample}{{S}}  % training sample&#10;\newcommand{\n}{n}       % number of training examples&#10;\newcommand{\N}{N}       % dimensionality of input space&#10;\newcommand{\F}{X}       % feature space&#10;\newcommand{\R}{R}       % risk&#10;\newcommand{\Learner}{{\cal{L}}}    % learner&#10;\newcommand{\HS}{{\cal{H}}}    % hypothesis space&#10;\newcommand{\AL}{\vec{\alpha}}   % vector of alphas&#10;\newcommand{\w}{{\vec{w}}}   % weight vector&#10;\newcommand{\Real}{\Re}     % set of real number&#10;\newcommand{\Nat}{\hbox{\bf N}}     % set of natural numbers&#10;\newcommand{\e}{{e}}     % the number e&#10;\newcommand{\Err}{Err}       % risk&#10;\newcommand{\Prec}{Prec}       % risk&#10;\newcommand{\Rec}{Rec}       % risk&#10;\newcommand{\Fone}{{F1}}       % risk&#10;&#10;\newcommand{\sgn}{\hbox{sgn}}     % sign function&#10;\newcommand{\eq}[1]{(\protect\ref{#1})}&#10;\renewcommand{\sec}[1]{section~\protect\ref{#1}}&#10;\newcommand{\chap}[1]{chapter~\protect\ref{#1}}&#10;\newcommand{\fig}[1]{figure~\protect\ref{#1}}&#10;\newcommand{\tab}[1]{table~\protect\ref{#1}}&#10;\newcommand{\svmlight}{$\mbox{\em SVM}^{light}$}&#10;&#10;\newcommand{\C}{{\cal C}}&#10;\newcommand{\ev}{{\bf v}}&#10;\newcommand{\EV}{{\bf V}}&#10;\newcommand{\X}{{\hbox{\bf X}}}&#10;\newcommand{\EVapp}{\tilde{\hbox{\bf V}}}&#10;\newcommand{\app}[1]{Appendix~\protect\ref{#1}}&#10;&#10;\begin{document}&#10;&#10;\begin{definition}&#10;The {\bf training error $\Err_{D_{train}}(h)$} on training data $D_{train}=((\x_1,\y_1),...,(\x_n,\y_n))$  of a hypothesis $h$ is $\Err_{D_{train}}(h)=\frac{1}{\n}\sum_{i=1}^{\n} \Delta(h(\x_i),\y_i)$.&#10;\end{definition}&#10;\vspace*{-0.3cm}&#10;&#10;\begin{definition}&#10;The {\bf test error $\Err_{D_{test}}(h)$} on test data $D_{test}=((\x_1,\y_1),...,(\x_k,\y_k))$  of a hypothesis $h$ is \newline $\Err_{D_{test}}(h)=\frac{1}{\n}\sum_{i=1}^{k} \Delta(h(\x_i),\y_i)$.&#10;\end{definition}&#10;\vspace*{-0.3cm}&#10;&#10;\begin{definition}&#10;The {\bf prediction/generalization/true error $\Err_P(h)$} of a hypothesis $h$ for a learning task $P(X,Y)$ is &#10;\begin{eqnarray*}&#10;\Err_P(h)=\sum_{\x \in X,\y \in Y} \Delta(h(\x),\y) P(X=\x,Y=y).&#10;\end{eqnarray*}&#10;\end{definition}&#10;\vspace*{-1.2cm}&#10;&#10;\begin{definition}&#10;The {\em zero/one-loss function $\Delta(a,b)$} returns $1$ if $a \not= b$ and $0$ otherwise.&#10;\end{definition}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661"/>
  <p:tag name="BOXHEIGHT" val="571"/>
  <p:tag name="BOXFONT" val="10"/>
  <p:tag name="BOXWRAP" val="False"/>
  <p:tag name="WORKAROUNDTRANSPARENCYBUG" val="False"/>
  <p:tag name="ALLOWFONTSUBSTITUTION" val="False"/>
  <p:tag name="BITMAPFORMAT" val="bmpmono"/>
  <p:tag name="ORIGWIDTH" val="582"/>
  <p:tag name="PICTUREFILESIZE" val="199126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56688</TotalTime>
  <Words>4539</Words>
  <Application>Microsoft Office PowerPoint</Application>
  <PresentationFormat>On-screen Show (4:3)</PresentationFormat>
  <Paragraphs>1217</Paragraphs>
  <Slides>70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ＭＳ Ｐゴシック</vt:lpstr>
      <vt:lpstr>Arial</vt:lpstr>
      <vt:lpstr>cmsy10</vt:lpstr>
      <vt:lpstr>Monotype Corsiva</vt:lpstr>
      <vt:lpstr>Symbol</vt:lpstr>
      <vt:lpstr>Tahoma</vt:lpstr>
      <vt:lpstr>Times New Roman</vt:lpstr>
      <vt:lpstr>Wingdings</vt:lpstr>
      <vt:lpstr>Default Design</vt:lpstr>
      <vt:lpstr>Document</vt:lpstr>
      <vt:lpstr>Equation</vt:lpstr>
      <vt:lpstr>Photo Editor Photo</vt:lpstr>
      <vt:lpstr>CS 4700: Foundations of  Artificial Intelligence</vt:lpstr>
      <vt:lpstr>Big Picture of Learning   </vt:lpstr>
      <vt:lpstr>Decision Tree Learning</vt:lpstr>
      <vt:lpstr>PowerPoint Presentation</vt:lpstr>
      <vt:lpstr>PowerPoint Presentation</vt:lpstr>
      <vt:lpstr>PowerPoint Presentation</vt:lpstr>
      <vt:lpstr>Decision Tree</vt:lpstr>
      <vt:lpstr>Inductive Learning Example</vt:lpstr>
      <vt:lpstr>Decision Tree Example: “BigTip”</vt:lpstr>
      <vt:lpstr>Learning decision trees: An example</vt:lpstr>
      <vt:lpstr>Attribute-based representations</vt:lpstr>
      <vt:lpstr>Decision trees</vt:lpstr>
      <vt:lpstr>Expressiveness of Decision Trees</vt:lpstr>
      <vt:lpstr>Expressiveness</vt:lpstr>
      <vt:lpstr>Number of Distinct Decision Trees</vt:lpstr>
      <vt:lpstr>Hypothesis spaces</vt:lpstr>
      <vt:lpstr>Decision tree learning Algorithm </vt:lpstr>
      <vt:lpstr>Expressiveness: Boolean Function with 2 attributes     DTs        </vt:lpstr>
      <vt:lpstr>Expressiveness: 2 attribute     DTs        </vt:lpstr>
      <vt:lpstr> </vt:lpstr>
      <vt:lpstr> </vt:lpstr>
      <vt:lpstr>Basic DT Learning Algorithm</vt:lpstr>
      <vt:lpstr>Big Tip Example </vt:lpstr>
      <vt:lpstr>Top-Down Induction of Decision Tree: Big Tip Example </vt:lpstr>
      <vt:lpstr>Top-Down Induction  of DT (simplified)</vt:lpstr>
      <vt:lpstr>Picking the Best Attribute to Split </vt:lpstr>
      <vt:lpstr>Attribute-based representations</vt:lpstr>
      <vt:lpstr>Choosing an attribute: Information Gain</vt:lpstr>
      <vt:lpstr>Information Gain</vt:lpstr>
      <vt:lpstr>Information</vt:lpstr>
      <vt:lpstr>Information (or Entropy)</vt:lpstr>
      <vt:lpstr>Shape of Entropy Function</vt:lpstr>
      <vt:lpstr>Information or  Entropy</vt:lpstr>
      <vt:lpstr>Attribute-based representations</vt:lpstr>
      <vt:lpstr>Choosing an attribute: Information Gain</vt:lpstr>
      <vt:lpstr>Choosing an attribute: Information Gain</vt:lpstr>
      <vt:lpstr>Choosing an attribute: Information Gain</vt:lpstr>
      <vt:lpstr>Interpretations of gain</vt:lpstr>
      <vt:lpstr>Information gain</vt:lpstr>
      <vt:lpstr>Example contd.</vt:lpstr>
      <vt:lpstr>Inductive Bias</vt:lpstr>
      <vt:lpstr>PowerPoint Presentation</vt:lpstr>
      <vt:lpstr>Evaluation Methodology</vt:lpstr>
      <vt:lpstr>Peeking</vt:lpstr>
      <vt:lpstr>Test/Training Split</vt:lpstr>
      <vt:lpstr>Measuring Prediction Performance</vt:lpstr>
      <vt:lpstr>Performance Measures</vt:lpstr>
      <vt:lpstr>Learning Curve Graph</vt:lpstr>
      <vt:lpstr>Restaurant Example: Learning Curve </vt:lpstr>
      <vt:lpstr>How well does it work?</vt:lpstr>
      <vt:lpstr>Summary</vt:lpstr>
      <vt:lpstr>Extensions of the  Decision Tree Learning Algorithm (Briefly)</vt:lpstr>
      <vt:lpstr>Noisy data </vt:lpstr>
      <vt:lpstr>Overfitting  </vt:lpstr>
      <vt:lpstr>PowerPoint Presentation</vt:lpstr>
      <vt:lpstr>Overfitting</vt:lpstr>
      <vt:lpstr>PowerPoint Presentation</vt:lpstr>
      <vt:lpstr>PowerPoint Presentation</vt:lpstr>
      <vt:lpstr>PowerPoint Presentation</vt:lpstr>
      <vt:lpstr>Cross Validation</vt:lpstr>
      <vt:lpstr>Specific techniques for dealing with overfitting (Model selection provides general framework)</vt:lpstr>
      <vt:lpstr>Converting Trees to Rules</vt:lpstr>
      <vt:lpstr>Fighting Overfitting: Using Rule Post-Pruning </vt:lpstr>
      <vt:lpstr>PowerPoint Presentation</vt:lpstr>
      <vt:lpstr>PowerPoint Presentation</vt:lpstr>
      <vt:lpstr>PowerPoint Presentation</vt:lpstr>
      <vt:lpstr>PowerPoint Presentation</vt:lpstr>
      <vt:lpstr>C4.5</vt:lpstr>
      <vt:lpstr>Summary: When to use Decision Trees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Ayoub Hazrati</dc:creator>
  <cp:lastModifiedBy>Ayoub Hazrati</cp:lastModifiedBy>
  <cp:revision>1034</cp:revision>
  <dcterms:created xsi:type="dcterms:W3CDTF">1601-01-01T00:00:00Z</dcterms:created>
  <dcterms:modified xsi:type="dcterms:W3CDTF">2016-11-16T15:12:37Z</dcterms:modified>
</cp:coreProperties>
</file>