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485" r:id="rId3"/>
    <p:sldId id="486" r:id="rId4"/>
    <p:sldId id="487" r:id="rId5"/>
    <p:sldId id="488" r:id="rId6"/>
    <p:sldId id="489" r:id="rId7"/>
    <p:sldId id="492" r:id="rId8"/>
    <p:sldId id="505" r:id="rId9"/>
    <p:sldId id="493" r:id="rId10"/>
    <p:sldId id="497" r:id="rId11"/>
    <p:sldId id="494" r:id="rId12"/>
    <p:sldId id="498" r:id="rId13"/>
    <p:sldId id="502" r:id="rId14"/>
    <p:sldId id="503" r:id="rId15"/>
    <p:sldId id="504" r:id="rId16"/>
    <p:sldId id="495" r:id="rId17"/>
    <p:sldId id="499" r:id="rId18"/>
    <p:sldId id="496" r:id="rId19"/>
    <p:sldId id="506" r:id="rId20"/>
    <p:sldId id="507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hid Abul-Basher" initials="ZA" lastIdx="1" clrIdx="0">
    <p:extLst>
      <p:ext uri="{19B8F6BF-5375-455C-9EA6-DF929625EA0E}">
        <p15:presenceInfo xmlns:p15="http://schemas.microsoft.com/office/powerpoint/2012/main" userId="1bc240079a3e10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A50021"/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85458" autoAdjust="0"/>
  </p:normalViewPr>
  <p:slideViewPr>
    <p:cSldViewPr>
      <p:cViewPr varScale="1">
        <p:scale>
          <a:sx n="63" d="100"/>
          <a:sy n="63" d="100"/>
        </p:scale>
        <p:origin x="17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5467-B116-4EE9-84DB-8B4BA7A9AF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1561-CFF7-447E-ACF7-77F648D1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0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3443E-9C5F-4EC5-922E-792B39A74089}" type="datetimeFigureOut">
              <a:rPr lang="en-CA" smtClean="0"/>
              <a:t>2015-04-10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E5F7-15B6-4518-8BC7-A3D7F5275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39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7E5F7-15B6-4518-8BC7-A3D7F527575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3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7E5F7-15B6-4518-8BC7-A3D7F527575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2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692696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28600" y="4013200"/>
            <a:ext cx="8686800" cy="2235200"/>
            <a:chOff x="330200" y="6858000"/>
            <a:chExt cx="8631238" cy="2220913"/>
          </a:xfrm>
        </p:grpSpPr>
        <p:pic>
          <p:nvPicPr>
            <p:cNvPr id="8" name="Picture 8" descr="DM_5_crop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" y="6858000"/>
              <a:ext cx="8626475" cy="221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79"/>
            <p:cNvGrpSpPr>
              <a:grpSpLocks/>
            </p:cNvGrpSpPr>
            <p:nvPr userDrawn="1"/>
          </p:nvGrpSpPr>
          <p:grpSpPr bwMode="auto">
            <a:xfrm>
              <a:off x="330200" y="6858000"/>
              <a:ext cx="8631238" cy="2220913"/>
              <a:chOff x="160" y="2308"/>
              <a:chExt cx="5436" cy="1398"/>
            </a:xfrm>
          </p:grpSpPr>
          <p:sp>
            <p:nvSpPr>
              <p:cNvPr id="10" name="Rectangle 80"/>
              <p:cNvSpPr>
                <a:spLocks noChangeArrowheads="1"/>
              </p:cNvSpPr>
              <p:nvPr userDrawn="1"/>
            </p:nvSpPr>
            <p:spPr bwMode="auto">
              <a:xfrm>
                <a:off x="160" y="2308"/>
                <a:ext cx="858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1" name="Rectangle 81"/>
              <p:cNvSpPr>
                <a:spLocks noChangeArrowheads="1"/>
              </p:cNvSpPr>
              <p:nvPr userDrawn="1"/>
            </p:nvSpPr>
            <p:spPr bwMode="auto">
              <a:xfrm>
                <a:off x="160" y="2862"/>
                <a:ext cx="858" cy="289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2" name="Rectangle 82"/>
              <p:cNvSpPr>
                <a:spLocks noChangeArrowheads="1"/>
              </p:cNvSpPr>
              <p:nvPr userDrawn="1"/>
            </p:nvSpPr>
            <p:spPr bwMode="auto">
              <a:xfrm>
                <a:off x="160" y="3418"/>
                <a:ext cx="269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3" name="Rectangle 83"/>
              <p:cNvSpPr>
                <a:spLocks noChangeArrowheads="1"/>
              </p:cNvSpPr>
              <p:nvPr userDrawn="1"/>
            </p:nvSpPr>
            <p:spPr bwMode="auto">
              <a:xfrm>
                <a:off x="4738" y="2308"/>
                <a:ext cx="858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4" name="Rectangle 84"/>
              <p:cNvSpPr>
                <a:spLocks noChangeArrowheads="1"/>
              </p:cNvSpPr>
              <p:nvPr userDrawn="1"/>
            </p:nvSpPr>
            <p:spPr bwMode="auto">
              <a:xfrm>
                <a:off x="4738" y="2862"/>
                <a:ext cx="858" cy="289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5" name="Rectangle 85"/>
              <p:cNvSpPr>
                <a:spLocks noChangeArrowheads="1"/>
              </p:cNvSpPr>
              <p:nvPr userDrawn="1"/>
            </p:nvSpPr>
            <p:spPr bwMode="auto">
              <a:xfrm>
                <a:off x="5327" y="3418"/>
                <a:ext cx="269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6" name="Freeform 86"/>
              <p:cNvSpPr>
                <a:spLocks/>
              </p:cNvSpPr>
              <p:nvPr userDrawn="1"/>
            </p:nvSpPr>
            <p:spPr bwMode="auto">
              <a:xfrm>
                <a:off x="1305" y="2308"/>
                <a:ext cx="2861" cy="288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288 h 288"/>
                  <a:gd name="T4" fmla="*/ 2861 w 2880"/>
                  <a:gd name="T5" fmla="*/ 288 h 288"/>
                  <a:gd name="T6" fmla="*/ 2819 w 2880"/>
                  <a:gd name="T7" fmla="*/ 256 h 288"/>
                  <a:gd name="T8" fmla="*/ 2642 w 2880"/>
                  <a:gd name="T9" fmla="*/ 134 h 288"/>
                  <a:gd name="T10" fmla="*/ 2414 w 2880"/>
                  <a:gd name="T11" fmla="*/ 46 h 288"/>
                  <a:gd name="T12" fmla="*/ 2215 w 2880"/>
                  <a:gd name="T13" fmla="*/ 10 h 288"/>
                  <a:gd name="T14" fmla="*/ 2098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0"/>
                  <a:gd name="T28" fmla="*/ 0 h 288"/>
                  <a:gd name="T29" fmla="*/ 2880 w 2880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" name="Freeform 87"/>
              <p:cNvSpPr>
                <a:spLocks/>
              </p:cNvSpPr>
              <p:nvPr userDrawn="1"/>
            </p:nvSpPr>
            <p:spPr bwMode="auto">
              <a:xfrm>
                <a:off x="1305" y="2862"/>
                <a:ext cx="3173" cy="291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289 h 290"/>
                  <a:gd name="T4" fmla="*/ 3173 w 3194"/>
                  <a:gd name="T5" fmla="*/ 291 h 290"/>
                  <a:gd name="T6" fmla="*/ 3167 w 3194"/>
                  <a:gd name="T7" fmla="*/ 257 h 290"/>
                  <a:gd name="T8" fmla="*/ 3139 w 3194"/>
                  <a:gd name="T9" fmla="*/ 147 h 290"/>
                  <a:gd name="T10" fmla="*/ 3097 w 3194"/>
                  <a:gd name="T11" fmla="*/ 34 h 290"/>
                  <a:gd name="T12" fmla="*/ 3082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94"/>
                  <a:gd name="T25" fmla="*/ 0 h 290"/>
                  <a:gd name="T26" fmla="*/ 3194 w 3194"/>
                  <a:gd name="T27" fmla="*/ 290 h 2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8" name="Freeform 88"/>
              <p:cNvSpPr>
                <a:spLocks/>
              </p:cNvSpPr>
              <p:nvPr userDrawn="1"/>
            </p:nvSpPr>
            <p:spPr bwMode="auto">
              <a:xfrm>
                <a:off x="3594" y="3416"/>
                <a:ext cx="915" cy="290"/>
              </a:xfrm>
              <a:custGeom>
                <a:avLst/>
                <a:gdLst>
                  <a:gd name="T0" fmla="*/ 0 w 3194"/>
                  <a:gd name="T1" fmla="*/ 290 h 290"/>
                  <a:gd name="T2" fmla="*/ 0 w 3194"/>
                  <a:gd name="T3" fmla="*/ 2 h 290"/>
                  <a:gd name="T4" fmla="*/ 915 w 3194"/>
                  <a:gd name="T5" fmla="*/ 0 h 290"/>
                  <a:gd name="T6" fmla="*/ 910 w 3194"/>
                  <a:gd name="T7" fmla="*/ 156 h 290"/>
                  <a:gd name="T8" fmla="*/ 902 w 3194"/>
                  <a:gd name="T9" fmla="*/ 254 h 290"/>
                  <a:gd name="T10" fmla="*/ 900 w 3194"/>
                  <a:gd name="T11" fmla="*/ 290 h 290"/>
                  <a:gd name="T12" fmla="*/ 0 w 3194"/>
                  <a:gd name="T13" fmla="*/ 290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94"/>
                  <a:gd name="T22" fmla="*/ 0 h 290"/>
                  <a:gd name="T23" fmla="*/ 3194 w 3194"/>
                  <a:gd name="T24" fmla="*/ 290 h 2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9" name="Rectangle 89"/>
              <p:cNvSpPr>
                <a:spLocks noChangeArrowheads="1"/>
              </p:cNvSpPr>
              <p:nvPr userDrawn="1"/>
            </p:nvSpPr>
            <p:spPr bwMode="auto">
              <a:xfrm>
                <a:off x="1877" y="3418"/>
                <a:ext cx="858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</p:grpSp>
      </p:grpSp>
      <p:sp>
        <p:nvSpPr>
          <p:cNvPr id="686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 algn="ctr">
              <a:defRPr kumimoji="0" lang="az-Cyrl-AZ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 One Size Fits All: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Large Scale Data Analytics Frameworks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Zahid Abul-Basher</a:t>
            </a: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MIE, University of Toronto, Canada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 noProof="0" dirty="0" smtClean="0"/>
          </a:p>
        </p:txBody>
      </p: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179512" y="6462943"/>
            <a:ext cx="1828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sz="1200" dirty="0" smtClean="0"/>
              <a:t>V. </a:t>
            </a:r>
            <a:r>
              <a:rPr lang="en-CA" sz="1200" dirty="0" err="1" smtClean="0"/>
              <a:t>Perumal</a:t>
            </a:r>
            <a:r>
              <a:rPr lang="en-CA" sz="1200" baseline="0" dirty="0" smtClean="0"/>
              <a:t> </a:t>
            </a:r>
            <a:r>
              <a:rPr lang="en-CA" sz="1200" i="1" baseline="0" dirty="0" smtClean="0"/>
              <a:t>et al.</a:t>
            </a:r>
            <a:endParaRPr lang="en-CA" sz="1200" i="1" dirty="0"/>
          </a:p>
        </p:txBody>
      </p:sp>
      <p:sp>
        <p:nvSpPr>
          <p:cNvPr id="24" name="TextBox 11"/>
          <p:cNvSpPr txBox="1">
            <a:spLocks noChangeArrowheads="1"/>
          </p:cNvSpPr>
          <p:nvPr userDrawn="1"/>
        </p:nvSpPr>
        <p:spPr bwMode="auto">
          <a:xfrm>
            <a:off x="8259023" y="6462943"/>
            <a:ext cx="685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/>
            <a:fld id="{0EBD5E16-DFA3-4106-8AB2-C5C71F767D41}" type="slidenum">
              <a:rPr lang="en-CA" sz="1200"/>
              <a:pPr eaLnBrk="1" hangingPunct="1"/>
              <a:t>‹#›</a:t>
            </a:fld>
            <a:endParaRPr lang="en-CA" sz="120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83" y="76336"/>
            <a:ext cx="1789897" cy="8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6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4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620688"/>
            <a:ext cx="8686800" cy="639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340768"/>
            <a:ext cx="4267200" cy="50139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340768"/>
            <a:ext cx="4267200" cy="501399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4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845021"/>
            <a:ext cx="8686800" cy="63976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302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3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340768"/>
            <a:ext cx="42672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340768"/>
            <a:ext cx="42672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52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05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4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08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33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340768"/>
            <a:ext cx="8686800" cy="501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638" y="692696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845021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9512" y="6462943"/>
            <a:ext cx="1828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sz="1200" dirty="0" smtClean="0"/>
              <a:t>Z. Abul-Basher</a:t>
            </a:r>
            <a:endParaRPr lang="en-CA" sz="1200" i="1" dirty="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8183563" y="6462713"/>
            <a:ext cx="685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/>
            <a:fld id="{0EBD5E16-DFA3-4106-8AB2-C5C71F767D41}" type="slidenum">
              <a:rPr lang="en-CA" sz="1200"/>
              <a:pPr eaLnBrk="1" hangingPunct="1"/>
              <a:t>‹#›</a:t>
            </a:fld>
            <a:endParaRPr lang="en-CA"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83" y="76336"/>
            <a:ext cx="1789897" cy="832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9pPr>
    </p:titleStyle>
    <p:bodyStyle>
      <a:lvl1pPr marL="225425" indent="-225425" algn="l" rtl="0" eaLnBrk="1" fontAlgn="base" hangingPunct="1">
        <a:spcBef>
          <a:spcPct val="0"/>
        </a:spcBef>
        <a:spcAft>
          <a:spcPct val="5000"/>
        </a:spcAft>
        <a:buClr>
          <a:srgbClr val="00477A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8975" indent="-225425" algn="l" rtl="0" eaLnBrk="1" fontAlgn="base" hangingPunct="1">
        <a:spcBef>
          <a:spcPct val="0"/>
        </a:spcBef>
        <a:spcAft>
          <a:spcPct val="5000"/>
        </a:spcAft>
        <a:buClr>
          <a:srgbClr val="4BC1E4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39825" indent="-225425" algn="l" rtl="0" eaLnBrk="1" fontAlgn="base" hangingPunct="1">
        <a:spcBef>
          <a:spcPct val="0"/>
        </a:spcBef>
        <a:spcAft>
          <a:spcPct val="5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427163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7049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21621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6193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30765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5337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package" Target="../embeddings/Microsoft_Excel_Worksheet4.xls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3.emf"/><Relationship Id="rId10" Type="http://schemas.openxmlformats.org/officeDocument/2006/relationships/package" Target="../embeddings/Microsoft_Excel_Worksheet3.xlsx"/><Relationship Id="rId4" Type="http://schemas.openxmlformats.org/officeDocument/2006/relationships/package" Target="../embeddings/Microsoft_Excel_Worksheet1.xls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1196752"/>
            <a:ext cx="8729663" cy="2448272"/>
          </a:xfrm>
        </p:spPr>
        <p:txBody>
          <a:bodyPr anchor="ctr"/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/>
              <a:t>REACH:</a:t>
            </a:r>
            <a:r>
              <a:rPr lang="en-US" sz="2400" dirty="0"/>
              <a:t> Enabling Single-Handed Operation on Large</a:t>
            </a:r>
            <a:br>
              <a:rPr lang="en-US" sz="2400" dirty="0"/>
            </a:br>
            <a:r>
              <a:rPr lang="en-US" sz="2400" dirty="0"/>
              <a:t>Screen Mobile Devices</a:t>
            </a:r>
            <a:r>
              <a:rPr lang="en-US" sz="2400" b="1" baseline="0" dirty="0"/>
              <a:t/>
            </a:r>
            <a:br>
              <a:rPr lang="en-US" sz="2400" b="1" baseline="0" dirty="0"/>
            </a:br>
            <a:r>
              <a:rPr lang="en-US" sz="2400" b="1" baseline="0" dirty="0" smtClean="0"/>
              <a:t/>
            </a:r>
            <a:br>
              <a:rPr lang="en-US" sz="2400" b="1" baseline="0" dirty="0" smtClean="0"/>
            </a:br>
            <a:r>
              <a:rPr lang="en-US" sz="1800" kern="1200" dirty="0" smtClean="0">
                <a:solidFill>
                  <a:srgbClr val="7889FB"/>
                </a:solidFill>
              </a:rPr>
              <a:t>Varun </a:t>
            </a:r>
            <a:r>
              <a:rPr lang="en-US" sz="1800" kern="1200" dirty="0" err="1">
                <a:solidFill>
                  <a:srgbClr val="7889FB"/>
                </a:solidFill>
              </a:rPr>
              <a:t>Perumal</a:t>
            </a:r>
            <a:r>
              <a:rPr lang="en-US" sz="1800" kern="1200" dirty="0">
                <a:solidFill>
                  <a:srgbClr val="7889FB"/>
                </a:solidFill>
              </a:rPr>
              <a:t>, </a:t>
            </a:r>
            <a:r>
              <a:rPr lang="en-US" sz="1800" kern="1200" dirty="0" err="1">
                <a:solidFill>
                  <a:srgbClr val="7889FB"/>
                </a:solidFill>
              </a:rPr>
              <a:t>Ahmadul</a:t>
            </a:r>
            <a:r>
              <a:rPr lang="en-US" sz="1800" kern="1200" dirty="0">
                <a:solidFill>
                  <a:srgbClr val="7889FB"/>
                </a:solidFill>
              </a:rPr>
              <a:t> Hassan, Zahid Abul-Basher</a:t>
            </a:r>
            <a:r>
              <a:rPr lang="en-US" sz="1800" kern="1200" dirty="0" smtClean="0">
                <a:solidFill>
                  <a:srgbClr val="7889FB"/>
                </a:solidFill>
              </a:rPr>
              <a:t/>
            </a:r>
            <a:br>
              <a:rPr lang="en-US" sz="1800" kern="1200" dirty="0" smtClean="0">
                <a:solidFill>
                  <a:srgbClr val="7889FB"/>
                </a:solidFill>
              </a:rPr>
            </a:br>
            <a:r>
              <a:rPr lang="en-US" sz="1800" baseline="0" dirty="0" smtClean="0"/>
              <a:t>University </a:t>
            </a:r>
            <a:r>
              <a:rPr lang="en-US" sz="1800" baseline="0" dirty="0"/>
              <a:t>of </a:t>
            </a:r>
            <a:r>
              <a:rPr lang="en-US" sz="1800" baseline="0" dirty="0" smtClean="0"/>
              <a:t>Toronto, </a:t>
            </a:r>
            <a:r>
              <a:rPr lang="en-US" sz="1800" baseline="0" dirty="0"/>
              <a:t>Canada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753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MODELING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6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data from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sensors in a window t.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ach X is data from a sensor for a window time 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X </a:t>
            </a:r>
            <a:r>
              <a:rPr lang="en-US" dirty="0" smtClean="0"/>
              <a:t>represents a nominal feature y drawn from Y.</a:t>
            </a:r>
          </a:p>
          <a:p>
            <a:endParaRPr lang="en-US" dirty="0" smtClean="0"/>
          </a:p>
          <a:p>
            <a:r>
              <a:rPr lang="en-US" dirty="0" smtClean="0"/>
              <a:t>Problem: Find y that suits </a:t>
            </a:r>
            <a:r>
              <a:rPr lang="en-US" dirty="0" smtClean="0"/>
              <a:t>a given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classification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data from </a:t>
            </a:r>
            <a:r>
              <a:rPr lang="en-US" i="1" dirty="0" smtClean="0"/>
              <a:t>n</a:t>
            </a:r>
            <a:r>
              <a:rPr lang="en-US" dirty="0" smtClean="0"/>
              <a:t> sensors.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i="1" dirty="0" smtClean="0"/>
              <a:t>X</a:t>
            </a:r>
            <a:r>
              <a:rPr lang="en-US" dirty="0" smtClean="0"/>
              <a:t> is data from a sensor for a window time 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smtClean="0"/>
              <a:t>represents a nominal feature </a:t>
            </a:r>
            <a:r>
              <a:rPr lang="en-US" i="1" dirty="0" smtClean="0"/>
              <a:t>y</a:t>
            </a:r>
            <a:r>
              <a:rPr lang="en-US" dirty="0" smtClean="0"/>
              <a:t> drawn from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Problem: Find </a:t>
            </a:r>
            <a:r>
              <a:rPr lang="en-US" i="1" dirty="0" smtClean="0"/>
              <a:t>y</a:t>
            </a:r>
            <a:r>
              <a:rPr lang="en-US" dirty="0" smtClean="0"/>
              <a:t> that suits </a:t>
            </a:r>
            <a:r>
              <a:rPr lang="en-US" dirty="0" smtClean="0"/>
              <a:t>a </a:t>
            </a:r>
            <a:r>
              <a:rPr lang="en-US" dirty="0"/>
              <a:t>given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classification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hardware has not finished yet,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used accelerometer data for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y is a nominal feature drawn from </a:t>
            </a:r>
            <a:r>
              <a:rPr lang="en-US" i="1" dirty="0"/>
              <a:t>Y={Tap, </a:t>
            </a:r>
            <a:r>
              <a:rPr lang="en-US" i="1" dirty="0" err="1"/>
              <a:t>No_Tap</a:t>
            </a:r>
            <a:r>
              <a:rPr lang="en-US" i="1" dirty="0" smtClean="0"/>
              <a:t>, Motion}</a:t>
            </a:r>
          </a:p>
          <a:p>
            <a:endParaRPr lang="en-US" dirty="0"/>
          </a:p>
          <a:p>
            <a:r>
              <a:rPr lang="en-US" dirty="0"/>
              <a:t>We used: Bayes Net, Naive Bayes and Support Vector Machine.</a:t>
            </a:r>
          </a:p>
          <a:p>
            <a:pPr lvl="1"/>
            <a:r>
              <a:rPr lang="en-US" i="1" dirty="0" err="1"/>
              <a:t>BayesNet</a:t>
            </a:r>
            <a:r>
              <a:rPr lang="en-US" i="1" dirty="0"/>
              <a:t> &gt; Naive Bayes &gt; SMO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(Bayes Net) </a:t>
            </a:r>
            <a:r>
              <a:rPr lang="en-US" dirty="0"/>
              <a:t>- </a:t>
            </a:r>
            <a:r>
              <a:rPr lang="en-US" dirty="0" smtClean="0"/>
              <a:t>offline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66472"/>
              </p:ext>
            </p:extLst>
          </p:nvPr>
        </p:nvGraphicFramePr>
        <p:xfrm>
          <a:off x="182563" y="1341438"/>
          <a:ext cx="8686800" cy="4967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343400"/>
              </a:tblGrid>
              <a:tr h="248394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Instances: 500 (250,</a:t>
                      </a:r>
                      <a:r>
                        <a:rPr lang="en-US" baseline="0" dirty="0" smtClean="0"/>
                        <a:t> 250)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Correct: 97.8%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Instances: 1000 (500,250,250)</a:t>
                      </a:r>
                    </a:p>
                    <a:p>
                      <a:r>
                        <a:rPr lang="en-US" dirty="0" smtClean="0"/>
                        <a:t>Correct: 80.5%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48394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Instances: 1750 (500,</a:t>
                      </a:r>
                      <a:r>
                        <a:rPr lang="en-US" baseline="0" dirty="0" smtClean="0"/>
                        <a:t> 500, 250)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Correct: 89.6%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Instances: 2250 (1000, 1000, 250)</a:t>
                      </a:r>
                    </a:p>
                    <a:p>
                      <a:r>
                        <a:rPr lang="en-US" dirty="0" smtClean="0"/>
                        <a:t>Correct: 87.4%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06850"/>
              </p:ext>
            </p:extLst>
          </p:nvPr>
        </p:nvGraphicFramePr>
        <p:xfrm>
          <a:off x="4499992" y="2489448"/>
          <a:ext cx="435186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Worksheet" r:id="rId4" imgW="2448117" imgH="771459" progId="Excel.Sheet.12">
                  <p:embed/>
                </p:oleObj>
              </mc:Choice>
              <mc:Fallback>
                <p:oleObj name="Worksheet" r:id="rId4" imgW="2448117" imgH="771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9992" y="2489448"/>
                        <a:ext cx="435186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22148"/>
              </p:ext>
            </p:extLst>
          </p:nvPr>
        </p:nvGraphicFramePr>
        <p:xfrm>
          <a:off x="174219" y="4941168"/>
          <a:ext cx="434092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Worksheet" r:id="rId7" imgW="2448117" imgH="771459" progId="Excel.Sheet.12">
                  <p:embed/>
                </p:oleObj>
              </mc:Choice>
              <mc:Fallback>
                <p:oleObj name="Worksheet" r:id="rId7" imgW="2448117" imgH="771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219" y="4941168"/>
                        <a:ext cx="4340928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6911"/>
              </p:ext>
            </p:extLst>
          </p:nvPr>
        </p:nvGraphicFramePr>
        <p:xfrm>
          <a:off x="4499992" y="4941168"/>
          <a:ext cx="435186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Worksheet" r:id="rId10" imgW="2448117" imgH="771459" progId="Excel.Sheet.12">
                  <p:embed/>
                </p:oleObj>
              </mc:Choice>
              <mc:Fallback>
                <p:oleObj name="Worksheet" r:id="rId10" imgW="2448117" imgH="771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99992" y="4941168"/>
                        <a:ext cx="4351866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12919"/>
              </p:ext>
            </p:extLst>
          </p:nvPr>
        </p:nvGraphicFramePr>
        <p:xfrm>
          <a:off x="323528" y="2492896"/>
          <a:ext cx="4058419" cy="12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Worksheet" r:id="rId13" imgW="1838404" imgH="581012" progId="Excel.Sheet.12">
                  <p:embed/>
                </p:oleObj>
              </mc:Choice>
              <mc:Fallback>
                <p:oleObj name="Worksheet" r:id="rId13" imgW="1838404" imgH="5810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528" y="2492896"/>
                        <a:ext cx="4058419" cy="128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21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</a:t>
            </a:r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Ahmed, put yours!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EVALUATION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6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PLAN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3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Ability Based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Devices should be </a:t>
            </a:r>
            <a:r>
              <a:rPr lang="en-US" dirty="0"/>
              <a:t>intelligent enough to detect user's situation for </a:t>
            </a:r>
            <a:r>
              <a:rPr lang="en-US" dirty="0" smtClean="0"/>
              <a:t>better support.</a:t>
            </a:r>
          </a:p>
          <a:p>
            <a:endParaRPr lang="en-US" dirty="0" smtClean="0"/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400" dirty="0" smtClean="0">
                <a:ea typeface="+mn-ea"/>
                <a:cs typeface="+mn-cs"/>
              </a:rPr>
              <a:t>Ability based design.</a:t>
            </a:r>
          </a:p>
          <a:p>
            <a:pPr marL="676275" lvl="2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000" dirty="0"/>
              <a:t>Find the best match between the ability of the users and the interfaces.</a:t>
            </a:r>
          </a:p>
          <a:p>
            <a:pPr marL="676275" lvl="2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000" i="1" dirty="0"/>
              <a:t>e.g.</a:t>
            </a:r>
            <a:r>
              <a:rPr lang="en-US" sz="2000" dirty="0"/>
              <a:t>, Force Touch of Apple.</a:t>
            </a:r>
          </a:p>
          <a:p>
            <a:pPr marL="450850" lvl="2" indent="0">
              <a:buClr>
                <a:srgbClr val="00477A"/>
              </a:buClr>
              <a:buNone/>
            </a:pPr>
            <a:endParaRPr lang="en-US" sz="2200" dirty="0">
              <a:ea typeface="+mn-ea"/>
              <a:cs typeface="+mn-cs"/>
            </a:endParaRPr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400" dirty="0" smtClean="0">
                <a:ea typeface="+mn-ea"/>
                <a:cs typeface="+mn-cs"/>
              </a:rPr>
              <a:t>Activity recognition.</a:t>
            </a:r>
          </a:p>
          <a:p>
            <a:pPr marL="676275" lvl="2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000" dirty="0"/>
              <a:t>recognize the activity of users on devices</a:t>
            </a:r>
            <a:r>
              <a:rPr lang="en-US" sz="2000" dirty="0" smtClean="0"/>
              <a:t>.</a:t>
            </a:r>
          </a:p>
          <a:p>
            <a:pPr marL="676275" lvl="2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000" i="1" dirty="0" smtClean="0"/>
              <a:t>e.g.</a:t>
            </a:r>
            <a:r>
              <a:rPr lang="en-US" sz="2000" dirty="0" smtClean="0"/>
              <a:t>, hand postures, walking while using phone.</a:t>
            </a:r>
            <a:endParaRPr lang="en-US" sz="2000" dirty="0"/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endParaRPr lang="en-US" sz="2400" dirty="0">
              <a:ea typeface="+mn-ea"/>
              <a:cs typeface="+mn-cs"/>
            </a:endParaRPr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endParaRPr lang="en-US" sz="2400" dirty="0">
              <a:ea typeface="+mn-ea"/>
              <a:cs typeface="+mn-cs"/>
            </a:endParaRPr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endParaRPr lang="en-US" sz="24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3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7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REACH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4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HARDWARE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SOFTWARE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5235"/>
      </p:ext>
    </p:extLst>
  </p:cSld>
  <p:clrMapOvr>
    <a:masterClrMapping/>
  </p:clrMapOvr>
</p:sld>
</file>

<file path=ppt/theme/theme1.xml><?xml version="1.0" encoding="utf-8"?>
<a:theme xmlns:a="http://schemas.openxmlformats.org/drawingml/2006/main" name="IBM LightRoad White">
  <a:themeElements>
    <a:clrScheme name="IBM LightRoad 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IBM LightRoad 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BM LightRoad 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PODS_20120518</Template>
  <TotalTime>19834</TotalTime>
  <Words>281</Words>
  <Application>Microsoft Office PowerPoint</Application>
  <PresentationFormat>On-screen Show (4:3)</PresentationFormat>
  <Paragraphs>63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ヒラギノ角ゴ ProN W3</vt:lpstr>
      <vt:lpstr>IBM LightRoad White</vt:lpstr>
      <vt:lpstr>Worksheet</vt:lpstr>
      <vt:lpstr> REACH: Enabling Single-Handed Operation on Large Screen Mobile Devices  Varun Perumal, Ahmadul Hassan, Zahid Abul-Basher University of Toronto, Canada</vt:lpstr>
      <vt:lpstr>Outline</vt:lpstr>
      <vt:lpstr>Ability Based Design</vt:lpstr>
      <vt:lpstr>PowerPoint Presentation</vt:lpstr>
      <vt:lpstr>PowerPoint Presentation</vt:lpstr>
      <vt:lpstr>Introduction</vt:lpstr>
      <vt:lpstr>Approach</vt:lpstr>
      <vt:lpstr>PowerPoint Presentation</vt:lpstr>
      <vt:lpstr>PowerPoint Presentation</vt:lpstr>
      <vt:lpstr>PowerPoint Presentation</vt:lpstr>
      <vt:lpstr>PowerPoint Presentation</vt:lpstr>
      <vt:lpstr>Classification</vt:lpstr>
      <vt:lpstr>Classification</vt:lpstr>
      <vt:lpstr>Classification (Bayes Net) - offline</vt:lpstr>
      <vt:lpstr>Classification - online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Query Optimization for Workload Management</dc:title>
  <dc:creator>ZahiD</dc:creator>
  <cp:lastModifiedBy>Zahid Abul-Basher</cp:lastModifiedBy>
  <cp:revision>641</cp:revision>
  <cp:lastPrinted>2014-11-04T02:43:13Z</cp:lastPrinted>
  <dcterms:created xsi:type="dcterms:W3CDTF">2012-08-20T20:33:30Z</dcterms:created>
  <dcterms:modified xsi:type="dcterms:W3CDTF">2015-04-10T12:44:24Z</dcterms:modified>
</cp:coreProperties>
</file>