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 autoCompressPictures="0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11"/>
    <p:restoredTop sz="94694"/>
  </p:normalViewPr>
  <p:slideViewPr>
    <p:cSldViewPr snapToGrid="0" snapToObjects="1">
      <p:cViewPr varScale="1">
        <p:scale>
          <a:sx n="128" d="100"/>
          <a:sy n="128" d="100"/>
        </p:scale>
        <p:origin x="480" y="1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78D3088-963D-C44B-8D42-844222FCA0FA}" type="datetimeFigureOut">
              <a:rPr lang="en-US" smtClean="0"/>
              <a:t>9/8/21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7E211E62-2BF9-254F-9549-42021F27F5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55128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e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FAC986-509A-C041-848D-54779B8432D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8536249-B617-5147-A2D7-279654E4C25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55136C-E931-D942-B45B-E9467EF616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AB43347-1A45-0348-8D27-282DFF69DF87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3C98B1F-D2F9-554B-AA92-F80451C00D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0198D26-BD98-6148-A939-D12C38DFBC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1028" name="Picture 4" descr="Naval Postgraduate School - SmartCatalog">
            <a:extLst>
              <a:ext uri="{FF2B5EF4-FFF2-40B4-BE49-F238E27FC236}">
                <a16:creationId xmlns:a16="http://schemas.microsoft.com/office/drawing/2014/main" id="{94950B12-CAE3-854F-BE55-738B0A5E8064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4" name="Picture 2" descr="DVIDS - Images - NAVSUP WSS Logo">
            <a:extLst>
              <a:ext uri="{FF2B5EF4-FFF2-40B4-BE49-F238E27FC236}">
                <a16:creationId xmlns:a16="http://schemas.microsoft.com/office/drawing/2014/main" id="{ED5A8773-E35E-2A4F-AFF3-0657E18DCBB7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5075133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4C10B-AA81-E047-8A97-E1CC7942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049174A-3D86-2347-A496-2007BB8B56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0DFA1-442D-1843-8EF0-6009AB610C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59038A-4559-A043-83F8-484A32035D35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7F6ED2C-92CE-9146-8F76-BDE7B4A0C0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037E491-0270-9047-B7FD-4463901286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017894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ECC4A54-D11F-A44A-9C2B-634BEA360E3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FE64C71-6535-4D46-B857-CADB2D6361E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4DAECCF-95E1-2148-95A8-2648A001FBB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C10D9E5-6D5D-8740-9FF5-BC630F487EBD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C24FEC7-9390-3147-94FD-BAA997027E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4AF6731-E532-E749-B4C6-FFD806DFBD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664716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6DE682-E7DA-E844-9444-BBC863979E1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732036" y="365125"/>
            <a:ext cx="6948677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690C7AC-A8AA-4A4E-94B2-7E283E63EE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0A16BC6-2D49-4D40-8681-02BB6A8A92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FF48879-BF16-1947-849F-10884869147F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FF10701-8310-F445-9703-BD50D32691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2CCF8AE-81A2-D248-92EA-04E7F37D8F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7" name="Picture 2" descr="DVIDS - Images - NAVSUP WSS Logo">
            <a:extLst>
              <a:ext uri="{FF2B5EF4-FFF2-40B4-BE49-F238E27FC236}">
                <a16:creationId xmlns:a16="http://schemas.microsoft.com/office/drawing/2014/main" id="{BB36B7ED-3A01-1440-AC61-5EB0554ACA4E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Naval Postgraduate School - SmartCatalog">
            <a:extLst>
              <a:ext uri="{FF2B5EF4-FFF2-40B4-BE49-F238E27FC236}">
                <a16:creationId xmlns:a16="http://schemas.microsoft.com/office/drawing/2014/main" id="{F8268EF1-D5D7-154E-A35D-AD1F35F14FB6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80168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4537472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46393B4-A588-6D46-999A-43601AA93E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51DAAA6-2D1E-4B43-A20C-9CAFB97DD03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19EB95E-C364-0945-8D74-2BA75A3B29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029766-C8B2-FD44-80C6-772103C105F0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AD036F-FE2E-AA4E-A93C-F376AAAD9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E86C3C-F3F9-8943-81EB-A6794B77AE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321456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D09A01-28DD-5141-B8D6-6DD23A88B1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E87587E-A7A3-8344-9CA7-AA70F3F0F76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2617F94-6FFB-B644-A23F-58956C65A87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401D16D-F638-A145-AF11-6E980A91BC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A327911-9655-6845-8DAF-D4CB46F6038E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AC668B-2D99-4F42-A4C6-8095412709B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4A262F6-362B-3142-ACFD-8F7D9F2CF8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655822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C588889-18D9-BB43-80E9-05D38D6D5D4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D44FA9B-D906-FE43-B13A-875FAD33F18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0BD00FC-A6F9-0B45-B3DF-1671632695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5CA449-7F5A-164F-8072-C215114702C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BDFAA33-CC20-7E4F-8027-391C0D3C914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48C0813-6AC8-F549-B66D-B182394D731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E4E6C93-58A5-7C40-BE1A-EF1742DA8D0A}" type="datetime1">
              <a:rPr lang="en-US" smtClean="0"/>
              <a:t>9/8/21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164E80F-A5A2-8147-9DC2-2414A34682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E5A9E4D-3EF1-9742-889C-E8DD0DC0F0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0997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C49D76-CAC1-2746-A45E-5B2C7371C55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653748" y="365125"/>
            <a:ext cx="7220184" cy="1325563"/>
          </a:xfrm>
        </p:spPr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BA1E01F-606D-5B48-ADD3-E0D716D8A2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F5BC3B-1B1F-F241-818B-46DA848B670C}" type="datetime1">
              <a:rPr lang="en-US" smtClean="0"/>
              <a:t>9/8/21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193F36-B443-D948-8925-680CE1082B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5F1DED1-D7FA-014B-92F4-35F55105A0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6" name="Picture 2" descr="DVIDS - Images - NAVSUP WSS Logo">
            <a:extLst>
              <a:ext uri="{FF2B5EF4-FFF2-40B4-BE49-F238E27FC236}">
                <a16:creationId xmlns:a16="http://schemas.microsoft.com/office/drawing/2014/main" id="{CAB40334-544C-A64B-A497-3563DB4C4D93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Naval Postgraduate School - SmartCatalog">
            <a:extLst>
              <a:ext uri="{FF2B5EF4-FFF2-40B4-BE49-F238E27FC236}">
                <a16:creationId xmlns:a16="http://schemas.microsoft.com/office/drawing/2014/main" id="{6CBE7D99-9CD5-6342-A976-1CC7FC203105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61438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6039E52-0202-6C40-8E67-D942362652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DDCF906-3C74-8C43-8888-575300BA9E60}" type="datetime1">
              <a:rPr lang="en-US" smtClean="0"/>
              <a:t>9/8/21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1A398F2-0AD8-0247-BFC3-B2498E0C3B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6347499-689E-754F-8B96-F6484A3992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  <p:pic>
        <p:nvPicPr>
          <p:cNvPr id="5" name="Picture 2" descr="DVIDS - Images - NAVSUP WSS Logo">
            <a:extLst>
              <a:ext uri="{FF2B5EF4-FFF2-40B4-BE49-F238E27FC236}">
                <a16:creationId xmlns:a16="http://schemas.microsoft.com/office/drawing/2014/main" id="{BE2B5409-D8FB-9D4D-8BA2-BBE11C27473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23813"/>
            <a:ext cx="2732036" cy="14859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Naval Postgraduate School - SmartCatalog">
            <a:extLst>
              <a:ext uri="{FF2B5EF4-FFF2-40B4-BE49-F238E27FC236}">
                <a16:creationId xmlns:a16="http://schemas.microsoft.com/office/drawing/2014/main" id="{5F53B9D7-6B64-7F48-BB64-CDD47C8D4B20}"/>
              </a:ext>
            </a:extLst>
          </p:cNvPr>
          <p:cNvPicPr>
            <a:picLocks noChangeAspect="1" noChangeArrowheads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873932" y="23813"/>
            <a:ext cx="2318068" cy="16557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76197418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35A427-B371-FC4A-BA35-FF396021F9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D2A129E-3734-B64D-8E02-A40255A481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6E019EB-86D2-1A48-B7CF-5F56A23CF0E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EBFC999-E819-F54C-B977-1F1F220A92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531A06-884C-7749-875D-A6D0CA4F93DD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A276FDF9-C99B-D94D-96F3-834EC14C57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C781A0-7DB8-D247-83C5-9D74991566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575553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837106-8746-DB49-A11C-49FE03612F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2025C2-34B1-144B-8216-EB8D3FFE23C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DCB71EA-3A67-464D-B898-D223A30919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399207-800B-174D-AE63-46F9BCA1C2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0543B2B-C932-E54D-A182-84AACB0B4B1F}" type="datetime1">
              <a:rPr lang="en-US" smtClean="0"/>
              <a:t>9/8/21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DA8D140-75FD-C542-B329-E0CAC6D754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2DCD1D0-3F42-3549-80C6-F2B87E11D4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703319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7324795-5217-CA41-8E15-FD8CEDFC6C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276883E-795C-7343-8BF8-B2A45EE65B3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5446C39-7978-1D49-85F6-DAB0FBE8DEB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276C210-610A-7645-91EA-BBB80A6484C8}" type="datetime1">
              <a:rPr lang="en-US" smtClean="0"/>
              <a:t>9/8/21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7C5D9B-E97F-C749-9A86-16A928BF1C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DES Short Course - Session 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E19BEB-FB79-0A4F-983E-4773AB58193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B5F8CF4-080C-6448-A4C0-B6A3C5CD13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83855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9F5B0D-38F9-1848-A672-CE265ACEA9C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Introduction to Discrete Event Simulation</a:t>
            </a:r>
            <a:br>
              <a:rPr lang="en-US" dirty="0"/>
            </a:br>
            <a:r>
              <a:rPr lang="en-US" dirty="0"/>
              <a:t>(Introduction &amp; Background)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D49BB56-3134-344B-93F9-1FF688DD3B8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Arnold Buss</a:t>
            </a:r>
          </a:p>
          <a:p>
            <a:r>
              <a:rPr lang="en-US" dirty="0"/>
              <a:t>MOVES Institute</a:t>
            </a:r>
          </a:p>
          <a:p>
            <a:r>
              <a:rPr lang="en-US" dirty="0"/>
              <a:t>Naval Postgraduate School</a:t>
            </a:r>
          </a:p>
          <a:p>
            <a:r>
              <a:rPr lang="en-US" dirty="0"/>
              <a:t>Monterey, CA 93943</a:t>
            </a:r>
          </a:p>
        </p:txBody>
      </p:sp>
    </p:spTree>
    <p:extLst>
      <p:ext uri="{BB962C8B-B14F-4D97-AF65-F5344CB8AC3E}">
        <p14:creationId xmlns:p14="http://schemas.microsoft.com/office/powerpoint/2010/main" val="115463992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52E522-9798-C946-A563-B28CD1EA37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Am I?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559BCB2-E557-E347-9B80-3704A6188C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Education</a:t>
            </a:r>
          </a:p>
          <a:p>
            <a:pPr lvl="1"/>
            <a:r>
              <a:rPr lang="en-US" dirty="0"/>
              <a:t>1971 BA Psychology (Rutgers University)</a:t>
            </a:r>
          </a:p>
          <a:p>
            <a:pPr lvl="1"/>
            <a:r>
              <a:rPr lang="en-US" dirty="0"/>
              <a:t>1978 MS Systems Engineering (University of Arizona)</a:t>
            </a:r>
          </a:p>
          <a:p>
            <a:pPr lvl="1"/>
            <a:r>
              <a:rPr lang="en-US" dirty="0"/>
              <a:t>1987 PhD Operations Research (Cornell University)</a:t>
            </a:r>
          </a:p>
          <a:p>
            <a:r>
              <a:rPr lang="en-US" dirty="0"/>
              <a:t>Work</a:t>
            </a:r>
          </a:p>
          <a:p>
            <a:pPr lvl="1"/>
            <a:r>
              <a:rPr lang="en-US" dirty="0"/>
              <a:t>1987-1994 John M Olin School of Business, Washington University</a:t>
            </a:r>
          </a:p>
          <a:p>
            <a:pPr lvl="1"/>
            <a:r>
              <a:rPr lang="en-US" dirty="0"/>
              <a:t>1994-2002 Operations Research Department, Naval Postgraduate School</a:t>
            </a:r>
          </a:p>
          <a:p>
            <a:pPr lvl="1"/>
            <a:r>
              <a:rPr lang="en-US" dirty="0"/>
              <a:t>2002-Present MOVES Institute, Naval Postgraduate School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570E149-0590-3540-9FE2-A9159EEE80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633437E-ADBF-EE46-8249-4368C627B7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24704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6176C6-5CEA-E040-B0FA-1F84C5CDCBD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Research Interests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BBC1419-C46E-224C-BE3F-48BD938925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Applied Probability</a:t>
            </a:r>
          </a:p>
          <a:p>
            <a:pPr lvl="1"/>
            <a:r>
              <a:rPr lang="en-US" dirty="0"/>
              <a:t>Crossings of Non-Gaussian Processes with Reliability Applications</a:t>
            </a:r>
          </a:p>
          <a:p>
            <a:r>
              <a:rPr lang="en-US" dirty="0"/>
              <a:t>Operations Management</a:t>
            </a:r>
          </a:p>
          <a:p>
            <a:pPr lvl="1"/>
            <a:r>
              <a:rPr lang="en-US" dirty="0"/>
              <a:t>Lot Splitting in Stochastic Flow Shop and Job Shop Environments</a:t>
            </a:r>
          </a:p>
          <a:p>
            <a:r>
              <a:rPr lang="en-US" dirty="0"/>
              <a:t>Simulation</a:t>
            </a:r>
          </a:p>
          <a:p>
            <a:pPr lvl="1"/>
            <a:r>
              <a:rPr lang="en-US" dirty="0"/>
              <a:t>Composability and Component-based Discrete Event Simulation</a:t>
            </a:r>
          </a:p>
          <a:p>
            <a:pPr lvl="1"/>
            <a:r>
              <a:rPr lang="en-US" dirty="0"/>
              <a:t>Building Complex Models with LEGOS (Listener Event Graph Objects)</a:t>
            </a:r>
          </a:p>
          <a:p>
            <a:pPr lvl="1"/>
            <a:r>
              <a:rPr lang="en-US" dirty="0"/>
              <a:t>Component-Based Modeling with Simkit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E78CEDA-4441-9A49-9B32-3FABC0FC8D7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8C062D2-5362-E94C-8FD7-9090D9D41E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698527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C0459-99D0-1342-9864-E356EE5323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 of Short Course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45C6882-D832-EC4B-A9B6-619BF041D7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Structure of Discrete Event Simulation (DES)</a:t>
            </a:r>
          </a:p>
          <a:p>
            <a:r>
              <a:rPr lang="en-US" dirty="0"/>
              <a:t>Tally vs Time-Average Means</a:t>
            </a:r>
          </a:p>
          <a:p>
            <a:r>
              <a:rPr lang="en-US" dirty="0"/>
              <a:t>Event Graph Methodology</a:t>
            </a:r>
          </a:p>
          <a:p>
            <a:r>
              <a:rPr lang="en-US" dirty="0"/>
              <a:t>Examples of Event Graph Models</a:t>
            </a:r>
          </a:p>
          <a:p>
            <a:r>
              <a:rPr lang="en-US" dirty="0"/>
              <a:t>Implementing Event Graph models in Simkit</a:t>
            </a:r>
          </a:p>
          <a:p>
            <a:r>
              <a:rPr lang="en-US" dirty="0"/>
              <a:t>Random Variate Generation</a:t>
            </a:r>
          </a:p>
          <a:p>
            <a:r>
              <a:rPr lang="en-US" dirty="0"/>
              <a:t>Simple Output Analysis</a:t>
            </a:r>
          </a:p>
          <a:p>
            <a:r>
              <a:rPr lang="en-US" dirty="0"/>
              <a:t>Transient vs Steady-State</a:t>
            </a:r>
          </a:p>
          <a:p>
            <a:r>
              <a:rPr lang="en-US" dirty="0"/>
              <a:t>Confidence Intervals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B756228-CCF1-3A4B-8A66-7D0FDB6564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6FF7C12-17C2-0749-B728-3423004D35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028384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CBAD85-B1EF-174D-8465-B8F79CE928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Course Procedures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BA089A0-6F7B-8943-82DD-6C3F756703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Will use </a:t>
            </a:r>
            <a:r>
              <a:rPr lang="en-US" dirty="0" err="1"/>
              <a:t>Zoomgov</a:t>
            </a:r>
            <a:endParaRPr lang="en-US" dirty="0"/>
          </a:p>
          <a:p>
            <a:r>
              <a:rPr lang="en-US" dirty="0"/>
              <a:t>Sessions will be recorded</a:t>
            </a:r>
          </a:p>
          <a:p>
            <a:r>
              <a:rPr lang="en-US" dirty="0"/>
              <a:t>Please jump in with any questions</a:t>
            </a:r>
          </a:p>
          <a:p>
            <a:r>
              <a:rPr lang="en-US" dirty="0"/>
              <a:t>No programming required!</a:t>
            </a:r>
          </a:p>
          <a:p>
            <a:r>
              <a:rPr lang="en-US" dirty="0"/>
              <a:t>Will have homework problems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A6AD90ED-D9A2-4B43-9BAF-9076729B1FC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DES Short Course - Session 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74B00805-7A28-004E-AF1F-65FD8D5DCE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B5F8CF4-080C-6448-A4C0-B6A3C5CD13C0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310167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B395FBD7-1806-BE4A-B5B6-DBDAEEA24465}" vid="{8D6C706B-AEB4-4344-BC4F-017548002555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18</TotalTime>
  <Words>214</Words>
  <Application>Microsoft Macintosh PowerPoint</Application>
  <PresentationFormat>Widescreen</PresentationFormat>
  <Paragraphs>47</Paragraphs>
  <Slides>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Introduction to Discrete Event Simulation (Introduction &amp; Background)</vt:lpstr>
      <vt:lpstr>Who Am I?</vt:lpstr>
      <vt:lpstr>Research Interests</vt:lpstr>
      <vt:lpstr>Overview of Short Course</vt:lpstr>
      <vt:lpstr>Course Procedures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Introduction to Discrete Event Simulation (Introduction &amp; Background)</dc:title>
  <dc:creator>Buss, Arnold (Arnie) (CIV)</dc:creator>
  <cp:lastModifiedBy>Buss, Arnold (Arnie) (CIV)</cp:lastModifiedBy>
  <cp:revision>6</cp:revision>
  <dcterms:created xsi:type="dcterms:W3CDTF">2021-08-17T18:39:02Z</dcterms:created>
  <dcterms:modified xsi:type="dcterms:W3CDTF">2021-09-08T20:58:52Z</dcterms:modified>
</cp:coreProperties>
</file>