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57" r:id="rId2"/>
    <p:sldId id="266" r:id="rId3"/>
    <p:sldId id="271" r:id="rId4"/>
    <p:sldId id="274" r:id="rId5"/>
    <p:sldId id="275" r:id="rId6"/>
    <p:sldId id="276" r:id="rId7"/>
    <p:sldId id="277" r:id="rId8"/>
    <p:sldId id="272" r:id="rId9"/>
    <p:sldId id="278" r:id="rId10"/>
    <p:sldId id="279" r:id="rId11"/>
    <p:sldId id="280" r:id="rId12"/>
    <p:sldId id="281" r:id="rId13"/>
    <p:sldId id="282" r:id="rId14"/>
    <p:sldId id="273" r:id="rId15"/>
    <p:sldId id="267" r:id="rId16"/>
    <p:sldId id="268" r:id="rId17"/>
    <p:sldId id="283" r:id="rId18"/>
    <p:sldId id="284" r:id="rId19"/>
    <p:sldId id="285" r:id="rId20"/>
    <p:sldId id="28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326FB-C170-824F-9C42-CF57DDFD9F5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F1D2B-978F-5649-97F4-6C988B25A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3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461963" eaLnBrk="0" hangingPunct="0"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461963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22338" algn="l"/>
                <a:tab pos="1846263" algn="l"/>
                <a:tab pos="2768600" algn="l"/>
                <a:tab pos="3692525" algn="l"/>
                <a:tab pos="4614863" algn="l"/>
                <a:tab pos="5538788" algn="l"/>
                <a:tab pos="6461125" algn="l"/>
                <a:tab pos="7385050" algn="l"/>
                <a:tab pos="8307388" algn="l"/>
                <a:tab pos="9231313" algn="l"/>
                <a:tab pos="1015365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361CF8-B0BA-F141-9A2C-7D9220990055}" type="slidenum">
              <a:rPr lang="en-GB">
                <a:solidFill>
                  <a:srgbClr val="000000"/>
                </a:solidFill>
              </a:rPr>
              <a:pPr eaLnBrk="1" hangingPunct="1"/>
              <a:t>2</a:t>
            </a:fld>
            <a:endParaRPr lang="en-GB">
              <a:solidFill>
                <a:srgbClr val="000000"/>
              </a:solidFill>
            </a:endParaRPr>
          </a:p>
        </p:txBody>
      </p:sp>
      <p:sp>
        <p:nvSpPr>
          <p:cNvPr id="102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6913"/>
            <a:ext cx="6197600" cy="3487737"/>
          </a:xfrm>
          <a:ln/>
        </p:spPr>
      </p:sp>
      <p:sp>
        <p:nvSpPr>
          <p:cNvPr id="102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1675" y="4416425"/>
            <a:ext cx="5607050" cy="4186238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lIns="92309" tIns="46154" rIns="92309" bIns="46154" anchor="ctr"/>
          <a:lstStyle/>
          <a:p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040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F06DF18-5158-3F4C-AE82-B5FED48EF13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66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fld id="{4F06DF18-5158-3F4C-AE82-B5FED48EF13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592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B3780-7151-CF41-8982-6369EFEBDA6C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5AE69-201A-394C-8A0D-641CEC73987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50ABF-8898-BA42-A8D7-432033C061E3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FBE64-0CDA-6B4B-8FC9-134D7EA150C5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42C15-1239-904E-B949-2887253D0C90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7B2F5-79E3-0741-848B-8D567933B518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B3650-01CA-A748-9A05-D38A3B4896BE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1D55B-752C-2E40-BD12-2A386FFDD186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89A-9B21-8745-971F-387C833D853E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B11E-BC8A-5747-8C2B-46434D40B751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4978-5BB3-914B-8703-DEC5E44F7A39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5AEAF-8922-3B4A-B845-4D42FEB9D317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7AD9-5CEE-1346-AF9F-0591FA362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46A4-F42E-1F4B-8F2D-7FD6E6DEA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State transitions</a:t>
            </a:r>
          </a:p>
          <a:p>
            <a:pPr marL="914400" lvl="1" indent="-514350"/>
            <a:r>
              <a:rPr lang="en-US" dirty="0"/>
              <a:t>Run: Q = 0, S = k, L = 0</a:t>
            </a:r>
          </a:p>
          <a:p>
            <a:pPr marL="914400" lvl="1" indent="-514350"/>
            <a:r>
              <a:rPr lang="en-US" dirty="0"/>
              <a:t>Arrival: Q = Q + 1, L = L + 1</a:t>
            </a:r>
          </a:p>
          <a:p>
            <a:pPr marL="914400" lvl="1" indent="-514350"/>
            <a:r>
              <a:rPr lang="en-US" dirty="0" err="1"/>
              <a:t>StartService</a:t>
            </a:r>
            <a:r>
              <a:rPr lang="en-US" dirty="0"/>
              <a:t>: Q = Q – 1, S = S – 1</a:t>
            </a:r>
          </a:p>
          <a:p>
            <a:pPr marL="914400" lvl="1" indent="-514350"/>
            <a:r>
              <a:rPr lang="en-US" dirty="0" err="1"/>
              <a:t>EndService</a:t>
            </a:r>
            <a:r>
              <a:rPr lang="en-US" dirty="0"/>
              <a:t>: S = S + 1, L = L -1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253B7-6C53-0046-931F-B2D575C3758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8F7CF-8488-4046-87DC-A0EEAC526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5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F3C9-3975-F242-B2DF-E5FEF9DE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2F4EA-9F0D-B444-B127-D9CE95F0F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Write state transitions as 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D24B3-A89D-BF4F-95EC-2B359F9B02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0FF21-1948-8543-89CE-F9C677BF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356" y="2819400"/>
            <a:ext cx="7759700" cy="1511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67771-0D9D-384D-B0EF-F2670BF8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63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DA6E-EF25-734E-9724-010F1724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2494-F1B0-4F43-950D-B107BF67C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Identify Scheduling Relationships and write as edges</a:t>
            </a:r>
          </a:p>
          <a:p>
            <a:pPr marL="857250" lvl="1" indent="-457200"/>
            <a:r>
              <a:rPr lang="en-US" dirty="0"/>
              <a:t>Run schedules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857250" lvl="1" indent="-457200"/>
            <a:r>
              <a:rPr lang="en-US" dirty="0"/>
              <a:t>Arrival schedules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857250" lvl="1" indent="-457200"/>
            <a:r>
              <a:rPr lang="en-US" dirty="0"/>
              <a:t>If S &gt; 0, Arrival schedules </a:t>
            </a:r>
            <a:r>
              <a:rPr lang="en-US" dirty="0" err="1"/>
              <a:t>StartService</a:t>
            </a:r>
            <a:r>
              <a:rPr lang="en-US" dirty="0"/>
              <a:t> with delay of 0.0</a:t>
            </a:r>
          </a:p>
          <a:p>
            <a:pPr marL="857250" lvl="1" indent="-457200"/>
            <a:r>
              <a:rPr lang="en-US" dirty="0" err="1"/>
              <a:t>StartService</a:t>
            </a:r>
            <a:r>
              <a:rPr lang="en-US" dirty="0"/>
              <a:t> schedules </a:t>
            </a:r>
            <a:r>
              <a:rPr lang="en-US" dirty="0" err="1"/>
              <a:t>EndService</a:t>
            </a:r>
            <a:r>
              <a:rPr lang="en-US" dirty="0"/>
              <a:t> with delay of 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endParaRPr lang="en-US" baseline="-25000" dirty="0"/>
          </a:p>
          <a:p>
            <a:pPr marL="857250" lvl="1" indent="-457200"/>
            <a:r>
              <a:rPr lang="en-US" dirty="0"/>
              <a:t>If Q &gt; 0, </a:t>
            </a:r>
            <a:r>
              <a:rPr lang="en-US" dirty="0" err="1"/>
              <a:t>EndService</a:t>
            </a:r>
            <a:r>
              <a:rPr lang="en-US" dirty="0"/>
              <a:t> schedules </a:t>
            </a:r>
            <a:r>
              <a:rPr lang="en-US" dirty="0" err="1"/>
              <a:t>StartService</a:t>
            </a:r>
            <a:r>
              <a:rPr lang="en-US" dirty="0"/>
              <a:t> with delay of 0.0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13AB9-689F-1D47-954D-A1CE86D49FB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AC2FE-0112-6E41-A02F-7188EF7F5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8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D0C8-6F6A-3344-A87C-9BECC09DA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Event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6FA5B-4C46-5345-A78A-797E99AB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Scheduling as Edges: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C224-7230-5842-941B-6322C2AA436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93222-3597-664D-AD68-99BF1AFA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679700"/>
            <a:ext cx="7759700" cy="23368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B2D6C-EBBA-DA46-825C-B20D01945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3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4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Multiple Server Queue Model</a:t>
            </a:r>
          </a:p>
        </p:txBody>
      </p:sp>
      <p:sp>
        <p:nvSpPr>
          <p:cNvPr id="5126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Parameters: 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{</a:t>
            </a:r>
            <a:r>
              <a:rPr lang="en-US" dirty="0" err="1">
                <a:latin typeface="Arial" charset="0"/>
                <a:cs typeface="Arial" charset="0"/>
              </a:rPr>
              <a:t>t</a:t>
            </a:r>
            <a:r>
              <a:rPr lang="en-US" baseline="-25000" dirty="0" err="1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} = Interarrival Times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{</a:t>
            </a:r>
            <a:r>
              <a:rPr lang="en-US" dirty="0" err="1">
                <a:latin typeface="Arial" charset="0"/>
                <a:cs typeface="Arial" charset="0"/>
              </a:rPr>
              <a:t>t</a:t>
            </a:r>
            <a:r>
              <a:rPr lang="en-US" baseline="-25000" dirty="0" err="1">
                <a:latin typeface="Arial" charset="0"/>
                <a:cs typeface="Arial" charset="0"/>
              </a:rPr>
              <a:t>S</a:t>
            </a:r>
            <a:r>
              <a:rPr lang="en-US" dirty="0">
                <a:latin typeface="Arial" charset="0"/>
                <a:cs typeface="Arial" charset="0"/>
              </a:rPr>
              <a:t>} = Service Times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k = # Servers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Event Graph:</a:t>
            </a:r>
          </a:p>
        </p:txBody>
      </p:sp>
      <p:sp>
        <p:nvSpPr>
          <p:cNvPr id="5127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State Variables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Q = # in Queue (0)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S = # Available Servers (k)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L = # in system (0)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49C0C0-1C39-C946-99EF-619D09D6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294" y="4259832"/>
            <a:ext cx="6627813" cy="199593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BC40E-7753-7240-8A40-83877D9C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72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Infinite calling population</a:t>
            </a:r>
          </a:p>
          <a:p>
            <a:pPr lvl="1"/>
            <a:r>
              <a:rPr lang="en-US" dirty="0"/>
              <a:t>Arrival rate remains constant no matter how many are in system</a:t>
            </a:r>
          </a:p>
          <a:p>
            <a:r>
              <a:rPr lang="en-US" dirty="0"/>
              <a:t>Infinite waiting room</a:t>
            </a:r>
          </a:p>
          <a:p>
            <a:r>
              <a:rPr lang="en-US" dirty="0"/>
              <a:t>All arriving customers join system</a:t>
            </a:r>
          </a:p>
          <a:p>
            <a:r>
              <a:rPr lang="en-US" dirty="0"/>
              <a:t>Once joined, all customers complete service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ECA8-C6E6-504C-94A2-FC6362B4D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57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Observe system and match with assumptions</a:t>
            </a:r>
          </a:p>
          <a:p>
            <a:r>
              <a:rPr lang="en-US" dirty="0"/>
              <a:t>Example: only finite amount of waiting room</a:t>
            </a:r>
          </a:p>
          <a:p>
            <a:r>
              <a:rPr lang="en-US" dirty="0"/>
              <a:t>Observations: potential customers leave before entering system if no room to wait</a:t>
            </a:r>
          </a:p>
          <a:p>
            <a:pPr lvl="1"/>
            <a:r>
              <a:rPr lang="en-US" dirty="0"/>
              <a:t>This is called “Balking”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6DA38-88CD-A644-98FE-297A35A09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40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6EAF-2D6B-E847-B098-413095A4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50964-28BC-9946-8650-96D21054E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 parameter:</a:t>
            </a:r>
          </a:p>
          <a:p>
            <a:pPr marL="914400" lvl="1" indent="-514350"/>
            <a:r>
              <a:rPr lang="en-US" dirty="0"/>
              <a:t>C &gt; 0 = capacity of waiting room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state variables</a:t>
            </a:r>
          </a:p>
          <a:p>
            <a:pPr marL="914400" lvl="1" indent="-514350"/>
            <a:r>
              <a:rPr lang="en-US" dirty="0"/>
              <a:t>N = number of potential customers (0)</a:t>
            </a:r>
          </a:p>
          <a:p>
            <a:pPr marL="914400" lvl="1" indent="-514350"/>
            <a:r>
              <a:rPr lang="en-US" dirty="0"/>
              <a:t>B = number of lost customers (0)</a:t>
            </a:r>
          </a:p>
          <a:p>
            <a:r>
              <a:rPr lang="en-US" dirty="0"/>
              <a:t>NOTE: interested in % lost customers = B/N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7313D-1E31-264C-BC0D-30F46FE719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75D96-2850-B642-90DD-68420221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1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7153-8574-1143-9C41-0B91CD6C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F31F-74E8-7C4E-BF25-0C5A00788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Identify state transitions as Events</a:t>
            </a:r>
          </a:p>
          <a:p>
            <a:pPr marL="914400" lvl="1" indent="-514350"/>
            <a:r>
              <a:rPr lang="en-US" dirty="0"/>
              <a:t>Run initializes N and B to 0</a:t>
            </a:r>
          </a:p>
          <a:p>
            <a:pPr marL="914400" lvl="1" indent="-514350"/>
            <a:r>
              <a:rPr lang="en-US" dirty="0"/>
              <a:t>Arrival now increments N (N = N + 1)</a:t>
            </a:r>
          </a:p>
          <a:p>
            <a:pPr marL="914400" lvl="1" indent="-514350"/>
            <a:r>
              <a:rPr lang="en-US" dirty="0" err="1"/>
              <a:t>JoinQueue</a:t>
            </a:r>
            <a:r>
              <a:rPr lang="en-US" dirty="0"/>
              <a:t> has previous Arrival state transition (Q = Q + 1)</a:t>
            </a:r>
          </a:p>
          <a:p>
            <a:pPr marL="914400" lvl="1" indent="-514350"/>
            <a:r>
              <a:rPr lang="en-US" dirty="0"/>
              <a:t>Balk increments B (B = B + 1)</a:t>
            </a:r>
          </a:p>
          <a:p>
            <a:pPr marL="914400" lvl="1" indent="-514350"/>
            <a:r>
              <a:rPr lang="en-US" dirty="0" err="1"/>
              <a:t>StartService</a:t>
            </a:r>
            <a:r>
              <a:rPr lang="en-US" dirty="0"/>
              <a:t> same as before (Q = Q – 1, S = S – 1)</a:t>
            </a:r>
          </a:p>
          <a:p>
            <a:pPr marL="914400" lvl="1" indent="-514350"/>
            <a:r>
              <a:rPr lang="en-US" dirty="0"/>
              <a:t>End Service same as before (S = S + 1)</a:t>
            </a:r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16956-8B73-4447-B37D-F9F78207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F9D94-D84C-2B47-A871-DC1B81B2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85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B1A7-5532-9B4D-8A62-19746B93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ED50-47BF-AC4D-BFAB-96F9F86CA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Write state transitions as Events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0A6A-7125-A840-9479-F3D7D5A041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6BC03-ED2D-6B41-BCA1-AE345022F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083" y="2489198"/>
            <a:ext cx="8228014" cy="25132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B0D34-9BE8-5445-BBA9-0A293C40D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1"/>
          <p:cNvSpPr>
            <a:spLocks noGrp="1" noChangeArrowheads="1"/>
          </p:cNvSpPr>
          <p:nvPr>
            <p:ph type="title"/>
          </p:nvPr>
        </p:nvSpPr>
        <p:spPr>
          <a:xfrm>
            <a:off x="2732036" y="643186"/>
            <a:ext cx="6948677" cy="769441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0" tIns="0" rIns="0" bIns="0" rtlCol="0">
            <a:sp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Graph Methodology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Event Graph Examples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Examine Multiple Server Queue Model for assumptions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More Event Graph Examples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Finite Waiting Room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>
                <a:latin typeface="Arial" charset="0"/>
                <a:cs typeface="Arial" charset="0"/>
              </a:rPr>
              <a:t>No Waiting Room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9DC71-BC89-4F4A-ACF2-A083D820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71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534-EDE6-A445-BFE5-1B96E11CD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Waiting Room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944B-B806-AB44-AE55-46C956FC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Write scheduling relationships as edges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BFE7E-A448-DA44-96A0-22505E1AA1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76520E-AEDF-BB40-AD11-9D6D75BA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2438400"/>
            <a:ext cx="8763000" cy="320898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F0843-8BA4-8E4B-8615-50831ACB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05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4</a:t>
            </a:r>
          </a:p>
        </p:txBody>
      </p:sp>
      <p:sp>
        <p:nvSpPr>
          <p:cNvPr id="410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 Queue Model</a:t>
            </a:r>
          </a:p>
        </p:txBody>
      </p:sp>
      <p:sp>
        <p:nvSpPr>
          <p:cNvPr id="4102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 state variable Q!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States: S, B, N as before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Note: L = k - S</a:t>
            </a:r>
          </a:p>
          <a:p>
            <a:pPr eaLnBrk="1" hangingPunct="1"/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EC649C8-3486-DB44-8C61-5EC0CE57A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109" y="3386781"/>
            <a:ext cx="6553200" cy="287421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A39E07-1C23-AD4C-8BCE-05223CCD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4</a:t>
            </a:r>
          </a:p>
        </p:txBody>
      </p:sp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Event Graph Methodology</a:t>
            </a:r>
          </a:p>
        </p:txBody>
      </p:sp>
      <p:sp>
        <p:nvSpPr>
          <p:cNvPr id="103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cs typeface="Arial" charset="0"/>
              </a:rPr>
              <a:t>Node: State Transition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Edge: Scheduling Relationship</a:t>
            </a:r>
          </a:p>
          <a:p>
            <a:pPr eaLnBrk="1" hangingPunct="1"/>
            <a:r>
              <a:rPr lang="en-US">
                <a:latin typeface="Arial" charset="0"/>
                <a:cs typeface="Arial" charset="0"/>
              </a:rPr>
              <a:t>When Event A occurs, if condition (i) is true, then Event B is scheduled after a delay of </a:t>
            </a:r>
            <a:r>
              <a:rPr lang="en-US" i="1">
                <a:latin typeface="Arial" charset="0"/>
                <a:cs typeface="Arial" charset="0"/>
              </a:rPr>
              <a:t>t</a:t>
            </a:r>
          </a:p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810000" y="4495800"/>
          <a:ext cx="45720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Visio" r:id="rId3" imgW="2811981" imgH="751548" progId="Visio.Drawing.11">
                  <p:embed/>
                </p:oleObj>
              </mc:Choice>
              <mc:Fallback>
                <p:oleObj name="Visio" r:id="rId3" imgW="2811981" imgH="751548" progId="Visio.Drawing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495800"/>
                        <a:ext cx="45720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8475B3-21DD-BA40-B148-30465F1A7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11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25B8D-BA76-C546-BC8A-4CFEF787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Event 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1E835-D4E8-6745-B58D-5CD1998B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Parameters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State Variables</a:t>
            </a:r>
          </a:p>
          <a:p>
            <a:pPr marL="914400" lvl="1" indent="-514350"/>
            <a:r>
              <a:rPr lang="en-US" dirty="0"/>
              <a:t>Be sure to include initial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state transitions and write as Events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Scheduling Relationships and write as edges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2663B-7294-5342-87F7-6A750C83F9E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51609-374C-E740-99F4-14E2D39E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5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E6A6F-F604-2642-B83D-EE104A1B6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Arrival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E5541-3DB0-724E-B5CC-DB1E37509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marL="571500" indent="-514350">
              <a:buFont typeface="+mj-lt"/>
              <a:buAutoNum type="arabicPeriod"/>
            </a:pPr>
            <a:r>
              <a:rPr lang="en-US" dirty="0"/>
              <a:t>Define State Variables</a:t>
            </a:r>
          </a:p>
          <a:p>
            <a:pPr lvl="1"/>
            <a:r>
              <a:rPr lang="en-US" dirty="0"/>
              <a:t>N = # arrivals</a:t>
            </a:r>
          </a:p>
          <a:p>
            <a:pPr lvl="1"/>
            <a:r>
              <a:rPr lang="en-US" dirty="0"/>
              <a:t>Initial value: 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State transitions</a:t>
            </a:r>
          </a:p>
          <a:p>
            <a:pPr marL="914400" lvl="1" indent="-514350"/>
            <a:r>
              <a:rPr lang="en-US" dirty="0"/>
              <a:t>Initial: N = 0</a:t>
            </a:r>
          </a:p>
          <a:p>
            <a:pPr marL="914400" lvl="1" indent="-514350"/>
            <a:r>
              <a:rPr lang="en-US" dirty="0"/>
              <a:t>Upon arrival: N = N + 1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A1F59-0BA5-E240-A1E4-BC530BBA866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1086E-3BB9-1E45-894E-6682F4A4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25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4382-A307-CD4A-89B1-624F5C85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5230-250F-2E46-88CE-3286414E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(</a:t>
            </a:r>
            <a:r>
              <a:rPr lang="en-US" dirty="0" err="1"/>
              <a:t>cont</a:t>
            </a:r>
            <a:r>
              <a:rPr lang="en-US" dirty="0"/>
              <a:t>) Write state transitions as events</a:t>
            </a:r>
          </a:p>
          <a:p>
            <a:pPr marL="914400" lvl="1" indent="-514350"/>
            <a:r>
              <a:rPr lang="en-US" dirty="0"/>
              <a:t>Initial event always called ‘Run’</a:t>
            </a:r>
          </a:p>
          <a:p>
            <a:pPr marL="914400" lvl="1" indent="-514350"/>
            <a:r>
              <a:rPr lang="en-US" dirty="0"/>
              <a:t>Call event for state transition N = N + 1 ‘Arrival’</a:t>
            </a:r>
          </a:p>
          <a:p>
            <a:pPr marL="914400" lvl="1" indent="-514350"/>
            <a:r>
              <a:rPr lang="en-US" dirty="0"/>
              <a:t>NOTE: The name ‘Arrival’ is </a:t>
            </a:r>
            <a:r>
              <a:rPr lang="en-US" i="1" dirty="0"/>
              <a:t>arbitrary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BEE45-E3B0-364A-B118-C5ECCB960AA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B52252-6E39-7F43-B718-459B3D661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606" y="4591050"/>
            <a:ext cx="3136900" cy="1333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10216-5BE0-BD47-A2D0-DFD5FC42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71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DCBF-5521-E44D-929E-98BA60A9E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Arrival Process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C4294-BA9C-8844-AFBF-FFBC39160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Identify Scheduling Relationships and write as edges</a:t>
            </a:r>
          </a:p>
          <a:p>
            <a:pPr marL="914400" lvl="1" indent="-514350"/>
            <a:r>
              <a:rPr lang="en-US" dirty="0"/>
              <a:t>Run schedules first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  <a:p>
            <a:pPr marL="914400" lvl="1" indent="-514350"/>
            <a:r>
              <a:rPr lang="en-US" dirty="0"/>
              <a:t>Arrival schedules Arrival with delay of 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endParaRPr lang="en-US" baseline="-25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EC6C-4E2E-214E-B551-215D2405FBC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07E7EA-5CBB-6647-9A9A-055035BE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3962400"/>
            <a:ext cx="3340100" cy="19939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4935F-B627-EF49-A65B-61925F58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74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4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Arrival Process: Final Model</a:t>
            </a:r>
          </a:p>
        </p:txBody>
      </p:sp>
      <p:sp>
        <p:nvSpPr>
          <p:cNvPr id="410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Parameter: {</a:t>
            </a:r>
            <a:r>
              <a:rPr lang="en-US" dirty="0" err="1">
                <a:latin typeface="Arial" charset="0"/>
                <a:cs typeface="Arial" charset="0"/>
              </a:rPr>
              <a:t>t</a:t>
            </a:r>
            <a:r>
              <a:rPr lang="en-US" baseline="-25000" dirty="0" err="1">
                <a:latin typeface="Arial" charset="0"/>
                <a:cs typeface="Arial" charset="0"/>
              </a:rPr>
              <a:t>A</a:t>
            </a:r>
            <a:r>
              <a:rPr lang="en-US" dirty="0">
                <a:latin typeface="Arial" charset="0"/>
                <a:cs typeface="Arial" charset="0"/>
              </a:rPr>
              <a:t>} = </a:t>
            </a:r>
            <a:r>
              <a:rPr lang="en-US" dirty="0" err="1">
                <a:latin typeface="Arial" charset="0"/>
                <a:cs typeface="Arial" charset="0"/>
              </a:rPr>
              <a:t>Interarrival</a:t>
            </a:r>
            <a:r>
              <a:rPr lang="en-US" dirty="0">
                <a:latin typeface="Arial" charset="0"/>
                <a:cs typeface="Arial" charset="0"/>
              </a:rPr>
              <a:t> Times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State Variable: N = # Arrivals (0)</a:t>
            </a:r>
          </a:p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Event Graph: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8A81F-1D93-CC46-9AC0-4ED25BE55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156" y="3657600"/>
            <a:ext cx="3340100" cy="19939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177989-BFF9-5A4B-B99A-D83B4B93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2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70B0-A189-6E4E-8933-00A2956E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Server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688EF-0526-EC49-A418-CE50E359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Parameters</a:t>
            </a:r>
          </a:p>
          <a:p>
            <a:pPr marL="914400" lvl="1" indent="-514350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 of customers</a:t>
            </a:r>
          </a:p>
          <a:p>
            <a:pPr marL="914400" lvl="1" indent="-514350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 for customers</a:t>
            </a:r>
          </a:p>
          <a:p>
            <a:pPr marL="914400" lvl="1" indent="-514350"/>
            <a:r>
              <a:rPr lang="en-US" dirty="0"/>
              <a:t>k = number of servers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 Variables</a:t>
            </a:r>
          </a:p>
          <a:p>
            <a:pPr marL="914400" lvl="1" indent="-514350"/>
            <a:r>
              <a:rPr lang="en-US" dirty="0"/>
              <a:t>Q = # customers in queue (initially 0)</a:t>
            </a:r>
          </a:p>
          <a:p>
            <a:pPr marL="914400" lvl="1" indent="-514350"/>
            <a:r>
              <a:rPr lang="en-US" dirty="0"/>
              <a:t>S = # available servers (initially k)</a:t>
            </a:r>
          </a:p>
          <a:p>
            <a:pPr marL="914400" lvl="1" indent="-514350"/>
            <a:r>
              <a:rPr lang="en-US" dirty="0"/>
              <a:t>L = number in system (initially 0)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2E0B-164A-B94A-95FE-13DA0C0811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DES Short Course - Session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3D06D-FAF5-6545-8269-21A42818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869</Words>
  <Application>Microsoft Macintosh PowerPoint</Application>
  <PresentationFormat>Widescreen</PresentationFormat>
  <Paragraphs>157</Paragraphs>
  <Slides>21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Visio</vt:lpstr>
      <vt:lpstr>Introduction to Discrete Event Simulation Session 4</vt:lpstr>
      <vt:lpstr>Overview</vt:lpstr>
      <vt:lpstr>Event Graph Methodology</vt:lpstr>
      <vt:lpstr>Steps to Create Event Graph Model</vt:lpstr>
      <vt:lpstr>Example: Arrival Process</vt:lpstr>
      <vt:lpstr>Arrival Process (cont)</vt:lpstr>
      <vt:lpstr>Arrival Process (cont)</vt:lpstr>
      <vt:lpstr>Arrival Process: Final Model</vt:lpstr>
      <vt:lpstr>Multiple Server Queue</vt:lpstr>
      <vt:lpstr>Multiple Server Queue (cont)</vt:lpstr>
      <vt:lpstr>Multiple Server Queue (cont)</vt:lpstr>
      <vt:lpstr>Multiple Server Queue (cont)</vt:lpstr>
      <vt:lpstr>Final Event Graph</vt:lpstr>
      <vt:lpstr>Multiple Server Queue Model</vt:lpstr>
      <vt:lpstr>Multiple Server Queue Assumptions</vt:lpstr>
      <vt:lpstr>Examining Assumptions</vt:lpstr>
      <vt:lpstr>Finite Waiting Room</vt:lpstr>
      <vt:lpstr>Finite Waiting Room (cont)</vt:lpstr>
      <vt:lpstr>Finite Waiting Room (cont)</vt:lpstr>
      <vt:lpstr>Finite Waiting Room (cont)</vt:lpstr>
      <vt:lpstr>No Queue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4</dc:title>
  <dc:creator>Buss, Arnold (Arnie) (CIV)</dc:creator>
  <cp:lastModifiedBy>Buss, Arnold (Arnie) (CIV)</cp:lastModifiedBy>
  <cp:revision>4</cp:revision>
  <dcterms:created xsi:type="dcterms:W3CDTF">2021-08-17T19:09:00Z</dcterms:created>
  <dcterms:modified xsi:type="dcterms:W3CDTF">2021-09-08T20:59:08Z</dcterms:modified>
</cp:coreProperties>
</file>