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73" r:id="rId4"/>
    <p:sldId id="274" r:id="rId5"/>
    <p:sldId id="282" r:id="rId6"/>
    <p:sldId id="283" r:id="rId7"/>
    <p:sldId id="291" r:id="rId8"/>
    <p:sldId id="295" r:id="rId9"/>
    <p:sldId id="297" r:id="rId10"/>
    <p:sldId id="296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25D47-ACB4-9643-A332-C6176AFC4AB5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679D4-4180-0E4B-97D7-F29777D7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61963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61963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61963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61963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CAD76-08B4-2B43-A32C-E980333486FA}" type="slidenum">
              <a:rPr lang="en-GB">
                <a:solidFill>
                  <a:srgbClr val="000000"/>
                </a:solidFill>
              </a:rPr>
              <a:pPr eaLnBrk="1" hangingPunct="1"/>
              <a:t>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62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lIns="92309" tIns="46154" rIns="92309" bIns="46154" anchor="ctr"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3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37" eaLnBrk="0" hangingPunct="0">
              <a:tabLst>
                <a:tab pos="0" algn="l"/>
                <a:tab pos="922287" algn="l"/>
                <a:tab pos="1846161" algn="l"/>
                <a:tab pos="2768447" algn="l"/>
                <a:tab pos="3692321" algn="l"/>
                <a:tab pos="4614608" algn="l"/>
                <a:tab pos="5538482" algn="l"/>
                <a:tab pos="6460768" algn="l"/>
                <a:tab pos="7384642" algn="l"/>
                <a:tab pos="8306929" algn="l"/>
                <a:tab pos="9230802" algn="l"/>
                <a:tab pos="10153089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09" indent="-285734" defTabSz="461937" eaLnBrk="0" hangingPunct="0">
              <a:tabLst>
                <a:tab pos="0" algn="l"/>
                <a:tab pos="922287" algn="l"/>
                <a:tab pos="1846161" algn="l"/>
                <a:tab pos="2768447" algn="l"/>
                <a:tab pos="3692321" algn="l"/>
                <a:tab pos="4614608" algn="l"/>
                <a:tab pos="5538482" algn="l"/>
                <a:tab pos="6460768" algn="l"/>
                <a:tab pos="7384642" algn="l"/>
                <a:tab pos="8306929" algn="l"/>
                <a:tab pos="9230802" algn="l"/>
                <a:tab pos="10153089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2937" indent="-228587" defTabSz="461937" eaLnBrk="0" hangingPunct="0">
              <a:tabLst>
                <a:tab pos="0" algn="l"/>
                <a:tab pos="922287" algn="l"/>
                <a:tab pos="1846161" algn="l"/>
                <a:tab pos="2768447" algn="l"/>
                <a:tab pos="3692321" algn="l"/>
                <a:tab pos="4614608" algn="l"/>
                <a:tab pos="5538482" algn="l"/>
                <a:tab pos="6460768" algn="l"/>
                <a:tab pos="7384642" algn="l"/>
                <a:tab pos="8306929" algn="l"/>
                <a:tab pos="9230802" algn="l"/>
                <a:tab pos="10153089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111" indent="-228587" defTabSz="461937" eaLnBrk="0" hangingPunct="0">
              <a:tabLst>
                <a:tab pos="0" algn="l"/>
                <a:tab pos="922287" algn="l"/>
                <a:tab pos="1846161" algn="l"/>
                <a:tab pos="2768447" algn="l"/>
                <a:tab pos="3692321" algn="l"/>
                <a:tab pos="4614608" algn="l"/>
                <a:tab pos="5538482" algn="l"/>
                <a:tab pos="6460768" algn="l"/>
                <a:tab pos="7384642" algn="l"/>
                <a:tab pos="8306929" algn="l"/>
                <a:tab pos="9230802" algn="l"/>
                <a:tab pos="10153089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287" indent="-228587" defTabSz="461937" eaLnBrk="0" hangingPunct="0">
              <a:tabLst>
                <a:tab pos="0" algn="l"/>
                <a:tab pos="922287" algn="l"/>
                <a:tab pos="1846161" algn="l"/>
                <a:tab pos="2768447" algn="l"/>
                <a:tab pos="3692321" algn="l"/>
                <a:tab pos="4614608" algn="l"/>
                <a:tab pos="5538482" algn="l"/>
                <a:tab pos="6460768" algn="l"/>
                <a:tab pos="7384642" algn="l"/>
                <a:tab pos="8306929" algn="l"/>
                <a:tab pos="9230802" algn="l"/>
                <a:tab pos="10153089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461" indent="-228587" defTabSz="461937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287" algn="l"/>
                <a:tab pos="1846161" algn="l"/>
                <a:tab pos="2768447" algn="l"/>
                <a:tab pos="3692321" algn="l"/>
                <a:tab pos="4614608" algn="l"/>
                <a:tab pos="5538482" algn="l"/>
                <a:tab pos="6460768" algn="l"/>
                <a:tab pos="7384642" algn="l"/>
                <a:tab pos="8306929" algn="l"/>
                <a:tab pos="9230802" algn="l"/>
                <a:tab pos="10153089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635" indent="-228587" defTabSz="461937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287" algn="l"/>
                <a:tab pos="1846161" algn="l"/>
                <a:tab pos="2768447" algn="l"/>
                <a:tab pos="3692321" algn="l"/>
                <a:tab pos="4614608" algn="l"/>
                <a:tab pos="5538482" algn="l"/>
                <a:tab pos="6460768" algn="l"/>
                <a:tab pos="7384642" algn="l"/>
                <a:tab pos="8306929" algn="l"/>
                <a:tab pos="9230802" algn="l"/>
                <a:tab pos="10153089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8811" indent="-228587" defTabSz="461937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287" algn="l"/>
                <a:tab pos="1846161" algn="l"/>
                <a:tab pos="2768447" algn="l"/>
                <a:tab pos="3692321" algn="l"/>
                <a:tab pos="4614608" algn="l"/>
                <a:tab pos="5538482" algn="l"/>
                <a:tab pos="6460768" algn="l"/>
                <a:tab pos="7384642" algn="l"/>
                <a:tab pos="8306929" algn="l"/>
                <a:tab pos="9230802" algn="l"/>
                <a:tab pos="10153089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5985" indent="-228587" defTabSz="461937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287" algn="l"/>
                <a:tab pos="1846161" algn="l"/>
                <a:tab pos="2768447" algn="l"/>
                <a:tab pos="3692321" algn="l"/>
                <a:tab pos="4614608" algn="l"/>
                <a:tab pos="5538482" algn="l"/>
                <a:tab pos="6460768" algn="l"/>
                <a:tab pos="7384642" algn="l"/>
                <a:tab pos="8306929" algn="l"/>
                <a:tab pos="9230802" algn="l"/>
                <a:tab pos="10153089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4CF49-F6A1-6B41-A3FA-BEEE1B2616DF}" type="slidenum">
              <a:rPr lang="en-GB">
                <a:solidFill>
                  <a:srgbClr val="000000"/>
                </a:solidFill>
              </a:rPr>
              <a:pPr eaLnBrk="1" hangingPunct="1"/>
              <a:t>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0957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lIns="92304" tIns="46152" rIns="92304" bIns="46152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6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6863-8431-7B4C-B3FA-8641E113C13D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C4E9-2006-054D-A2EC-7F6F48C41B4E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64AC-1375-C841-A181-954F3A0A7EF1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5060-7C61-CD48-BC28-0AFD0A5F31CA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7285-1A94-B745-ABD1-3A0EB45AC09D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1E59-F969-EB4A-99D7-CB42F1315C69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DAF6-CF8D-1442-9E67-26F0671E9029}" type="datetime1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B026-90B0-6246-A13F-7A3166592BD5}" type="datetime1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1ABD-202F-D54A-87BE-627894D6152D}" type="datetime1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6D5D-9E4E-4A41-99DB-7B32BCB65017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0332-A1CD-574D-BF8A-871F844817E5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2144F-0F4B-A24A-BCCD-7E690FE4FC52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1553-C68F-A249-8F60-4D1390BF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E8202-FA8F-394D-8934-4A8F0494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14487"/>
            <a:ext cx="6528560" cy="457835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A0A239-E282-A646-859F-4BE77834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B170E7-6A01-C446-97BD-A8495B5A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5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AABB-73F3-2F4B-99E5-1013C398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Inventory Model with Backorders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384D-B120-1C4A-AB65-CC4469B6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‘Periodic review &lt;</a:t>
            </a:r>
            <a:r>
              <a:rPr lang="en-US" sz="2400" dirty="0" err="1"/>
              <a:t>s,S</a:t>
            </a:r>
            <a:r>
              <a:rPr lang="en-US" sz="2400" dirty="0"/>
              <a:t>&gt; model’</a:t>
            </a:r>
          </a:p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{</a:t>
            </a:r>
            <a:r>
              <a:rPr lang="en-US" sz="2000" dirty="0" err="1"/>
              <a:t>t</a:t>
            </a:r>
            <a:r>
              <a:rPr lang="en-US" sz="2000" baseline="-25000" dirty="0" err="1"/>
              <a:t>A</a:t>
            </a:r>
            <a:r>
              <a:rPr lang="en-US" sz="2000" dirty="0"/>
              <a:t>} = time between demands</a:t>
            </a:r>
          </a:p>
          <a:p>
            <a:pPr lvl="1"/>
            <a:r>
              <a:rPr lang="en-US" sz="2000" dirty="0"/>
              <a:t>{D} = number items demanded</a:t>
            </a:r>
          </a:p>
          <a:p>
            <a:pPr lvl="1"/>
            <a:r>
              <a:rPr lang="en-US" sz="2000" dirty="0"/>
              <a:t>{</a:t>
            </a:r>
            <a:r>
              <a:rPr lang="en-US" sz="2000" dirty="0" err="1"/>
              <a:t>t</a:t>
            </a:r>
            <a:r>
              <a:rPr lang="en-US" sz="2000" baseline="-25000" dirty="0" err="1"/>
              <a:t>L</a:t>
            </a:r>
            <a:r>
              <a:rPr lang="en-US" sz="2000" dirty="0"/>
              <a:t>} = lead time for orders placed</a:t>
            </a:r>
          </a:p>
          <a:p>
            <a:pPr lvl="1"/>
            <a:r>
              <a:rPr lang="en-US" sz="2000" dirty="0" err="1"/>
              <a:t>t</a:t>
            </a:r>
            <a:r>
              <a:rPr lang="en-US" sz="2000" baseline="-25000" dirty="0" err="1"/>
              <a:t>R</a:t>
            </a:r>
            <a:r>
              <a:rPr lang="en-US" sz="2000" dirty="0"/>
              <a:t> = time between reviews</a:t>
            </a:r>
          </a:p>
          <a:p>
            <a:pPr lvl="1"/>
            <a:r>
              <a:rPr lang="en-US" sz="2000" dirty="0"/>
              <a:t>I</a:t>
            </a:r>
            <a:r>
              <a:rPr lang="en-US" sz="2000" baseline="-25000" dirty="0"/>
              <a:t>0</a:t>
            </a:r>
            <a:r>
              <a:rPr lang="en-US" sz="2000" dirty="0"/>
              <a:t> = initial inventory</a:t>
            </a:r>
          </a:p>
          <a:p>
            <a:pPr lvl="1"/>
            <a:r>
              <a:rPr lang="en-US" sz="2000" dirty="0"/>
              <a:t>S = order up to amount</a:t>
            </a:r>
          </a:p>
          <a:p>
            <a:pPr lvl="1"/>
            <a:r>
              <a:rPr lang="en-US" sz="2000" dirty="0"/>
              <a:t>s = trigger quantity</a:t>
            </a:r>
          </a:p>
          <a:p>
            <a:pPr lvl="1"/>
            <a:endParaRPr lang="en-US" sz="20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D1CBE8-746F-C549-BF95-4BBEE65C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B7BF3D-F637-3C42-95DC-47DCCD23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6BC2-7A6F-FF47-A79E-296D8333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Model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901D-8F4B-0D4C-8FF3-6358AB3F7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Variables</a:t>
            </a:r>
          </a:p>
          <a:p>
            <a:pPr lvl="1"/>
            <a:r>
              <a:rPr lang="en-US" dirty="0"/>
              <a:t>I – amount on-hand (I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 = amount backordered (0)</a:t>
            </a:r>
          </a:p>
          <a:p>
            <a:pPr lvl="1"/>
            <a:r>
              <a:rPr lang="en-US" dirty="0"/>
              <a:t>T = total amount on order (0)</a:t>
            </a:r>
          </a:p>
          <a:p>
            <a:pPr lvl="1"/>
            <a:r>
              <a:rPr lang="en-US" dirty="0"/>
              <a:t>N = (total) number items ordered (0)</a:t>
            </a:r>
          </a:p>
          <a:p>
            <a:pPr lvl="1"/>
            <a:r>
              <a:rPr lang="en-US" dirty="0"/>
              <a:t>NO = (total) number of orders (0)</a:t>
            </a:r>
          </a:p>
          <a:p>
            <a:r>
              <a:rPr lang="en-US" dirty="0"/>
              <a:t>Note: At any point in time, either I = 0 or B = 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064D01-6462-3943-95DB-ECB7AB08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03EFC0-7D40-CB4E-9CC9-6B6449A8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4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9F71-1F34-3D4B-AA8F-C88037D3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Model: Event Graph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503" y="1591297"/>
            <a:ext cx="7220183" cy="45013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1342E-69DA-2B43-A498-4836473E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3ABFE5-532D-F94C-AE75-6782F954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9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Arial" charset="0"/>
                <a:cs typeface="Arial" charset="0"/>
              </a:rPr>
              <a:t>Overview</a:t>
            </a:r>
          </a:p>
        </p:txBody>
      </p:sp>
      <p:sp>
        <p:nvSpPr>
          <p:cNvPr id="205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Cancelling Edge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Parameters on Edges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Examples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‘For’ loop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Scheduling m events at start of run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Simple Inventory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DC1E0A-F636-C248-8FC8-DFDB3C3E7C74}"/>
              </a:ext>
            </a:extLst>
          </p:cNvPr>
          <p:cNvSpPr/>
          <p:nvPr/>
        </p:nvSpPr>
        <p:spPr>
          <a:xfrm>
            <a:off x="5163693" y="3232953"/>
            <a:ext cx="1649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Cancelling Edge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1712D-39B5-5448-B6FF-68412FF0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22F92-6871-B94C-96FF-FD7C1EDC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56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Cancelling Edge</a:t>
            </a:r>
          </a:p>
        </p:txBody>
      </p:sp>
      <p:sp>
        <p:nvSpPr>
          <p:cNvPr id="9219" name="Content Placeholder 7"/>
          <p:cNvSpPr>
            <a:spLocks noGrp="1"/>
          </p:cNvSpPr>
          <p:nvPr>
            <p:ph idx="1"/>
          </p:nvPr>
        </p:nvSpPr>
        <p:spPr>
          <a:xfrm>
            <a:off x="2209801" y="3429001"/>
            <a:ext cx="8228013" cy="26955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When Event A occurs, then if condition (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) is true, the earliest occurrence of a previously scheduled Event B is removed from the Event List.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2600"/>
            <a:ext cx="4882896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334CB1-1350-6349-92CF-B3BAB611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2A61E9-A5A7-0E40-87A5-B56B097C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7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Arrivals After Time T</a:t>
            </a:r>
            <a:r>
              <a:rPr lang="en-US" baseline="-25000" dirty="0"/>
              <a:t>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905001"/>
            <a:ext cx="3962400" cy="359785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07487-C8C0-3E46-81A6-8F8DCCFD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DDCB99-4020-A242-BBC6-44FD4451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  <a:cs typeface="Arial" charset="0"/>
              </a:rPr>
              <a:t>Parameters on Edges</a:t>
            </a:r>
          </a:p>
        </p:txBody>
      </p:sp>
      <p:sp>
        <p:nvSpPr>
          <p:cNvPr id="307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When Event A occurs, if (</a:t>
            </a:r>
            <a:r>
              <a:rPr lang="en-US" dirty="0" err="1">
                <a:latin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 is true, Event B is scheduled with a delay of t time units and argument k set to the expression j.</a:t>
            </a:r>
          </a:p>
        </p:txBody>
      </p:sp>
      <p:sp>
        <p:nvSpPr>
          <p:cNvPr id="3079" name="Picture 2"/>
          <p:cNvSpPr>
            <a:spLocks noChangeAspect="1" noChangeArrowheads="1"/>
          </p:cNvSpPr>
          <p:nvPr/>
        </p:nvSpPr>
        <p:spPr bwMode="auto">
          <a:xfrm>
            <a:off x="3810000" y="2286000"/>
            <a:ext cx="4114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86200"/>
            <a:ext cx="488289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AEB3F-6ADE-6F46-A1BD-5E167BB7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BC1A1-3EFD-B949-A653-B405B95D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0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‘For’ Loop with Parameter</a:t>
            </a:r>
          </a:p>
        </p:txBody>
      </p:sp>
      <p:pic>
        <p:nvPicPr>
          <p:cNvPr id="41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81200"/>
            <a:ext cx="4114800" cy="259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17AE4C-2413-B540-966F-717F5F08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1F4DE-2914-6142-86E6-D979B95D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m instances of Event A on Event List at time 0.0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2971800"/>
            <a:ext cx="6177797" cy="2667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B14EF-029D-3646-A332-7465825B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11765-776B-8949-8F54-42677157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8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3BAF-922B-A74B-8E0C-3D573B39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Review Inventory Model (§4.4.2)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3751-930F-CE44-9B24-01F84413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item’s inventory level is only checked periodically</a:t>
            </a:r>
          </a:p>
          <a:p>
            <a:r>
              <a:rPr lang="en-US" dirty="0"/>
              <a:t>When the level falls below a certain amount, s, an order is placed that would bring it to S, if it arrived immediately</a:t>
            </a:r>
          </a:p>
          <a:p>
            <a:r>
              <a:rPr lang="en-US" dirty="0"/>
              <a:t>However, the order only arrives after a certain amount of lead time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DB0D62-373E-ED49-8E5C-44137340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894564-42D0-0349-9EB1-6C09B278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0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DB71-FF9C-E646-B072-49FE907D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Review Model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C36C-BA62-8441-B459-0D0763470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arrive at various intervals</a:t>
            </a:r>
          </a:p>
          <a:p>
            <a:r>
              <a:rPr lang="en-US" dirty="0"/>
              <a:t>Each customer requires a random number of items</a:t>
            </a:r>
          </a:p>
          <a:p>
            <a:r>
              <a:rPr lang="en-US" dirty="0"/>
              <a:t>If out, then backordered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E98726-7E0A-9041-80FD-1B076D75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C94594-1CD0-FD4B-A527-F1CE4F5B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431</Words>
  <Application>Microsoft Macintosh PowerPoint</Application>
  <PresentationFormat>Widescreen</PresentationFormat>
  <Paragraphs>75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Introduction to Discrete Event Simulation Session 7</vt:lpstr>
      <vt:lpstr>Overview</vt:lpstr>
      <vt:lpstr>Cancelling Edge</vt:lpstr>
      <vt:lpstr>Stopping Arrivals After Time TS</vt:lpstr>
      <vt:lpstr>Parameters on Edges</vt:lpstr>
      <vt:lpstr>‘For’ Loop with Parameter</vt:lpstr>
      <vt:lpstr>Example</vt:lpstr>
      <vt:lpstr>Periodic Review Inventory Model (§4.4.2)</vt:lpstr>
      <vt:lpstr>Periodic Review Model (cont)</vt:lpstr>
      <vt:lpstr>How It Works</vt:lpstr>
      <vt:lpstr>Simple Inventory Model with Backorders</vt:lpstr>
      <vt:lpstr>Inventory Model (cont)</vt:lpstr>
      <vt:lpstr>Inventory Model: Event Graph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Session 7</dc:title>
  <dc:subject/>
  <dc:creator>Buss, Arnold (Arnie) (CIV)</dc:creator>
  <cp:keywords/>
  <dc:description/>
  <cp:lastModifiedBy>Buss, Arnold (Arnie) (CIV)</cp:lastModifiedBy>
  <cp:revision>2</cp:revision>
  <dcterms:created xsi:type="dcterms:W3CDTF">2021-09-08T17:49:15Z</dcterms:created>
  <dcterms:modified xsi:type="dcterms:W3CDTF">2021-09-08T17:53:53Z</dcterms:modified>
  <cp:category/>
</cp:coreProperties>
</file>