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4" r:id="rId6"/>
    <p:sldId id="265" r:id="rId7"/>
    <p:sldId id="281" r:id="rId8"/>
    <p:sldId id="282" r:id="rId9"/>
    <p:sldId id="283" r:id="rId10"/>
    <p:sldId id="287" r:id="rId11"/>
    <p:sldId id="284" r:id="rId12"/>
    <p:sldId id="285" r:id="rId13"/>
    <p:sldId id="279" r:id="rId14"/>
    <p:sldId id="280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9736-C3FF-B843-8C51-F486C19010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7EA08-0938-B34F-A9FD-0154C471A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3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CAD76-08B4-2B43-A32C-E980333486FA}" type="slidenum">
              <a:rPr lang="en-GB">
                <a:solidFill>
                  <a:srgbClr val="000000"/>
                </a:solidFill>
              </a:rPr>
              <a:pPr eaLnBrk="1" hangingPunct="1"/>
              <a:t>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4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5/6/21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5/6/21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F06C-4FA0-F84C-9AD1-320905DC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232C-3896-7741-9157-22039298EC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15E1C-A962-DC4F-87E5-DB35D92AD3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C34BB6-8AB1-574D-B3D8-E18208555613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53433-AAA8-5C45-B488-988CCE86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784350"/>
            <a:ext cx="48514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5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6B7F8A-ECDA-E648-AE02-7C2A6F91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Server Component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72FFBB-EA05-5140-BF81-521EEF50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the “server” part of the model</a:t>
            </a:r>
          </a:p>
          <a:p>
            <a:r>
              <a:rPr lang="en-US" dirty="0"/>
              <a:t>Omits the specific arrival sequence</a:t>
            </a:r>
          </a:p>
          <a:p>
            <a:r>
              <a:rPr lang="en-US" dirty="0"/>
              <a:t>To work, it must “listen” to another component that schedules Arrival events</a:t>
            </a:r>
          </a:p>
          <a:p>
            <a:r>
              <a:rPr lang="en-US" dirty="0"/>
              <a:t>Such as the </a:t>
            </a:r>
            <a:r>
              <a:rPr lang="en-US" dirty="0" err="1"/>
              <a:t>ArrivalProcess</a:t>
            </a:r>
            <a:endParaRPr lang="en-US" dirty="0"/>
          </a:p>
          <a:p>
            <a:pPr lvl="1"/>
            <a:r>
              <a:rPr lang="en-US" dirty="0"/>
              <a:t>But could be </a:t>
            </a:r>
            <a:r>
              <a:rPr lang="en-US" i="1" dirty="0"/>
              <a:t>any</a:t>
            </a:r>
            <a:r>
              <a:rPr lang="en-US" dirty="0"/>
              <a:t> component that schedules Arrival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42553-CC84-3D45-A062-9507BBAE36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8D821-3C0E-184A-A2D7-105383847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C34BB6-8AB1-574D-B3D8-E1820855561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8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090F-8732-7F4A-8733-734ABA11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7E86-6818-DB4F-A9D6-48D20CAA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pPr lvl="1"/>
            <a:r>
              <a:rPr lang="en-US" dirty="0"/>
              <a:t>k = # servers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 = # in queue (0)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N = # service completions (0)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9341-7B2C-0D49-AA41-E1B4501D88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074E-8F1A-1047-8E0E-8811D2C91E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2FA1C7-AA21-1147-BDF1-C51FDA1ECF7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47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DES Short Course - Session 8</a:t>
            </a:r>
          </a:p>
        </p:txBody>
      </p:sp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CCCC52-75D7-3445-B271-EE884D79D468}" type="slidenum">
              <a:rPr lang="en-GB"/>
              <a:pPr eaLnBrk="1" hangingPunct="1"/>
              <a:t>13</a:t>
            </a:fld>
            <a:endParaRPr lang="en-GB"/>
          </a:p>
        </p:txBody>
      </p:sp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Simple Server Component</a:t>
            </a:r>
          </a:p>
        </p:txBody>
      </p:sp>
      <p:pic>
        <p:nvPicPr>
          <p:cNvPr id="819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828801"/>
            <a:ext cx="7010929" cy="363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6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Simple Server Model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E77696-4C62-D841-8CEE-6774C8B1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boxes represent </a:t>
            </a:r>
            <a:r>
              <a:rPr lang="en-US" i="1" dirty="0"/>
              <a:t>instances</a:t>
            </a:r>
            <a:r>
              <a:rPr lang="en-US" dirty="0"/>
              <a:t> of each component</a:t>
            </a:r>
          </a:p>
        </p:txBody>
      </p:sp>
      <p:sp>
        <p:nvSpPr>
          <p:cNvPr id="9219" name="Footer Placeholder 3"/>
          <p:cNvSpPr>
            <a:spLocks noGrp="1"/>
          </p:cNvSpPr>
          <p:nvPr>
            <p:ph type="ft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DES Short Course - Session 8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FA35FCD-53BF-5B4E-B3AD-DF6CF1EE20A2}" type="slidenum">
              <a:rPr lang="en-GB"/>
              <a:pPr eaLnBrk="1" hangingPunct="1"/>
              <a:t>14</a:t>
            </a:fld>
            <a:endParaRPr lang="en-GB"/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52801"/>
            <a:ext cx="411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5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36083B-C6E3-C64B-B6E4-4290E0D1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/>
              <a:t>Server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80133-BB00-2F43-8985-6D9A07CD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Important:</a:t>
            </a:r>
          </a:p>
          <a:p>
            <a:pPr lvl="1"/>
            <a:r>
              <a:rPr lang="en-US" dirty="0"/>
              <a:t>State variable N in Arrival Process is different from the state variable N in the Server Component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E8491-3F21-684B-943A-2384F8D820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BA1B-02DD-F947-BB45-357977F2EB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090E7A4-3B69-1847-B2A0-F664A12784F6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702103-314B-5842-8ECF-D699FCDA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690" y="3163584"/>
            <a:ext cx="8768573" cy="289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9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Transfer Line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SimEvent Listening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cs typeface="Arial" charset="0"/>
              </a:rPr>
              <a:t>SimpleServer</a:t>
            </a:r>
            <a:r>
              <a:rPr lang="en-GB" dirty="0">
                <a:latin typeface="Arial" charset="0"/>
                <a:cs typeface="Arial" charset="0"/>
              </a:rPr>
              <a:t> Component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8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8AD3373-455B-464C-AB11-D0F3B5EBD407}" type="slidenum">
              <a:rPr lang="en-GB">
                <a:solidFill>
                  <a:srgbClr val="000000"/>
                </a:solidFill>
              </a:rPr>
              <a:pPr eaLnBrk="1" hangingPunct="1"/>
              <a:t>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35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of Tandem Queue</a:t>
            </a:r>
          </a:p>
          <a:p>
            <a:r>
              <a:rPr lang="en-US" dirty="0"/>
              <a:t>Each “job” is processed by a series of workstations in sequence</a:t>
            </a:r>
          </a:p>
          <a:p>
            <a:r>
              <a:rPr lang="en-US" dirty="0"/>
              <a:t>Each workstation is a multiple server queue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2FA1C7-AA21-1147-BDF1-C51FDA1ECF7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39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times between arrival of jobs</a:t>
            </a:r>
          </a:p>
          <a:p>
            <a:pPr lvl="0"/>
            <a:r>
              <a:rPr lang="en-US" dirty="0"/>
              <a:t>n = # workstations</a:t>
            </a:r>
          </a:p>
          <a:p>
            <a:pPr lvl="0"/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# machines at workstation </a:t>
            </a:r>
            <a:r>
              <a:rPr lang="en-US" i="1" dirty="0" err="1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=0,…,n-1)</a:t>
            </a:r>
          </a:p>
          <a:p>
            <a:pPr lvl="0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Si</a:t>
            </a:r>
            <a:r>
              <a:rPr lang="en-US" dirty="0"/>
              <a:t>}= service time at workstation </a:t>
            </a:r>
            <a:r>
              <a:rPr lang="en-US" i="1" dirty="0" err="1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=0,…,n-1)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2FA1C7-AA21-1147-BDF1-C51FDA1ECF7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74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baseline="-25000" dirty="0"/>
              <a:t>i</a:t>
            </a:r>
            <a:r>
              <a:rPr lang="en-US" dirty="0"/>
              <a:t> = number in queue at station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=0,…,n-1) (all 0)</a:t>
            </a:r>
          </a:p>
          <a:p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en-US" dirty="0"/>
              <a:t> = number available “servers” at station </a:t>
            </a:r>
            <a:r>
              <a:rPr lang="en-US" dirty="0" err="1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=0,…,n-1) 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2FA1C7-AA21-1147-BDF1-C51FDA1ECF7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30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C34BB6-8AB1-574D-B3D8-E18208555613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38262"/>
            <a:ext cx="4456907" cy="5018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97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SimEventListener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Event in Source is “heard” by Listener</a:t>
            </a:r>
          </a:p>
          <a:p>
            <a:r>
              <a:rPr lang="en-US" dirty="0"/>
              <a:t>If Listener “has” Event, it is processed normally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DES Short Course - Session 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67201"/>
            <a:ext cx="5145622" cy="1750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12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Events B, and C will be heard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Only Event B will be responded to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Event A is not heard because it is not scheduled by the source component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DES Short Course - Session 8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97A45B-75A8-0D44-8DAF-6D259884904F}" type="slidenum">
              <a:rPr lang="en-GB"/>
              <a:pPr eaLnBrk="1" hangingPunct="1"/>
              <a:t>8</a:t>
            </a:fld>
            <a:endParaRPr lang="en-GB"/>
          </a:p>
        </p:txBody>
      </p:sp>
      <p:pic>
        <p:nvPicPr>
          <p:cNvPr id="71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152" y="4197731"/>
            <a:ext cx="4647049" cy="15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15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SimEvent Listening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905000"/>
            <a:ext cx="78216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133601" y="5029201"/>
            <a:ext cx="2043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Event A Occurs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1905000" y="42672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24401" y="5334001"/>
            <a:ext cx="2289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Scheduling B &amp; C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V="1">
            <a:off x="4381500" y="4229100"/>
            <a:ext cx="11430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5486400" y="51816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3848100" y="3619500"/>
            <a:ext cx="2209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572001" y="1447801"/>
            <a:ext cx="2811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charset="0"/>
              </a:rPr>
              <a:t>When Event B occurs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10800000" flipV="1">
            <a:off x="4572000" y="1905000"/>
            <a:ext cx="1066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876801" y="4343401"/>
            <a:ext cx="277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Listener hears 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6324600" y="3048000"/>
            <a:ext cx="13716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772400" y="5791201"/>
            <a:ext cx="2247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And schedules D</a:t>
            </a:r>
          </a:p>
          <a:p>
            <a:pPr eaLnBrk="1" hangingPunct="1"/>
            <a:endParaRPr lang="en-US">
              <a:latin typeface="Calibri" charset="0"/>
            </a:endParaRPr>
          </a:p>
        </p:txBody>
      </p:sp>
      <p:cxnSp>
        <p:nvCxnSpPr>
          <p:cNvPr id="34" name="Straight Connector 33"/>
          <p:cNvCxnSpPr>
            <a:stCxn id="32" idx="0"/>
          </p:cNvCxnSpPr>
          <p:nvPr/>
        </p:nvCxnSpPr>
        <p:spPr>
          <a:xfrm rot="16200000" flipV="1">
            <a:off x="7191375" y="4086225"/>
            <a:ext cx="3048000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0"/>
          </p:cNvCxnSpPr>
          <p:nvPr/>
        </p:nvCxnSpPr>
        <p:spPr>
          <a:xfrm rot="5400000" flipH="1" flipV="1">
            <a:off x="7724775" y="4219575"/>
            <a:ext cx="2743200" cy="40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5" name="Slide Number Placeholder 3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170345-9BA7-124E-90F1-D816150654E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8</a:t>
            </a:r>
          </a:p>
        </p:txBody>
      </p:sp>
    </p:spTree>
    <p:extLst>
      <p:ext uri="{BB962C8B-B14F-4D97-AF65-F5344CB8AC3E}">
        <p14:creationId xmlns:p14="http://schemas.microsoft.com/office/powerpoint/2010/main" val="25835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20" grpId="0"/>
      <p:bldP spid="25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430</Words>
  <Application>Microsoft Macintosh PowerPoint</Application>
  <PresentationFormat>Widescreen</PresentationFormat>
  <Paragraphs>85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Introduction to Discrete Event Simulation Session 8</vt:lpstr>
      <vt:lpstr>Overview</vt:lpstr>
      <vt:lpstr>Transfer Line</vt:lpstr>
      <vt:lpstr>Parameters</vt:lpstr>
      <vt:lpstr>State Variables</vt:lpstr>
      <vt:lpstr>Event Graph</vt:lpstr>
      <vt:lpstr>SimEventListener</vt:lpstr>
      <vt:lpstr>Example</vt:lpstr>
      <vt:lpstr>SimEvent Listening</vt:lpstr>
      <vt:lpstr>Simple Example</vt:lpstr>
      <vt:lpstr>Simple Server Component</vt:lpstr>
      <vt:lpstr>Simple Server Component</vt:lpstr>
      <vt:lpstr>Simple Server Component</vt:lpstr>
      <vt:lpstr>Simple Server Model</vt:lpstr>
      <vt:lpstr>Simple Server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9</dc:title>
  <dc:creator>Buss, Arnold (Arnie) (CIV)</dc:creator>
  <cp:lastModifiedBy>Buss, Arnold (Arnie) (CIV)</cp:lastModifiedBy>
  <cp:revision>2</cp:revision>
  <dcterms:created xsi:type="dcterms:W3CDTF">2021-09-08T17:54:17Z</dcterms:created>
  <dcterms:modified xsi:type="dcterms:W3CDTF">2021-09-08T20:58:29Z</dcterms:modified>
</cp:coreProperties>
</file>