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72" r:id="rId4"/>
    <p:sldId id="298" r:id="rId5"/>
    <p:sldId id="281" r:id="rId6"/>
    <p:sldId id="297" r:id="rId7"/>
    <p:sldId id="282" r:id="rId8"/>
    <p:sldId id="301" r:id="rId9"/>
    <p:sldId id="302" r:id="rId10"/>
    <p:sldId id="274" r:id="rId11"/>
    <p:sldId id="288" r:id="rId12"/>
    <p:sldId id="278" r:id="rId13"/>
    <p:sldId id="279" r:id="rId14"/>
    <p:sldId id="275" r:id="rId15"/>
    <p:sldId id="276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D3772-F4E4-3048-A5CC-8BAEA75D7881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A0E8-2888-F045-B547-D1A87096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3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7737"/>
          </a:xfrm>
          <a:ln/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62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lIns="92309" tIns="46154" rIns="92309" bIns="46154" anchor="ctr"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936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14C88E20-E5E9-004B-8630-8EDF43730190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7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C986-509A-C041-848D-54779B843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36249-B617-5147-A2D7-279654E4C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5136C-E931-D942-B45B-E9467EF6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B022-180D-C54E-81A5-B7D2ED151ED7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8B1F-D2F9-554B-AA92-F80451C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8D26-BD98-6148-A939-D12C38DF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Naval Postgraduate School - SmartCatalog">
            <a:extLst>
              <a:ext uri="{FF2B5EF4-FFF2-40B4-BE49-F238E27FC236}">
                <a16:creationId xmlns:a16="http://schemas.microsoft.com/office/drawing/2014/main" id="{94950B12-CAE3-854F-BE55-738B0A5E80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VIDS - Images - NAVSUP WSS Logo">
            <a:extLst>
              <a:ext uri="{FF2B5EF4-FFF2-40B4-BE49-F238E27FC236}">
                <a16:creationId xmlns:a16="http://schemas.microsoft.com/office/drawing/2014/main" id="{ED5A8773-E35E-2A4F-AFF3-0657E18DCB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C10B-AA81-E047-8A97-E1CC7942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9174A-3D86-2347-A496-2007BB8B5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DFA1-442D-1843-8EF0-6009AB61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FC86-0BA4-3540-99B0-1B293173774B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ED2C-92CE-9146-8F76-BDE7B4A0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7E491-0270-9047-B7FD-44639012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C4A54-D11F-A44A-9C2B-634BEA36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64C71-6535-4D46-B857-CADB2D636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ECCF-95E1-2148-95A8-2648A001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9AF4-F9FD-6145-964E-172864B5DBDB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FEC7-9390-3147-94FD-BAA99702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6731-E532-E749-B4C6-FFD806DF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E682-E7DA-E844-9444-BBC86397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036" y="365125"/>
            <a:ext cx="6948677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C7AC-A8AA-4A4E-94B2-7E283E63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6BC6-2D49-4D40-8681-02BB6A8A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4F5-68B2-984C-AACA-D362E965B9E6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10701-8310-F445-9703-BD50D326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F8AE-81A2-D248-92EA-04E7F37D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VIDS - Images - NAVSUP WSS Logo">
            <a:extLst>
              <a:ext uri="{FF2B5EF4-FFF2-40B4-BE49-F238E27FC236}">
                <a16:creationId xmlns:a16="http://schemas.microsoft.com/office/drawing/2014/main" id="{BB36B7ED-3A01-1440-AC61-5EB0554ACA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aval Postgraduate School - SmartCatalog">
            <a:extLst>
              <a:ext uri="{FF2B5EF4-FFF2-40B4-BE49-F238E27FC236}">
                <a16:creationId xmlns:a16="http://schemas.microsoft.com/office/drawing/2014/main" id="{F8268EF1-D5D7-154E-A35D-AD1F35F14F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80168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7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93B4-A588-6D46-999A-43601AA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DAAA6-2D1E-4B43-A20C-9CAFB97D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B95E-C364-0945-8D74-2BA75A3B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FE4-D749-5F49-94DD-C02E52E4DA15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036F-FE2E-AA4E-A93C-F376AAA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6C3C-F3F9-8943-81EB-A6794B77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9A01-28DD-5141-B8D6-6DD23A88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587E-A7A3-8344-9CA7-AA70F3F0F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17F94-6FFB-B644-A23F-58956C65A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D16D-F638-A145-AF11-6E980A91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BBF0-7906-1D48-83AF-E596F77798B6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668B-2D99-4F42-A4C6-80954127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62F6-362B-3142-ACFD-8F7D9F2C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8889-18D9-BB43-80E9-05D38D6D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4FA9B-D906-FE43-B13A-875FAD33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D00FC-A6F9-0B45-B3DF-16716326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CA449-7F5A-164F-8072-C2151147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FAA33-CC20-7E4F-8027-391C0D3C9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C0813-6AC8-F549-B66D-B182394D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BA3D-DD79-9C4D-ABEE-102B4BB250D7}" type="datetime1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4E80F-A5A2-8147-9DC2-2414A346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A9E4D-3EF1-9742-889C-E8DD0DC0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9D76-CAC1-2746-A45E-5B2C7371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748" y="365125"/>
            <a:ext cx="7220184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1E01F-606D-5B48-ADD3-E0D716D8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72AE-5B88-C04C-B51E-6A1EAD99A859}" type="datetime1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3F36-B443-D948-8925-680CE108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1DED1-D7FA-014B-92F4-35F55105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DVIDS - Images - NAVSUP WSS Logo">
            <a:extLst>
              <a:ext uri="{FF2B5EF4-FFF2-40B4-BE49-F238E27FC236}">
                <a16:creationId xmlns:a16="http://schemas.microsoft.com/office/drawing/2014/main" id="{CAB40334-544C-A64B-A497-3563DB4C4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aval Postgraduate School - SmartCatalog">
            <a:extLst>
              <a:ext uri="{FF2B5EF4-FFF2-40B4-BE49-F238E27FC236}">
                <a16:creationId xmlns:a16="http://schemas.microsoft.com/office/drawing/2014/main" id="{6CBE7D99-9CD5-6342-A976-1CC7FC2031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39E52-0202-6C40-8E67-D9423626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912B-BC40-3044-962A-F18ED63E9175}" type="datetime1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98F2-0AD8-0247-BFC3-B2498E0C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47499-689E-754F-8B96-F6484A39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DVIDS - Images - NAVSUP WSS Logo">
            <a:extLst>
              <a:ext uri="{FF2B5EF4-FFF2-40B4-BE49-F238E27FC236}">
                <a16:creationId xmlns:a16="http://schemas.microsoft.com/office/drawing/2014/main" id="{BE2B5409-D8FB-9D4D-8BA2-BBE11C2747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aval Postgraduate School - SmartCatalog">
            <a:extLst>
              <a:ext uri="{FF2B5EF4-FFF2-40B4-BE49-F238E27FC236}">
                <a16:creationId xmlns:a16="http://schemas.microsoft.com/office/drawing/2014/main" id="{5F53B9D7-6B64-7F48-BB64-CDD47C8D4B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97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A427-B371-FC4A-BA35-FF396021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129E-3734-B64D-8E02-A40255A4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19EB-86D2-1A48-B7CF-5F56A23CF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FC999-E819-F54C-B977-1F1F220A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29CB-D07A-7749-BBC2-77210064D9AF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6FDF9-C99B-D94D-96F3-834EC14C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781A0-7DB8-D247-83C5-9D749915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106-8746-DB49-A11C-49FE0361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025C2-34B1-144B-8216-EB8D3FFE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B71EA-3A67-464D-B898-D223A3091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9207-800B-174D-AE63-46F9BCA1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C466-4C0F-2A46-B6E1-94DDACB21568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D140-75FD-C542-B329-E0CAC6D7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D1D0-3F42-3549-80C6-F2B87E11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24795-5217-CA41-8E15-FD8CEDFC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883E-795C-7343-8BF8-B2A45EE6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46C39-7978-1D49-85F6-DAB0FBE8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12934-9BB0-614A-986D-0629725C6653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5D9B-E97F-C749-9A86-16A928BF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 Short Course - Session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9BEB-FB79-0A4F-983E-4773AB581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5B0D-38F9-1848-A672-CE265ACEA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Discrete Event Simulation</a:t>
            </a:r>
            <a:br>
              <a:rPr lang="en-US" dirty="0"/>
            </a:br>
            <a:r>
              <a:rPr lang="en-US" dirty="0"/>
              <a:t>Session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9BB56-3134-344B-93F9-1FF688DD3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  <a:p>
            <a:r>
              <a:rPr lang="en-US" dirty="0"/>
              <a:t>Monterey, CA 93943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4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Transient Entities</a:t>
            </a: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Objects represent individual “things” in system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Attributes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name</a:t>
            </a:r>
          </a:p>
          <a:p>
            <a:pPr lvl="1" eaLnBrk="1" hangingPunct="1"/>
            <a:r>
              <a:rPr lang="en-US" dirty="0" err="1">
                <a:latin typeface="Arial" charset="0"/>
                <a:cs typeface="Arial" charset="0"/>
              </a:rPr>
              <a:t>creationTime</a:t>
            </a:r>
            <a:r>
              <a:rPr lang="en-US" dirty="0">
                <a:latin typeface="Arial" charset="0"/>
                <a:cs typeface="Arial" charset="0"/>
              </a:rPr>
              <a:t> -&gt; age</a:t>
            </a:r>
          </a:p>
          <a:p>
            <a:pPr lvl="1" eaLnBrk="1" hangingPunct="1"/>
            <a:r>
              <a:rPr lang="en-US" dirty="0" err="1">
                <a:latin typeface="Arial" charset="0"/>
                <a:cs typeface="Arial" charset="0"/>
              </a:rPr>
              <a:t>timeStamp</a:t>
            </a:r>
            <a:r>
              <a:rPr lang="en-US" dirty="0">
                <a:latin typeface="Arial" charset="0"/>
                <a:cs typeface="Arial" charset="0"/>
              </a:rPr>
              <a:t> -&gt; </a:t>
            </a:r>
            <a:r>
              <a:rPr lang="en-US" dirty="0" err="1">
                <a:latin typeface="Arial" charset="0"/>
                <a:cs typeface="Arial" charset="0"/>
              </a:rPr>
              <a:t>elapsedTime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Methods</a:t>
            </a:r>
          </a:p>
          <a:p>
            <a:pPr lvl="1" eaLnBrk="1" hangingPunct="1"/>
            <a:r>
              <a:rPr lang="en-US" dirty="0" err="1">
                <a:latin typeface="Arial" charset="0"/>
                <a:cs typeface="Arial" charset="0"/>
              </a:rPr>
              <a:t>stampTime</a:t>
            </a:r>
            <a:r>
              <a:rPr lang="en-US" dirty="0">
                <a:latin typeface="Arial" charset="0"/>
                <a:cs typeface="Arial" charset="0"/>
              </a:rPr>
              <a:t>() -&gt; sets </a:t>
            </a:r>
            <a:r>
              <a:rPr lang="en-US" dirty="0" err="1">
                <a:latin typeface="Arial" charset="0"/>
                <a:cs typeface="Arial" charset="0"/>
              </a:rPr>
              <a:t>timeStamp</a:t>
            </a:r>
            <a:r>
              <a:rPr lang="en-US" dirty="0">
                <a:latin typeface="Arial" charset="0"/>
                <a:cs typeface="Arial" charset="0"/>
              </a:rPr>
              <a:t> to </a:t>
            </a:r>
            <a:r>
              <a:rPr lang="en-US" dirty="0" err="1">
                <a:latin typeface="Arial" charset="0"/>
                <a:cs typeface="Arial" charset="0"/>
              </a:rPr>
              <a:t>simTime</a:t>
            </a:r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 err="1">
                <a:latin typeface="Arial" charset="0"/>
                <a:cs typeface="Arial" charset="0"/>
              </a:rPr>
              <a:t>getElapsedTime</a:t>
            </a:r>
            <a:r>
              <a:rPr lang="en-US" dirty="0">
                <a:latin typeface="Arial" charset="0"/>
                <a:cs typeface="Arial" charset="0"/>
              </a:rPr>
              <a:t>() – returns </a:t>
            </a:r>
            <a:r>
              <a:rPr lang="en-US" dirty="0" err="1">
                <a:latin typeface="Arial" charset="0"/>
                <a:cs typeface="Arial" charset="0"/>
              </a:rPr>
              <a:t>simTime</a:t>
            </a:r>
            <a:r>
              <a:rPr lang="en-US" dirty="0">
                <a:latin typeface="Arial" charset="0"/>
                <a:cs typeface="Arial" charset="0"/>
              </a:rPr>
              <a:t> – timestamp</a:t>
            </a:r>
          </a:p>
        </p:txBody>
      </p:sp>
      <p:sp>
        <p:nvSpPr>
          <p:cNvPr id="614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</a:rPr>
              <a:t>DES Short Course - Session 9</a:t>
            </a:r>
          </a:p>
        </p:txBody>
      </p:sp>
      <p:sp>
        <p:nvSpPr>
          <p:cNvPr id="61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9F59EFB-4215-FF46-8997-CDDA83DEF5B6}" type="slidenum">
              <a:rPr lang="en-GB">
                <a:solidFill>
                  <a:srgbClr val="000000"/>
                </a:solidFill>
              </a:rPr>
              <a:pPr eaLnBrk="1" hangingPunct="1"/>
              <a:t>10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94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2CD3-5AC8-8A45-9BEC-D6CD0601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(Simplified) UML Class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66F14-1812-BF4D-9343-DD2F33218CE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F3088-3F18-AE41-949C-8338AD960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C34BB6-8AB1-574D-B3D8-E18208555613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09D623-7EC7-434C-8AD7-ED9E3E24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013" y="2514600"/>
            <a:ext cx="3124200" cy="218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5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EntityServer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k = Number of servers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} = Service times</a:t>
            </a:r>
          </a:p>
          <a:p>
            <a:r>
              <a:rPr lang="en-US" dirty="0"/>
              <a:t>State Variables</a:t>
            </a:r>
          </a:p>
          <a:p>
            <a:pPr lvl="1"/>
            <a:r>
              <a:rPr lang="en-US" dirty="0"/>
              <a:t>S = # available servers (k)</a:t>
            </a:r>
          </a:p>
          <a:p>
            <a:pPr lvl="1"/>
            <a:r>
              <a:rPr lang="en-US" b="1" dirty="0"/>
              <a:t>q = container of Entities (empty)</a:t>
            </a:r>
          </a:p>
          <a:p>
            <a:pPr lvl="1"/>
            <a:r>
              <a:rPr lang="en-US" b="1" dirty="0"/>
              <a:t>D = delay in Queue (</a:t>
            </a:r>
            <a:r>
              <a:rPr lang="en-US" b="1" dirty="0" err="1"/>
              <a:t>NaN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W = time in system (</a:t>
            </a:r>
            <a:r>
              <a:rPr lang="en-US" b="1" dirty="0" err="1"/>
              <a:t>NaN</a:t>
            </a:r>
            <a:r>
              <a:rPr lang="en-US" b="1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4B0D-CCED-D546-A897-00722E3486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63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Entity Server Component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</a:rPr>
              <a:t>DES Short Course - Session 9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811B96-9F5A-334E-8153-5F63C1FE8961}" type="slidenum">
              <a:rPr lang="en-GB">
                <a:solidFill>
                  <a:srgbClr val="000000"/>
                </a:solidFill>
              </a:rPr>
              <a:pPr eaLnBrk="1" hangingPunct="1"/>
              <a:t>13</a:t>
            </a:fld>
            <a:endParaRPr lang="en-GB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75C94A-A547-EF40-B3AE-0C968744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806" y="1676400"/>
            <a:ext cx="7162800" cy="3644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62A646-E463-5946-B5D0-9E5274763FD0}"/>
              </a:ext>
            </a:extLst>
          </p:cNvPr>
          <p:cNvSpPr txBox="1"/>
          <p:nvPr/>
        </p:nvSpPr>
        <p:spPr>
          <a:xfrm>
            <a:off x="2912582" y="5587215"/>
            <a:ext cx="4634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 err="1"/>
              <a:t>e.elapsed</a:t>
            </a:r>
            <a:r>
              <a:rPr lang="en-US" dirty="0"/>
              <a:t> is short for </a:t>
            </a:r>
            <a:r>
              <a:rPr lang="en-US" dirty="0" err="1"/>
              <a:t>e.getElapsedTime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33054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Entity Arrival Process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</a:rPr>
              <a:t>DES Short Course - Session 9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B7482-202D-3446-BE70-4591EB9A9564}" type="slidenum">
              <a:rPr lang="en-GB">
                <a:solidFill>
                  <a:srgbClr val="000000"/>
                </a:solidFill>
              </a:rPr>
              <a:pPr eaLnBrk="1" hangingPunct="1"/>
              <a:t>14</a:t>
            </a:fld>
            <a:endParaRPr lang="en-GB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374900"/>
            <a:ext cx="49403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8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Subclassing</a:t>
            </a:r>
            <a:r>
              <a:rPr lang="en-US" dirty="0"/>
              <a:t> </a:t>
            </a:r>
            <a:r>
              <a:rPr lang="en-US" dirty="0" err="1"/>
              <a:t>ArrivalProcess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41E6-4DC9-2944-A650-417AEB463F33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252" y="1426589"/>
            <a:ext cx="3824043" cy="47065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84F9FA-62E0-9A4F-98EA-8147B3D3F7BC}"/>
              </a:ext>
            </a:extLst>
          </p:cNvPr>
          <p:cNvSpPr txBox="1"/>
          <p:nvPr/>
        </p:nvSpPr>
        <p:spPr>
          <a:xfrm>
            <a:off x="3047207" y="1478174"/>
            <a:ext cx="167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ArrivalProcess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8F69B-5657-DE46-8B2B-9E47E356CF52}"/>
              </a:ext>
            </a:extLst>
          </p:cNvPr>
          <p:cNvSpPr txBox="1"/>
          <p:nvPr/>
        </p:nvSpPr>
        <p:spPr>
          <a:xfrm>
            <a:off x="2758931" y="3962400"/>
            <a:ext cx="224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EntityArrivalProcess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3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Listener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95052F-B4E8-6A4C-AA5E-F8DF7AA2422A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0" y="2971800"/>
            <a:ext cx="47371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  <a:cs typeface="Arial" charset="0"/>
              </a:rPr>
              <a:t>Class 09</a:t>
            </a:r>
          </a:p>
        </p:txBody>
      </p:sp>
      <p:sp>
        <p:nvSpPr>
          <p:cNvPr id="205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Two Server Types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Containers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Arial" charset="0"/>
                <a:cs typeface="Arial" charset="0"/>
              </a:rPr>
              <a:t>Transient Entities</a:t>
            </a:r>
            <a:endParaRPr lang="en-GB" dirty="0">
              <a:latin typeface="Arial" charset="0"/>
              <a:cs typeface="Arial" charset="0"/>
            </a:endParaRP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</a:rPr>
              <a:t>DES Short Course - Session 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F5B1E-D2EF-7F42-9D17-7ED8F62E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36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898989"/>
                </a:solidFill>
                <a:ea typeface="ＭＳ Ｐゴシック" charset="-128"/>
                <a:cs typeface="Arial" charset="0"/>
              </a:rPr>
              <a:t>DES Short Course - Session 9</a:t>
            </a:r>
            <a:endParaRPr lang="en-GB">
              <a:solidFill>
                <a:srgbClr val="898989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  <a:t>Two </a:t>
            </a:r>
            <a:r>
              <a:rPr lang="en-US" sz="4000" dirty="0">
                <a:latin typeface="Calibri" charset="0"/>
                <a:cs typeface="ＭＳ Ｐゴシック" charset="0"/>
              </a:rPr>
              <a:t>Server</a:t>
            </a:r>
            <a: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  <a:t> Types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Assumption: Customers prefers Type 0 servers over Type 1 servers</a:t>
            </a:r>
          </a:p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But will accept a Type 1 server if no Type 0 servers are available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eaLnBrk="1" hangingPunct="1"/>
            <a:endParaRPr lang="en-US" baseline="-25000" dirty="0">
              <a:latin typeface="Calibri" charset="0"/>
              <a:ea typeface="ＭＳ Ｐゴシック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7E35DD-6E38-314D-92A3-54A861D7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9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6FD8-03D9-8947-9A24-FC976B67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0C779-985A-224B-8C4D-A9EADDB96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baseline="-25000" dirty="0"/>
              <a:t>0</a:t>
            </a:r>
            <a:r>
              <a:rPr lang="en-US" dirty="0"/>
              <a:t> = # type 0 servers</a:t>
            </a:r>
          </a:p>
          <a:p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 = # type 1 servers</a:t>
            </a:r>
          </a:p>
          <a:p>
            <a:r>
              <a:rPr lang="en-US" dirty="0"/>
              <a:t>{t</a:t>
            </a:r>
            <a:r>
              <a:rPr lang="en-US" baseline="-25000" dirty="0"/>
              <a:t>S0</a:t>
            </a:r>
            <a:r>
              <a:rPr lang="en-US" dirty="0"/>
              <a:t>} = Service times for type 0 servers</a:t>
            </a:r>
          </a:p>
          <a:p>
            <a:r>
              <a:rPr lang="en-US" dirty="0"/>
              <a:t>{t</a:t>
            </a:r>
            <a:r>
              <a:rPr lang="en-US" baseline="-25000" dirty="0"/>
              <a:t>S1</a:t>
            </a:r>
            <a:r>
              <a:rPr lang="en-US" dirty="0"/>
              <a:t>} = Service times for type 1 servers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98BAC-5CEA-2942-A3AA-4B36634222F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62B77-763F-8346-A539-9B6DF597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E64D-5C7D-F94D-9228-350DE9EA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F8880-4F89-9C4F-8ADB-AB1E06C9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</a:rPr>
              <a:t>Q = # customers in queue (0)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</a:rPr>
              <a:t>S</a:t>
            </a:r>
            <a:r>
              <a:rPr lang="en-US" baseline="-25000" dirty="0">
                <a:latin typeface="Calibri" charset="0"/>
                <a:ea typeface="ＭＳ Ｐゴシック" charset="0"/>
              </a:rPr>
              <a:t>0</a:t>
            </a:r>
            <a:r>
              <a:rPr lang="en-US" dirty="0">
                <a:latin typeface="Calibri" charset="0"/>
                <a:ea typeface="ＭＳ Ｐゴシック" charset="0"/>
              </a:rPr>
              <a:t>,= # available type </a:t>
            </a:r>
            <a:r>
              <a:rPr lang="en-US" dirty="0">
                <a:latin typeface="Calibri" charset="0"/>
              </a:rPr>
              <a:t>0</a:t>
            </a:r>
            <a:r>
              <a:rPr lang="en-US" dirty="0">
                <a:latin typeface="Calibri" charset="0"/>
                <a:ea typeface="ＭＳ Ｐゴシック" charset="0"/>
              </a:rPr>
              <a:t> servers (k</a:t>
            </a:r>
            <a:r>
              <a:rPr lang="en-US" baseline="-25000" dirty="0">
                <a:latin typeface="Calibri" charset="0"/>
                <a:ea typeface="ＭＳ Ｐゴシック" charset="0"/>
              </a:rPr>
              <a:t>0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</a:rPr>
              <a:t>S</a:t>
            </a:r>
            <a:r>
              <a:rPr lang="en-US" baseline="-25000" dirty="0">
                <a:latin typeface="Calibri" charset="0"/>
                <a:ea typeface="ＭＳ Ｐゴシック" charset="0"/>
              </a:rPr>
              <a:t>1</a:t>
            </a:r>
            <a:r>
              <a:rPr lang="en-US" dirty="0">
                <a:latin typeface="Calibri" charset="0"/>
                <a:ea typeface="ＭＳ Ｐゴシック" charset="0"/>
              </a:rPr>
              <a:t> = # </a:t>
            </a:r>
            <a:r>
              <a:rPr lang="en-US" dirty="0">
                <a:latin typeface="Calibri" charset="0"/>
              </a:rPr>
              <a:t>available type 1</a:t>
            </a:r>
            <a:r>
              <a:rPr lang="en-US" dirty="0">
                <a:latin typeface="Calibri" charset="0"/>
                <a:ea typeface="ＭＳ Ｐゴシック" charset="0"/>
              </a:rPr>
              <a:t> servers (k</a:t>
            </a:r>
            <a:r>
              <a:rPr lang="en-US" baseline="-25000" dirty="0">
                <a:latin typeface="Calibri" charset="0"/>
                <a:ea typeface="ＭＳ Ｐゴシック" charset="0"/>
              </a:rPr>
              <a:t>1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BFAF6-1995-0E4D-89E7-8AAC55351A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BAFE2-2931-3F49-9B96-83D2A1F0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948F-5F9D-6543-B639-60B21643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941A8-E154-234F-8623-21A3D34DEF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A6DC8F-69F3-C746-83EF-C32F17E47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600200"/>
            <a:ext cx="5334000" cy="37338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833A9-029E-5D47-995B-4952D751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3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F4D5-FBD9-B54F-A94C-3F606A53B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Graph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4DCD7-35C7-1547-BDA9-FE486914704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091D46-3946-B549-A8FC-59B74761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066800"/>
            <a:ext cx="5384800" cy="4991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14DAA9-1C88-C341-8990-76059D2F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3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8252-17A8-1847-BE26-19DE0183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Model with Arguments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76184-FA64-A04B-B101-4C340DFF4DC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4962E5-C727-C041-8326-46A8A28B0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295400"/>
            <a:ext cx="5245100" cy="45339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8C5C40-60C6-4948-8668-09640E22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1F14-062D-7B4B-9BE9-2741CAE7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Listener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D335D-55DB-9548-A7A1-B2FD7A964CF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DD4473-B78E-A046-857A-631E16DBD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656" y="2819400"/>
            <a:ext cx="4737100" cy="9652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10196-D02F-DD49-B1F3-2B350332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7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395FBD7-1806-BE4A-B5B6-DBDAEEA24465}" vid="{8D6C706B-AEB4-4344-BC4F-0175480025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345</Words>
  <Application>Microsoft Macintosh PowerPoint</Application>
  <PresentationFormat>Widescreen</PresentationFormat>
  <Paragraphs>82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Introduction to Discrete Event Simulation Session 9</vt:lpstr>
      <vt:lpstr>Class 09</vt:lpstr>
      <vt:lpstr>Two Server Types</vt:lpstr>
      <vt:lpstr>Parameters</vt:lpstr>
      <vt:lpstr>State Variables</vt:lpstr>
      <vt:lpstr>Events</vt:lpstr>
      <vt:lpstr>Event Graph</vt:lpstr>
      <vt:lpstr>Same Model with Arguments</vt:lpstr>
      <vt:lpstr>Listener Diagram</vt:lpstr>
      <vt:lpstr>Transient Entities</vt:lpstr>
      <vt:lpstr>(Simplified) UML Class Diagram</vt:lpstr>
      <vt:lpstr>EntityServer Component</vt:lpstr>
      <vt:lpstr>Entity Server Component</vt:lpstr>
      <vt:lpstr>Entity Arrival Process</vt:lpstr>
      <vt:lpstr>Subclassing ArrivalProcess</vt:lpstr>
      <vt:lpstr>Listener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Event Simulation Session 7</dc:title>
  <dc:creator>Buss, Arnold (Arnie) (CIV)</dc:creator>
  <cp:lastModifiedBy>Buss, Arnold (Arnie) (CIV)</cp:lastModifiedBy>
  <cp:revision>7</cp:revision>
  <dcterms:created xsi:type="dcterms:W3CDTF">2021-09-08T20:46:45Z</dcterms:created>
  <dcterms:modified xsi:type="dcterms:W3CDTF">2021-09-08T21:08:47Z</dcterms:modified>
</cp:coreProperties>
</file>