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6" r:id="rId4"/>
    <p:sldId id="274" r:id="rId5"/>
    <p:sldId id="275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9935E-32BD-6A46-87DB-62C9086CB3BC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EC6E3-6D25-5C4B-83D1-60118E2E2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2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329CD6-33C8-EE47-956A-C29F7DC2513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3EF3675-6B95-9C4C-AFAA-B20E0E133958}" type="slidenum">
              <a:rPr lang="en-GB" sz="1200">
                <a:solidFill>
                  <a:srgbClr val="000000"/>
                </a:solidFill>
              </a:rPr>
              <a:pPr eaLnBrk="1" hangingPunct="1"/>
              <a:t>7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63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63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A058566-F81C-7A41-B942-54A5438CD5A9}" type="slidenum">
              <a:rPr lang="en-GB" sz="1200">
                <a:solidFill>
                  <a:srgbClr val="000000"/>
                </a:solidFill>
              </a:rPr>
              <a:pPr eaLnBrk="1" hangingPunct="1"/>
              <a:t>12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194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94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F9C3BA0-10E8-5A46-85EC-F66E855A90AE}" type="slidenum">
              <a:rPr lang="en-GB" sz="1200">
                <a:solidFill>
                  <a:srgbClr val="000000"/>
                </a:solidFill>
              </a:rPr>
              <a:pPr eaLnBrk="1" hangingPunct="1"/>
              <a:t>13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F2488B2-FE1C-B949-B062-1F5D92288643}" type="slidenum">
              <a:rPr lang="en-GB" sz="1200">
                <a:solidFill>
                  <a:srgbClr val="000000"/>
                </a:solidFill>
              </a:rPr>
              <a:pPr eaLnBrk="1" hangingPunct="1"/>
              <a:t>15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9059228-8A10-F443-9E27-2E8CD9C98ADF}" type="slidenum">
              <a:rPr lang="en-GB" sz="1200">
                <a:solidFill>
                  <a:srgbClr val="000000"/>
                </a:solidFill>
              </a:rPr>
              <a:pPr eaLnBrk="1" hangingPunct="1"/>
              <a:t>16</a:t>
            </a:fld>
            <a:endParaRPr lang="en-GB" sz="1200">
              <a:solidFill>
                <a:srgbClr val="000000"/>
              </a:solidFill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09575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7336303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04C44AB6-D85C-BE4C-8CD4-8CD225775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113" y="365125"/>
            <a:ext cx="727982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FD89DC60-B69D-E049-8BA4-BD25357ACB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A0119C7F-21A3-074F-BFCB-2184F569AA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9/14/21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9/14/21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39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Inadmissible State Trajectories</a:t>
            </a:r>
          </a:p>
        </p:txBody>
      </p:sp>
      <p:pic>
        <p:nvPicPr>
          <p:cNvPr id="19459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438401"/>
            <a:ext cx="8458200" cy="272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2C24-9677-174E-BE79-8AC254642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ＭＳ Ｐゴシック" charset="0"/>
              </a:rPr>
              <a:t>Admissible State Trajectory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20483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133600"/>
            <a:ext cx="70993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486401" y="5715001"/>
            <a:ext cx="1000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FF0000"/>
                </a:solidFill>
                <a:latin typeface="Calibri" charset="0"/>
              </a:rPr>
              <a:t>Events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16200000" flipV="1">
            <a:off x="4876800" y="5410200"/>
            <a:ext cx="609600" cy="609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 flipV="1">
            <a:off x="5867400" y="5410200"/>
            <a:ext cx="1524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rot="5400000" flipH="1" flipV="1">
            <a:off x="5943600" y="5562600"/>
            <a:ext cx="533400" cy="2286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flipV="1">
            <a:off x="6400800" y="5410200"/>
            <a:ext cx="914400" cy="5334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0E3F-41E3-CF4E-BACF-228B8C13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24CE9C-0999-8B40-A123-956FF3D8014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703444" y="5410200"/>
            <a:ext cx="2673626" cy="612648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Events</a:t>
            </a:r>
          </a:p>
        </p:txBody>
      </p:sp>
      <p:sp>
        <p:nvSpPr>
          <p:cNvPr id="1843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= </a:t>
            </a:r>
            <a:r>
              <a:rPr lang="ja-JP" altLang="en-GB">
                <a:latin typeface="Arial" charset="0"/>
                <a:cs typeface="Arial" charset="0"/>
              </a:rPr>
              <a:t>“</a:t>
            </a:r>
            <a:r>
              <a:rPr lang="en-GB" dirty="0">
                <a:latin typeface="Arial" charset="0"/>
                <a:cs typeface="Arial" charset="0"/>
              </a:rPr>
              <a:t>Interesting</a:t>
            </a:r>
            <a:r>
              <a:rPr lang="ja-JP" altLang="en-GB">
                <a:latin typeface="Arial" charset="0"/>
                <a:cs typeface="Arial" charset="0"/>
              </a:rPr>
              <a:t>”</a:t>
            </a:r>
            <a:r>
              <a:rPr lang="en-GB" dirty="0">
                <a:latin typeface="Arial" charset="0"/>
                <a:cs typeface="Arial" charset="0"/>
              </a:rPr>
              <a:t> occurrence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Between events, nothing happens in model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 may schedule other events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Order of events' occurrence not necessarily same as order scheduled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3F30-89BB-6E49-9A99-F8C2DEAE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Event List</a:t>
            </a:r>
          </a:p>
        </p:txBody>
      </p:sp>
      <p:sp>
        <p:nvSpPr>
          <p:cNvPr id="2048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Keeps pending events in list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Inserts events in order when scheduled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Advances time: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Advance time to next scheduled event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Remove event and process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>
                <a:latin typeface="Arial" charset="0"/>
                <a:cs typeface="Arial" charset="0"/>
              </a:rPr>
              <a:t>Repeat while Event List not empty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A83DA-1D41-EC44-AD2B-AAFE9243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Starting Up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Initially Event List is empty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Need at least one initial event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“Run” event always scheduled to occur at time 0.0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Like “main” method – starting point for  Event List</a:t>
            </a:r>
          </a:p>
          <a:p>
            <a:pPr eaLnBrk="1" hangingPunct="1">
              <a:lnSpc>
                <a:spcPct val="109000"/>
              </a:lnSpc>
            </a:pPr>
            <a:r>
              <a:rPr lang="en-US" dirty="0">
                <a:latin typeface="Arial" charset="0"/>
                <a:cs typeface="Arial" charset="0"/>
              </a:rPr>
              <a:t>Processed like any other Event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86D5-275B-9B48-A481-439BC3C7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Structure of DES Model</a:t>
            </a:r>
          </a:p>
        </p:txBody>
      </p:sp>
      <p:sp>
        <p:nvSpPr>
          <p:cNvPr id="23558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Don’t “change” during a single run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 Variables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Typically do change during a single run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When state transitions occur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Scheduling Relationships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 that schedule other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2C4AD-585B-684D-ACB2-9EE4F405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723207"/>
            <a:ext cx="7336303" cy="609398"/>
          </a:xfrm>
        </p:spPr>
        <p:txBody>
          <a:bodyPr vert="horz" lIns="0" tIns="0" rIns="0" bIns="0" rtlCol="0" anchor="ctr">
            <a:sp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cs typeface="Arial" charset="0"/>
              </a:rPr>
              <a:t>Example: Arrival Process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Parameter: Interarrival times {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}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State: Number Arrivals (N)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Events: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Run: N = 0; Schedule first Arrival with delay of first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 value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Arrival: N = N + 1; Schedule next arrival with delay of subsequent </a:t>
            </a:r>
            <a:r>
              <a:rPr lang="en-GB" dirty="0" err="1">
                <a:latin typeface="Arial" charset="0"/>
                <a:cs typeface="Arial" charset="0"/>
              </a:rPr>
              <a:t>t</a:t>
            </a:r>
            <a:r>
              <a:rPr lang="en-GB" baseline="-25000" dirty="0" err="1">
                <a:latin typeface="Arial" charset="0"/>
                <a:cs typeface="Arial" charset="0"/>
              </a:rPr>
              <a:t>A</a:t>
            </a:r>
            <a:r>
              <a:rPr lang="en-GB" dirty="0">
                <a:latin typeface="Arial" charset="0"/>
                <a:cs typeface="Arial" charset="0"/>
              </a:rPr>
              <a:t> values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F4C70-3CFD-0345-AEC5-1F58D781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3BBE-6CF4-924E-9EC9-B0492F3F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State Trajectory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C1586-715E-0942-9B17-8423B411A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47691"/>
            <a:ext cx="6235700" cy="39370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0BA512-2BFA-7A45-B6D3-F2D87D30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  <p:extLst>
      <p:ext uri="{BB962C8B-B14F-4D97-AF65-F5344CB8AC3E}">
        <p14:creationId xmlns:p14="http://schemas.microsoft.com/office/powerpoint/2010/main" val="390073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3914-A092-894C-B1BE-4FD544B1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 1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4D379-650D-7241-A8E2-557362D56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Course Objectives</a:t>
            </a:r>
          </a:p>
          <a:p>
            <a:r>
              <a:rPr lang="en-US" dirty="0"/>
              <a:t>Course Materials</a:t>
            </a:r>
          </a:p>
          <a:p>
            <a:r>
              <a:rPr lang="en-US" dirty="0"/>
              <a:t>Purpose of Simulation Models</a:t>
            </a:r>
          </a:p>
          <a:p>
            <a:r>
              <a:rPr lang="en-US" dirty="0"/>
              <a:t>Modeling Time</a:t>
            </a:r>
          </a:p>
          <a:p>
            <a:r>
              <a:rPr lang="en-US" dirty="0"/>
              <a:t>States and Events</a:t>
            </a:r>
          </a:p>
          <a:p>
            <a:r>
              <a:rPr lang="en-US" dirty="0"/>
              <a:t>State Trajectories</a:t>
            </a:r>
          </a:p>
          <a:p>
            <a:r>
              <a:rPr lang="en-US" dirty="0"/>
              <a:t>Event List</a:t>
            </a:r>
          </a:p>
          <a:p>
            <a:r>
              <a:rPr lang="en-US" dirty="0"/>
              <a:t>Structure of DES Model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1182EC-6B57-D742-BA7D-8D57303B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  <p:extLst>
      <p:ext uri="{BB962C8B-B14F-4D97-AF65-F5344CB8AC3E}">
        <p14:creationId xmlns:p14="http://schemas.microsoft.com/office/powerpoint/2010/main" val="311202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C5F5-0074-7944-89C8-7478A39B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12A4-8D32-8C4F-9822-0D1617DA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</a:t>
            </a:r>
          </a:p>
          <a:p>
            <a:pPr lvl="1"/>
            <a:r>
              <a:rPr lang="en-US" dirty="0"/>
              <a:t>Introduction to DES &amp; Event Graphs</a:t>
            </a:r>
          </a:p>
          <a:p>
            <a:r>
              <a:rPr lang="en-US" dirty="0"/>
              <a:t>Day 2</a:t>
            </a:r>
          </a:p>
          <a:p>
            <a:pPr lvl="1"/>
            <a:r>
              <a:rPr lang="en-US" dirty="0"/>
              <a:t>Event Graph Modeling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EventGraphGUI</a:t>
            </a:r>
            <a:r>
              <a:rPr lang="en-US" dirty="0"/>
              <a:t> Program</a:t>
            </a:r>
          </a:p>
          <a:p>
            <a:r>
              <a:rPr lang="en-US" dirty="0"/>
              <a:t>Day 3</a:t>
            </a:r>
          </a:p>
          <a:p>
            <a:pPr lvl="1"/>
            <a:r>
              <a:rPr lang="en-US" dirty="0"/>
              <a:t>More Event Graph Modeling</a:t>
            </a:r>
          </a:p>
          <a:p>
            <a:pPr lvl="1"/>
            <a:r>
              <a:rPr lang="en-US" dirty="0"/>
              <a:t>Dealing with Output</a:t>
            </a:r>
          </a:p>
          <a:p>
            <a:r>
              <a:rPr lang="en-US" dirty="0"/>
              <a:t>Day 4</a:t>
            </a:r>
          </a:p>
          <a:p>
            <a:pPr lvl="1"/>
            <a:r>
              <a:rPr lang="en-US" dirty="0"/>
              <a:t>Output Analysis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66942-2EED-E642-8EF9-61468F4FA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  <p:extLst>
      <p:ext uri="{BB962C8B-B14F-4D97-AF65-F5344CB8AC3E}">
        <p14:creationId xmlns:p14="http://schemas.microsoft.com/office/powerpoint/2010/main" val="70160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8E80A-DC87-AE48-AD1A-576E30D3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B5EE7-F54A-E74F-BCCD-8514AD7C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Structure of Discrete Event Simulation Models</a:t>
            </a:r>
          </a:p>
          <a:p>
            <a:r>
              <a:rPr lang="en-US" dirty="0"/>
              <a:t>Explain the difference between time step and next event</a:t>
            </a:r>
          </a:p>
          <a:p>
            <a:r>
              <a:rPr lang="en-US" dirty="0"/>
              <a:t>Understand the structure of an Event Graph model</a:t>
            </a:r>
          </a:p>
          <a:p>
            <a:r>
              <a:rPr lang="en-US" dirty="0"/>
              <a:t>Formulate medium-size Event Graph model</a:t>
            </a:r>
          </a:p>
          <a:p>
            <a:r>
              <a:rPr lang="en-US" dirty="0"/>
              <a:t>Execute a pre-built Event Graph Model</a:t>
            </a:r>
          </a:p>
          <a:p>
            <a:r>
              <a:rPr lang="en-US" dirty="0"/>
              <a:t>Perform basic output analysis on a pre-built Event Graph model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CC2D1-DC28-8742-A0BB-D852C1493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  <p:extLst>
      <p:ext uri="{BB962C8B-B14F-4D97-AF65-F5344CB8AC3E}">
        <p14:creationId xmlns:p14="http://schemas.microsoft.com/office/powerpoint/2010/main" val="2942175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486-4E99-944F-8843-ACC39AD9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324C-197E-8B48-9BC3-57CBB5E28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 dirty="0"/>
              <a:t> Slides</a:t>
            </a:r>
          </a:p>
          <a:p>
            <a:r>
              <a:rPr lang="en-US" dirty="0"/>
              <a:t>Introduction to Discrete Event Simulation (Handout)</a:t>
            </a:r>
          </a:p>
          <a:p>
            <a:r>
              <a:rPr lang="en-US" dirty="0"/>
              <a:t>Problems and Exercises (Handouts)</a:t>
            </a:r>
          </a:p>
          <a:p>
            <a:r>
              <a:rPr lang="en-US" dirty="0" err="1"/>
              <a:t>EventGraphGUI</a:t>
            </a:r>
            <a:r>
              <a:rPr lang="en-US" dirty="0"/>
              <a:t> program</a:t>
            </a:r>
          </a:p>
          <a:p>
            <a:r>
              <a:rPr lang="en-US" dirty="0"/>
              <a:t>Java version 8 or above (required to run </a:t>
            </a:r>
            <a:r>
              <a:rPr lang="en-US" dirty="0" err="1"/>
              <a:t>EventGraphGUI</a:t>
            </a:r>
            <a:r>
              <a:rPr lang="en-US" dirty="0"/>
              <a:t>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7DF1B-DB57-2646-95F2-F4B0DFCF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  <p:extLst>
      <p:ext uri="{BB962C8B-B14F-4D97-AF65-F5344CB8AC3E}">
        <p14:creationId xmlns:p14="http://schemas.microsoft.com/office/powerpoint/2010/main" val="306365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Simulation Modeling Overview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Purpose of simulation model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Training</a:t>
            </a:r>
          </a:p>
          <a:p>
            <a:pPr lvl="1" eaLnBrk="1" hangingPunct="1"/>
            <a:r>
              <a:rPr lang="en-US" b="1" dirty="0">
                <a:latin typeface="Arial" charset="0"/>
                <a:cs typeface="Arial" charset="0"/>
              </a:rPr>
              <a:t>Analysis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Modeling Time in Simulation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Time Step</a:t>
            </a:r>
          </a:p>
          <a:p>
            <a:pPr lvl="1" eaLnBrk="1" hangingPunct="1"/>
            <a:r>
              <a:rPr lang="en-US" b="1" dirty="0">
                <a:latin typeface="Arial" charset="0"/>
                <a:cs typeface="Arial" charset="0"/>
              </a:rPr>
              <a:t>Next Event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Hybrid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“All models are wrong”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endParaRPr lang="en-US" u="sng" dirty="0">
              <a:latin typeface="Arial" charset="0"/>
              <a:cs typeface="Arial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67FCB-854D-4343-B888-14B7218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677041"/>
            <a:ext cx="7336303" cy="701731"/>
          </a:xfrm>
        </p:spPr>
        <p:txBody>
          <a:bodyPr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cs typeface="Arial" charset="0"/>
              </a:rPr>
              <a:t>Discrete Event Simulation (DES)</a:t>
            </a:r>
          </a:p>
        </p:txBody>
      </p:sp>
      <p:sp>
        <p:nvSpPr>
          <p:cNvPr id="1536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States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List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Structure of DES Model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DES Examples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94EC0-D8B7-3945-8290-69163C8F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Discrete Event Simulation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Define model by collection of states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State trajectories piecewise constant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State transitions instantaneous in simulated time (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Jumps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Jumps = 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“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Events</a:t>
            </a:r>
            <a:r>
              <a:rPr lang="ja-JP" altLang="en-US" dirty="0">
                <a:latin typeface="Calibri" charset="0"/>
                <a:ea typeface="ＭＳ Ｐゴシック" charset="0"/>
                <a:cs typeface="ＭＳ Ｐゴシック" charset="0"/>
              </a:rPr>
              <a:t>”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5019-A202-C94D-82B3-3A3B42DB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cs typeface="Arial" charset="0"/>
              </a:rPr>
              <a:t>States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Variables that describe snapshot of system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State trajectory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Graph of state over time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DES States change instantaneously</a:t>
            </a:r>
          </a:p>
          <a:p>
            <a:pPr lvl="1" eaLnBrk="1" hangingPunct="1"/>
            <a:r>
              <a:rPr lang="en-US">
                <a:latin typeface="Arial" charset="0"/>
                <a:cs typeface="Arial" charset="0"/>
              </a:rPr>
              <a:t>State trajectories must be piecewise constant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6A32-EFFF-4241-A6F7-CF68379DD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AF59DBD-5A76-A64C-8473-6257C16DF784}" vid="{BDB3B99C-C6B2-9A42-B173-92F91EF2B6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546</Words>
  <Application>Microsoft Macintosh PowerPoint</Application>
  <PresentationFormat>Widescreen</PresentationFormat>
  <Paragraphs>124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Introduction to Discrete Event Simulation Session 1</vt:lpstr>
      <vt:lpstr>Session 1 Overview</vt:lpstr>
      <vt:lpstr>Course Overview</vt:lpstr>
      <vt:lpstr>Course Objectives</vt:lpstr>
      <vt:lpstr>Course Materials</vt:lpstr>
      <vt:lpstr>Simulation Modeling Overview</vt:lpstr>
      <vt:lpstr>Discrete Event Simulation (DES)</vt:lpstr>
      <vt:lpstr>Discrete Event Simulation</vt:lpstr>
      <vt:lpstr>States</vt:lpstr>
      <vt:lpstr>Inadmissible State Trajectories</vt:lpstr>
      <vt:lpstr>Admissible State Trajectory</vt:lpstr>
      <vt:lpstr>Events</vt:lpstr>
      <vt:lpstr>Event List</vt:lpstr>
      <vt:lpstr>Starting Up</vt:lpstr>
      <vt:lpstr>Structure of DES Model</vt:lpstr>
      <vt:lpstr>Example: Arrival Process</vt:lpstr>
      <vt:lpstr>Possible State Trajectory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Buss, Arnold (Arnie) (CIV)</dc:creator>
  <cp:lastModifiedBy>Buss, Arnold (Arnie) (CIV)</cp:lastModifiedBy>
  <cp:revision>15</cp:revision>
  <dcterms:created xsi:type="dcterms:W3CDTF">2021-07-13T21:28:08Z</dcterms:created>
  <dcterms:modified xsi:type="dcterms:W3CDTF">2021-08-17T19:13:34Z</dcterms:modified>
</cp:coreProperties>
</file>