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300" r:id="rId4"/>
    <p:sldId id="303" r:id="rId5"/>
    <p:sldId id="297" r:id="rId6"/>
    <p:sldId id="298" r:id="rId7"/>
    <p:sldId id="299" r:id="rId8"/>
    <p:sldId id="302" r:id="rId9"/>
    <p:sldId id="301" r:id="rId10"/>
    <p:sldId id="304" r:id="rId11"/>
    <p:sldId id="305" r:id="rId12"/>
    <p:sldId id="259" r:id="rId13"/>
    <p:sldId id="260" r:id="rId14"/>
    <p:sldId id="261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30T17:23:23.5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3179 12894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99A7D-7BA2-194E-A925-5EF1A0CBE376}" type="datetimeFigureOut">
              <a:rPr lang="en-US" smtClean="0"/>
              <a:t>8/17/21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F5C67-3630-BC4E-8209-DFD27D965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81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288765E-26C3-1946-AB8C-7413C08820B4}" type="slidenum">
              <a:rPr lang="en-GB" sz="1200">
                <a:solidFill>
                  <a:srgbClr val="000000"/>
                </a:solidFill>
              </a:rPr>
              <a:pPr eaLnBrk="1" hangingPunct="1"/>
              <a:t>5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200" y="696913"/>
            <a:ext cx="6197600" cy="3487737"/>
          </a:xfrm>
          <a:ln/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21" y="4416425"/>
            <a:ext cx="5485158" cy="40957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lIns="92309" tIns="46154" rIns="92309" bIns="46154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82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40F014A-F0D1-EF41-8CF8-B08454C121C0}" type="slidenum">
              <a:rPr lang="en-GB" sz="1200">
                <a:solidFill>
                  <a:srgbClr val="000000"/>
                </a:solidFill>
              </a:rPr>
              <a:pPr eaLnBrk="1" hangingPunct="1"/>
              <a:t>6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200" y="696913"/>
            <a:ext cx="6197600" cy="3487737"/>
          </a:xfrm>
          <a:ln/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21" y="4416425"/>
            <a:ext cx="5485158" cy="40957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lIns="92309" tIns="46154" rIns="92309" bIns="46154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46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24F7370-EF9C-2340-904D-F05C56EF0B6E}" type="slidenum">
              <a:rPr lang="en-GB" sz="1200">
                <a:solidFill>
                  <a:srgbClr val="000000"/>
                </a:solidFill>
              </a:rPr>
              <a:pPr eaLnBrk="1" hangingPunct="1"/>
              <a:t>7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200" y="696913"/>
            <a:ext cx="6197600" cy="3487737"/>
          </a:xfrm>
          <a:ln/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21" y="4416425"/>
            <a:ext cx="5485158" cy="409575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lIns="92309" tIns="46154" rIns="92309" bIns="46154" anchor="ctr"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85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A64301-E97C-984B-B63D-7F813106C7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99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C986-509A-C041-848D-54779B843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36249-B617-5147-A2D7-279654E4C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5136C-E931-D942-B45B-E9467EF6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3/30/21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98B1F-D2F9-554B-AA92-F80451C0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98D26-BD98-6148-A939-D12C38DF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1028" name="Picture 4" descr="Naval Postgraduate School - SmartCatalog">
            <a:extLst>
              <a:ext uri="{FF2B5EF4-FFF2-40B4-BE49-F238E27FC236}">
                <a16:creationId xmlns:a16="http://schemas.microsoft.com/office/drawing/2014/main" id="{94950B12-CAE3-854F-BE55-738B0A5E80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VIDS - Images - NAVSUP WSS Logo">
            <a:extLst>
              <a:ext uri="{FF2B5EF4-FFF2-40B4-BE49-F238E27FC236}">
                <a16:creationId xmlns:a16="http://schemas.microsoft.com/office/drawing/2014/main" id="{ED5A8773-E35E-2A4F-AFF3-0657E18DCB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51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C10B-AA81-E047-8A97-E1CC7942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9174A-3D86-2347-A496-2007BB8B5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0DFA1-442D-1843-8EF0-6009AB61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3/30/21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6ED2C-92CE-9146-8F76-BDE7B4A0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7E491-0270-9047-B7FD-44639012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7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C4A54-D11F-A44A-9C2B-634BEA360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64C71-6535-4D46-B857-CADB2D636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AECCF-95E1-2148-95A8-2648A001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3/30/21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4FEC7-9390-3147-94FD-BAA99702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F6731-E532-E749-B4C6-FFD806DF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E682-E7DA-E844-9444-BBC86397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036" y="365125"/>
            <a:ext cx="6948677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0C7AC-A8AA-4A4E-94B2-7E283E63E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16BC6-2D49-4D40-8681-02BB6A8A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3/30/21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10701-8310-F445-9703-BD50D326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CF8AE-81A2-D248-92EA-04E7F37D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VIDS - Images - NAVSUP WSS Logo">
            <a:extLst>
              <a:ext uri="{FF2B5EF4-FFF2-40B4-BE49-F238E27FC236}">
                <a16:creationId xmlns:a16="http://schemas.microsoft.com/office/drawing/2014/main" id="{BB36B7ED-3A01-1440-AC61-5EB0554ACA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Naval Postgraduate School - SmartCatalog">
            <a:extLst>
              <a:ext uri="{FF2B5EF4-FFF2-40B4-BE49-F238E27FC236}">
                <a16:creationId xmlns:a16="http://schemas.microsoft.com/office/drawing/2014/main" id="{F8268EF1-D5D7-154E-A35D-AD1F35F14F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80168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37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93B4-A588-6D46-999A-43601AA9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DAAA6-2D1E-4B43-A20C-9CAFB97DD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EB95E-C364-0945-8D74-2BA75A3B2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3/30/21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D036F-FE2E-AA4E-A93C-F376AAAD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86C3C-F3F9-8943-81EB-A6794B77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09A01-28DD-5141-B8D6-6DD23A88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7587E-A7A3-8344-9CA7-AA70F3F0F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17F94-6FFB-B644-A23F-58956C65A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1D16D-F638-A145-AF11-6E980A91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3/30/21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C668B-2D99-4F42-A4C6-80954127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262F6-362B-3142-ACFD-8F7D9F2C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8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8889-18D9-BB43-80E9-05D38D6D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4FA9B-D906-FE43-B13A-875FAD33F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D00FC-A6F9-0B45-B3DF-167163269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CA449-7F5A-164F-8072-C21511470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FAA33-CC20-7E4F-8027-391C0D3C9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C0813-6AC8-F549-B66D-B182394D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3/30/21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4E80F-A5A2-8147-9DC2-2414A346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A9E4D-3EF1-9742-889C-E8DD0DC0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9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9D76-CAC1-2746-A45E-5B2C7371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748" y="365125"/>
            <a:ext cx="7220184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1E01F-606D-5B48-ADD3-E0D716D8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3/30/21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93F36-B443-D948-8925-680CE108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1DED1-D7FA-014B-92F4-35F55105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DVIDS - Images - NAVSUP WSS Logo">
            <a:extLst>
              <a:ext uri="{FF2B5EF4-FFF2-40B4-BE49-F238E27FC236}">
                <a16:creationId xmlns:a16="http://schemas.microsoft.com/office/drawing/2014/main" id="{CAB40334-544C-A64B-A497-3563DB4C4D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Naval Postgraduate School - SmartCatalog">
            <a:extLst>
              <a:ext uri="{FF2B5EF4-FFF2-40B4-BE49-F238E27FC236}">
                <a16:creationId xmlns:a16="http://schemas.microsoft.com/office/drawing/2014/main" id="{6CBE7D99-9CD5-6342-A976-1CC7FC2031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14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39E52-0202-6C40-8E67-D9423626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3/30/21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398F2-0AD8-0247-BFC3-B2498E0C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47499-689E-754F-8B96-F6484A39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DVIDS - Images - NAVSUP WSS Logo">
            <a:extLst>
              <a:ext uri="{FF2B5EF4-FFF2-40B4-BE49-F238E27FC236}">
                <a16:creationId xmlns:a16="http://schemas.microsoft.com/office/drawing/2014/main" id="{BE2B5409-D8FB-9D4D-8BA2-BBE11C2747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aval Postgraduate School - SmartCatalog">
            <a:extLst>
              <a:ext uri="{FF2B5EF4-FFF2-40B4-BE49-F238E27FC236}">
                <a16:creationId xmlns:a16="http://schemas.microsoft.com/office/drawing/2014/main" id="{5F53B9D7-6B64-7F48-BB64-CDD47C8D4B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97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A427-B371-FC4A-BA35-FF396021F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A129E-3734-B64D-8E02-A40255A48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019EB-86D2-1A48-B7CF-5F56A23CF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FC999-E819-F54C-B977-1F1F220A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3/30/21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6FDF9-C99B-D94D-96F3-834EC14C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781A0-7DB8-D247-83C5-9D749915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5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7106-8746-DB49-A11C-49FE0361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025C2-34B1-144B-8216-EB8D3FFE2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B71EA-3A67-464D-B898-D223A3091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99207-800B-174D-AE63-46F9BCA1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3/30/21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8D140-75FD-C542-B329-E0CAC6D7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CD1D0-3F42-3549-80C6-F2B87E11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3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324795-5217-CA41-8E15-FD8CEDFC6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6883E-795C-7343-8BF8-B2A45EE65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46C39-7978-1D49-85F6-DAB0FBE8D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3/30/21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5D9B-E97F-C749-9A86-16A928BF1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DES Short Course - Session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19BEB-FB79-0A4F-983E-4773AB581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8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5B0D-38F9-1848-A672-CE265ACEA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Discrete Event Simulation</a:t>
            </a:r>
            <a:br>
              <a:rPr lang="en-US" dirty="0"/>
            </a:br>
            <a:r>
              <a:rPr lang="en-US" dirty="0"/>
              <a:t>Session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9BB56-3134-344B-93F9-1FF688DD3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Arnold Buss</a:t>
            </a:r>
          </a:p>
          <a:p>
            <a:r>
              <a:rPr lang="en-US" dirty="0"/>
              <a:t>MOVES Institute</a:t>
            </a:r>
          </a:p>
          <a:p>
            <a:r>
              <a:rPr lang="en-US" dirty="0"/>
              <a:t>Naval Postgraduate School</a:t>
            </a:r>
          </a:p>
          <a:p>
            <a:r>
              <a:rPr lang="en-US" dirty="0"/>
              <a:t>Monterey, CA 93943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48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6B477-9704-9F47-B1B4-E01EB924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Run Event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E45413-02CB-C445-825A-61B3D729B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 time to next scheduled event (0.0)</a:t>
            </a:r>
          </a:p>
          <a:p>
            <a:r>
              <a:rPr lang="en-US" dirty="0"/>
              <a:t>Perform state transitions (Q = 0, S = 1, L = k – S + Q = 0)</a:t>
            </a:r>
          </a:p>
          <a:p>
            <a:r>
              <a:rPr lang="en-US" dirty="0"/>
              <a:t>Schedule any events: Arrival with delay of 2.1 scheduled at 0.0 + 2.1 = 2.1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94A75-81F0-A641-A18C-F2A26F96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Short Course - Session 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BD3683-E7D7-BF49-BDEA-A2087AAB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C6C0D-3842-984E-A8A1-9A655E8737C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5F1794-B494-F849-A916-5A305F1B9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3981352"/>
            <a:ext cx="8229600" cy="98397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9C669EC-09AA-D64C-99F4-6110863C5C13}"/>
              </a:ext>
            </a:extLst>
          </p:cNvPr>
          <p:cNvGrpSpPr/>
          <p:nvPr/>
        </p:nvGrpSpPr>
        <p:grpSpPr>
          <a:xfrm>
            <a:off x="2173061" y="4308163"/>
            <a:ext cx="8229600" cy="710293"/>
            <a:chOff x="865414" y="4196445"/>
            <a:chExt cx="10972800" cy="94705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DC43198-1FF9-1840-B43C-63DF742B2133}"/>
                </a:ext>
              </a:extLst>
            </p:cNvPr>
            <p:cNvSpPr/>
            <p:nvPr/>
          </p:nvSpPr>
          <p:spPr>
            <a:xfrm>
              <a:off x="8752114" y="4196445"/>
              <a:ext cx="3086100" cy="3592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Elbow Connector 7">
              <a:extLst>
                <a:ext uri="{FF2B5EF4-FFF2-40B4-BE49-F238E27FC236}">
                  <a16:creationId xmlns:a16="http://schemas.microsoft.com/office/drawing/2014/main" id="{4EDD0BC0-CD61-7C4A-A369-CEA8E56238B1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rot="10800000" flipV="1">
              <a:off x="4914900" y="4433378"/>
              <a:ext cx="3837214" cy="530510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20762BE-D673-6743-9B2E-1C3983DCDB41}"/>
                </a:ext>
              </a:extLst>
            </p:cNvPr>
            <p:cNvSpPr/>
            <p:nvPr/>
          </p:nvSpPr>
          <p:spPr>
            <a:xfrm>
              <a:off x="865414" y="4784273"/>
              <a:ext cx="4049486" cy="3592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rame 13">
            <a:extLst>
              <a:ext uri="{FF2B5EF4-FFF2-40B4-BE49-F238E27FC236}">
                <a16:creationId xmlns:a16="http://schemas.microsoft.com/office/drawing/2014/main" id="{0DC09448-5630-9A4F-AA6C-C0D255922772}"/>
              </a:ext>
            </a:extLst>
          </p:cNvPr>
          <p:cNvSpPr/>
          <p:nvPr/>
        </p:nvSpPr>
        <p:spPr>
          <a:xfrm>
            <a:off x="5230586" y="4704131"/>
            <a:ext cx="2857500" cy="27905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93329D6A-54C6-F24E-8D37-8109E9768A22}"/>
              </a:ext>
            </a:extLst>
          </p:cNvPr>
          <p:cNvSpPr/>
          <p:nvPr/>
        </p:nvSpPr>
        <p:spPr>
          <a:xfrm>
            <a:off x="8088086" y="4736129"/>
            <a:ext cx="2294165" cy="247054"/>
          </a:xfrm>
          <a:prstGeom prst="fram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1ECA5EAA-1637-1F42-8193-B6DB92C6A201}"/>
              </a:ext>
            </a:extLst>
          </p:cNvPr>
          <p:cNvSpPr/>
          <p:nvPr/>
        </p:nvSpPr>
        <p:spPr>
          <a:xfrm>
            <a:off x="2173061" y="4729123"/>
            <a:ext cx="8229600" cy="407194"/>
          </a:xfrm>
          <a:prstGeom prst="fram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F5665A-68C7-4B4B-BE24-3C18EBC954D7}"/>
              </a:ext>
            </a:extLst>
          </p:cNvPr>
          <p:cNvSpPr txBox="1"/>
          <p:nvPr/>
        </p:nvSpPr>
        <p:spPr>
          <a:xfrm>
            <a:off x="3913933" y="5375702"/>
            <a:ext cx="44507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This is now the status of the simulation</a:t>
            </a:r>
          </a:p>
        </p:txBody>
      </p:sp>
    </p:spTree>
    <p:extLst>
      <p:ext uri="{BB962C8B-B14F-4D97-AF65-F5344CB8AC3E}">
        <p14:creationId xmlns:p14="http://schemas.microsoft.com/office/powerpoint/2010/main" val="305408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animBg="1"/>
      <p:bldP spid="14" grpId="1" animBg="1"/>
      <p:bldP spid="15" grpId="0" animBg="1"/>
      <p:bldP spid="15" grpId="1" animBg="1"/>
      <p:bldP spid="17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FDDE-7E5F-8D47-9022-0E813F79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First Arrival Event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52FFEB8-BE5E-754B-A974-4035CE9C2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Advance time to next scheduled event (2.1)</a:t>
            </a:r>
          </a:p>
          <a:p>
            <a:r>
              <a:rPr lang="en-US" sz="2400" dirty="0"/>
              <a:t>Perform state transitions (Q = 1, S = 1, L = k – S + Q = 1)</a:t>
            </a:r>
          </a:p>
          <a:p>
            <a:r>
              <a:rPr lang="en-US" sz="2400" dirty="0"/>
              <a:t>Schedule any events: Arrival with delay of 1.4 scheduled at 2.1 + 1.4 = 3.5; Start Service with delay of 0.0, scheduled at 2.1 + 0.0 = 2.1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E60D924-20D8-9E4B-8AFC-EDBBBD740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Short Course - Session 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C6ABB-5B3F-A549-842E-3E7A5A29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C6C0D-3842-984E-A8A1-9A655E8737C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DCBEDB-9075-6042-A484-AAEE36A81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231" y="4068236"/>
            <a:ext cx="8229600" cy="162803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73C4A76-1838-414A-B68B-640C95023F2D}"/>
              </a:ext>
            </a:extLst>
          </p:cNvPr>
          <p:cNvGrpSpPr/>
          <p:nvPr/>
        </p:nvGrpSpPr>
        <p:grpSpPr>
          <a:xfrm>
            <a:off x="2192598" y="4805205"/>
            <a:ext cx="8229600" cy="710293"/>
            <a:chOff x="865414" y="3429000"/>
            <a:chExt cx="10972800" cy="9470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147CE5B-F5B3-4145-8AA5-FF34749BD342}"/>
                </a:ext>
              </a:extLst>
            </p:cNvPr>
            <p:cNvSpPr/>
            <p:nvPr/>
          </p:nvSpPr>
          <p:spPr>
            <a:xfrm>
              <a:off x="8752114" y="3429000"/>
              <a:ext cx="3086100" cy="3592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4D8C4D9B-ECF7-9348-A97F-D8FB6E40A155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rot="10800000" flipV="1">
              <a:off x="4914900" y="3665933"/>
              <a:ext cx="3837214" cy="530510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3A6E5C6-0E2C-124F-9BE6-FF82B88DE946}"/>
                </a:ext>
              </a:extLst>
            </p:cNvPr>
            <p:cNvSpPr/>
            <p:nvPr/>
          </p:nvSpPr>
          <p:spPr>
            <a:xfrm>
              <a:off x="865414" y="4016828"/>
              <a:ext cx="4049486" cy="3592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rame 13">
            <a:extLst>
              <a:ext uri="{FF2B5EF4-FFF2-40B4-BE49-F238E27FC236}">
                <a16:creationId xmlns:a16="http://schemas.microsoft.com/office/drawing/2014/main" id="{D5084EA6-94A6-654F-AB0F-AA30AEA11486}"/>
              </a:ext>
            </a:extLst>
          </p:cNvPr>
          <p:cNvSpPr/>
          <p:nvPr/>
        </p:nvSpPr>
        <p:spPr>
          <a:xfrm>
            <a:off x="5270067" y="5206332"/>
            <a:ext cx="2857500" cy="27905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652DB76D-6465-F045-9FF2-876D23A6CD43}"/>
              </a:ext>
            </a:extLst>
          </p:cNvPr>
          <p:cNvSpPr/>
          <p:nvPr/>
        </p:nvSpPr>
        <p:spPr>
          <a:xfrm>
            <a:off x="7937046" y="5206332"/>
            <a:ext cx="2511196" cy="489935"/>
          </a:xfrm>
          <a:prstGeom prst="fram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A63CFED9-3C51-4848-AC99-5D94E08344DE}"/>
              </a:ext>
            </a:extLst>
          </p:cNvPr>
          <p:cNvSpPr/>
          <p:nvPr/>
        </p:nvSpPr>
        <p:spPr>
          <a:xfrm>
            <a:off x="2152651" y="5173165"/>
            <a:ext cx="8295591" cy="602047"/>
          </a:xfrm>
          <a:prstGeom prst="fram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26B281-819A-9E43-8444-E15AA32DFBB9}"/>
              </a:ext>
            </a:extLst>
          </p:cNvPr>
          <p:cNvSpPr txBox="1"/>
          <p:nvPr/>
        </p:nvSpPr>
        <p:spPr>
          <a:xfrm>
            <a:off x="4097968" y="5756702"/>
            <a:ext cx="44507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This is now the status of the simulation</a:t>
            </a:r>
          </a:p>
        </p:txBody>
      </p:sp>
    </p:spTree>
    <p:extLst>
      <p:ext uri="{BB962C8B-B14F-4D97-AF65-F5344CB8AC3E}">
        <p14:creationId xmlns:p14="http://schemas.microsoft.com/office/powerpoint/2010/main" val="278488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4" grpId="0" animBg="1"/>
      <p:bldP spid="14" grpId="1" animBg="1"/>
      <p:bldP spid="15" grpId="0" animBg="1"/>
      <p:bldP spid="15" grpId="1" animBg="1"/>
      <p:bldP spid="18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251287-4A58-1C46-817E-8282E1D57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3385186"/>
            <a:ext cx="7886700" cy="217741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78C6C36-82CD-3847-857C-F65E8E61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Start Service Event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467DDA-0C53-A64B-9C77-3FC656DAC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</a:t>
            </a:r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} = {2.2, 1.3}</a:t>
            </a:r>
          </a:p>
          <a:p>
            <a:r>
              <a:rPr lang="en-US" dirty="0"/>
              <a:t>“Next” </a:t>
            </a:r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 is 2.2</a:t>
            </a:r>
          </a:p>
          <a:p>
            <a:r>
              <a:rPr lang="en-US" dirty="0"/>
              <a:t>End Service scheduled at 2.1 + 2.2 = 4.3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51056-3B2B-274F-A161-C4874BB89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Short Course - Session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8977-C83A-B34F-BDA5-EEF0F6816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DAEDCE-386B-1C44-8446-B536C2AA816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91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85E16-88D9-EA47-8187-BD749B17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Arrival Event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73196D-DCF8-CD48-94F8-621F3FAE0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S = 0, Start Service is </a:t>
            </a:r>
            <a:r>
              <a:rPr lang="en-US" i="1" dirty="0"/>
              <a:t>not</a:t>
            </a:r>
            <a:r>
              <a:rPr lang="en-US" dirty="0"/>
              <a:t> scheduled</a:t>
            </a:r>
          </a:p>
          <a:p>
            <a:r>
              <a:rPr lang="en-US" dirty="0"/>
              <a:t>Next Arrival event at 3.5 + 3.5 = 7.0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C983E-FB93-A449-85EF-07B53D1CC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Short Course - Session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608B7-5284-2949-AD03-0F7D0590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DAEDCE-386B-1C44-8446-B536C2AA816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3A40F-C98A-7A45-8CDB-4B53DC5A6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722660"/>
            <a:ext cx="8229600" cy="291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8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130709-FE05-E245-968B-F80D53FA9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307204"/>
            <a:ext cx="8229600" cy="356019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5506CBE-FC93-4A41-B2D6-E8CBB54A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Service Event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C3EBB84-4D90-9242-AE8C-A1A32DA7C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Since Q &gt; 0, schedule Start Service with delay of 0.0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11F90-06E7-D944-AEB7-4A6A32C41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Short Course - Session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5003C-B201-2042-ADED-127B2A4C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DAEDCE-386B-1C44-8446-B536C2AA816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63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66D5D0-C74E-7A49-A5D3-FEB243C84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628180"/>
            <a:ext cx="8229600" cy="420425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E69B2-35CB-4C4F-80A6-0A752EF2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Short Course - Session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3C462-DDA3-6548-B32C-DF375C85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DAEDCE-386B-1C44-8446-B536C2AA816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0176BB-8A75-8348-B93F-708FDC0E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Second Start Service Event</a:t>
            </a:r>
          </a:p>
        </p:txBody>
      </p:sp>
    </p:spTree>
    <p:extLst>
      <p:ext uri="{BB962C8B-B14F-4D97-AF65-F5344CB8AC3E}">
        <p14:creationId xmlns:p14="http://schemas.microsoft.com/office/powerpoint/2010/main" val="313682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832440-D33C-A049-9406-D01410287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546782"/>
            <a:ext cx="8229600" cy="4633622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5842DF0-0E48-5147-BBC0-5D1C5D6B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Simulation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6A9090-16FA-0E4D-A4B9-5C882312D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Short Course - Session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DFE11-B907-5E4E-8CDF-7C6923EA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780FF6-43F8-4147-B1BA-D59C501DC51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0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90E6B-E597-4448-840F-E9829F7EC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2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0DEBF-257D-8141-9ED5-A04611137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Server Queue Example</a:t>
            </a:r>
          </a:p>
          <a:p>
            <a:r>
              <a:rPr lang="en-US" dirty="0"/>
              <a:t>Running a Simulation By Hand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D4ECD-0DC9-D845-BC55-748212F1A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94788-BB1D-3949-842E-465EFF8C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9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6BC4-C2FA-614A-B479-534665DA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Example: Multiple Server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A0F7F-18D2-E249-9A07-0D05DB0B8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“Customers” arrive to a facility one at a time</a:t>
            </a:r>
          </a:p>
          <a:p>
            <a:r>
              <a:rPr lang="en-US" dirty="0"/>
              <a:t>There are a certain number of identical ”servers”</a:t>
            </a:r>
          </a:p>
          <a:p>
            <a:r>
              <a:rPr lang="en-US" dirty="0"/>
              <a:t>If all servers are busy, arriving customers wait in a queue</a:t>
            </a:r>
          </a:p>
          <a:p>
            <a:r>
              <a:rPr lang="en-US" dirty="0"/>
              <a:t>When a server completes service, they start on the next available customer (if any)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7A38-92DE-E347-A41A-DE516B66B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Short Course - Session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E7D82-B7EF-984B-B60F-B78F69AFB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C6C0D-3842-984E-A8A1-9A655E8737C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2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0539F-720B-164C-A20C-99F78897B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Server Queue (k=3)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17E51B-6FD0-3649-91F7-4D69C5D95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Short Course - Session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33154-3249-6C44-93A5-E8A60CFC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DAEDCE-386B-1C44-8446-B536C2AA816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032E04-7DFB-7D4F-A7A7-7A8815DDB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2209800"/>
            <a:ext cx="5796951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70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1"/>
          <p:cNvSpPr>
            <a:spLocks noGrp="1" noChangeArrowheads="1"/>
          </p:cNvSpPr>
          <p:nvPr>
            <p:ph type="title"/>
          </p:nvPr>
        </p:nvSpPr>
        <p:spPr>
          <a:xfrm>
            <a:off x="2732036" y="723207"/>
            <a:ext cx="6948677" cy="609398"/>
          </a:xfrm>
        </p:spPr>
        <p:txBody>
          <a:bodyPr vert="horz" lIns="0" tIns="0" rIns="0" bIns="0" rtlCol="0" anchor="ctr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cs typeface="Arial" charset="0"/>
              </a:rPr>
              <a:t>Multiple Server Queue Model</a:t>
            </a:r>
          </a:p>
        </p:txBody>
      </p:sp>
      <p:sp>
        <p:nvSpPr>
          <p:cNvPr id="27654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Parameters: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{</a:t>
            </a:r>
            <a:r>
              <a:rPr lang="en-GB" dirty="0" err="1">
                <a:latin typeface="Arial" charset="0"/>
                <a:cs typeface="Arial" charset="0"/>
              </a:rPr>
              <a:t>t</a:t>
            </a:r>
            <a:r>
              <a:rPr lang="en-GB" baseline="-25000" dirty="0" err="1">
                <a:latin typeface="Arial" charset="0"/>
                <a:cs typeface="Arial" charset="0"/>
              </a:rPr>
              <a:t>A</a:t>
            </a:r>
            <a:r>
              <a:rPr lang="en-GB" dirty="0">
                <a:latin typeface="Arial" charset="0"/>
                <a:cs typeface="Arial" charset="0"/>
              </a:rPr>
              <a:t>} = Interarrival times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{</a:t>
            </a:r>
            <a:r>
              <a:rPr lang="en-GB" dirty="0" err="1">
                <a:latin typeface="Arial" charset="0"/>
                <a:cs typeface="Arial" charset="0"/>
              </a:rPr>
              <a:t>t</a:t>
            </a:r>
            <a:r>
              <a:rPr lang="en-GB" baseline="-25000" dirty="0" err="1">
                <a:latin typeface="Arial" charset="0"/>
                <a:cs typeface="Arial" charset="0"/>
              </a:rPr>
              <a:t>S</a:t>
            </a:r>
            <a:r>
              <a:rPr lang="en-GB" dirty="0">
                <a:latin typeface="Arial" charset="0"/>
                <a:cs typeface="Arial" charset="0"/>
              </a:rPr>
              <a:t>} = Service times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k = Number of servers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State Variables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Q = Number in queue (0)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S = Number of available servers (k)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L = Number in system (0)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Note: L = Q + k - 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2</a:t>
            </a:r>
            <a:endParaRPr lang="en-GB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0CACA35-D188-C846-B9B3-3CB8754358C4}" type="slidenum">
              <a:rPr lang="en-GB" sz="1400">
                <a:solidFill>
                  <a:srgbClr val="000000"/>
                </a:solidFill>
              </a:rPr>
              <a:pPr eaLnBrk="1" hangingPunct="1"/>
              <a:t>5</a:t>
            </a:fld>
            <a:endParaRPr lang="en-GB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92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cs typeface="Arial" charset="0"/>
              </a:rPr>
              <a:t>Multiple Server Queue Events</a:t>
            </a:r>
          </a:p>
        </p:txBody>
      </p:sp>
      <p:sp>
        <p:nvSpPr>
          <p:cNvPr id="29702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Run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Set Q = 0, S = k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Schedule first Arrival with delay of </a:t>
            </a:r>
            <a:r>
              <a:rPr lang="en-GB" dirty="0" err="1">
                <a:latin typeface="Arial" charset="0"/>
                <a:cs typeface="Arial" charset="0"/>
              </a:rPr>
              <a:t>t</a:t>
            </a:r>
            <a:r>
              <a:rPr lang="en-GB" baseline="-25000" dirty="0" err="1">
                <a:latin typeface="Arial" charset="0"/>
                <a:cs typeface="Arial" charset="0"/>
              </a:rPr>
              <a:t>A</a:t>
            </a:r>
            <a:endParaRPr lang="en-GB" baseline="-25000" dirty="0">
              <a:latin typeface="Arial" charset="0"/>
              <a:cs typeface="Arial" charset="0"/>
            </a:endParaRP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Arrival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Set Q = Q + 1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If Server available (S &gt; 0), schedule </a:t>
            </a:r>
            <a:r>
              <a:rPr lang="en-GB" dirty="0" err="1">
                <a:latin typeface="Arial" charset="0"/>
                <a:cs typeface="Arial" charset="0"/>
              </a:rPr>
              <a:t>StartService</a:t>
            </a:r>
            <a:r>
              <a:rPr lang="en-GB" dirty="0">
                <a:latin typeface="Arial" charset="0"/>
                <a:cs typeface="Arial" charset="0"/>
              </a:rPr>
              <a:t> with delay of 0.0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Schedule Arrival after delay of </a:t>
            </a:r>
            <a:r>
              <a:rPr lang="en-GB" dirty="0" err="1">
                <a:latin typeface="Arial" charset="0"/>
                <a:cs typeface="Arial" charset="0"/>
              </a:rPr>
              <a:t>t</a:t>
            </a:r>
            <a:r>
              <a:rPr lang="en-GB" baseline="-25000" dirty="0" err="1">
                <a:latin typeface="Arial" charset="0"/>
                <a:cs typeface="Arial" charset="0"/>
              </a:rPr>
              <a:t>A</a:t>
            </a:r>
            <a:endParaRPr lang="en-GB" baseline="-25000" dirty="0">
              <a:latin typeface="Arial" charset="0"/>
              <a:cs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2</a:t>
            </a:r>
            <a:endParaRPr lang="en-GB"/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3FE437A-9948-024D-9B37-37CDEB9FC62F}" type="slidenum">
              <a:rPr lang="en-GB" sz="1400">
                <a:solidFill>
                  <a:srgbClr val="000000"/>
                </a:solidFill>
              </a:rPr>
              <a:pPr eaLnBrk="1" hangingPunct="1"/>
              <a:t>6</a:t>
            </a:fld>
            <a:endParaRPr lang="en-GB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2252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1"/>
          <p:cNvSpPr>
            <a:spLocks noGrp="1" noChangeArrowheads="1"/>
          </p:cNvSpPr>
          <p:nvPr>
            <p:ph type="title"/>
          </p:nvPr>
        </p:nvSpPr>
        <p:spPr>
          <a:xfrm>
            <a:off x="2732036" y="418509"/>
            <a:ext cx="6948677" cy="1218795"/>
          </a:xfrm>
        </p:spPr>
        <p:txBody>
          <a:bodyPr vert="horz" lIns="0" tIns="0" rIns="0" bIns="0" rtlCol="0" anchor="ctr">
            <a:spAutoFit/>
          </a:bodyPr>
          <a:lstStyle/>
          <a:p>
            <a:pPr eaLnBrk="1" hangingPunct="1"/>
            <a:r>
              <a:rPr lang="en-GB" dirty="0">
                <a:cs typeface="Arial" charset="0"/>
              </a:rPr>
              <a:t>Multiple Server Queue Events (</a:t>
            </a:r>
            <a:r>
              <a:rPr lang="en-GB" dirty="0" err="1">
                <a:cs typeface="Arial" charset="0"/>
              </a:rPr>
              <a:t>cont</a:t>
            </a:r>
            <a:r>
              <a:rPr lang="en-GB" dirty="0">
                <a:cs typeface="Arial" charset="0"/>
              </a:rPr>
              <a:t>)</a:t>
            </a:r>
            <a:endParaRPr lang="en-US" dirty="0">
              <a:cs typeface="Arial" charset="0"/>
            </a:endParaRPr>
          </a:p>
        </p:txBody>
      </p:sp>
      <p:sp>
        <p:nvSpPr>
          <p:cNvPr id="31750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spAutoFit/>
          </a:bodyPr>
          <a:lstStyle/>
          <a:p>
            <a:pPr eaLnBrk="1" hangingPunct="1"/>
            <a:r>
              <a:rPr lang="en-GB" dirty="0" err="1">
                <a:latin typeface="Arial" charset="0"/>
                <a:cs typeface="Arial" charset="0"/>
              </a:rPr>
              <a:t>StartService</a:t>
            </a:r>
            <a:endParaRPr lang="en-GB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GB" dirty="0">
                <a:latin typeface="Arial" charset="0"/>
                <a:cs typeface="Arial" charset="0"/>
              </a:rPr>
              <a:t>Set Q = Q -1, S = S -1</a:t>
            </a:r>
          </a:p>
          <a:p>
            <a:pPr lvl="1" eaLnBrk="1" hangingPunct="1"/>
            <a:r>
              <a:rPr lang="en-GB" dirty="0">
                <a:latin typeface="Arial" charset="0"/>
                <a:cs typeface="Arial" charset="0"/>
              </a:rPr>
              <a:t>Schedule </a:t>
            </a:r>
            <a:r>
              <a:rPr lang="en-GB" dirty="0" err="1">
                <a:latin typeface="Arial" charset="0"/>
                <a:cs typeface="Arial" charset="0"/>
              </a:rPr>
              <a:t>EndService</a:t>
            </a:r>
            <a:r>
              <a:rPr lang="en-GB" dirty="0">
                <a:latin typeface="Arial" charset="0"/>
                <a:cs typeface="Arial" charset="0"/>
              </a:rPr>
              <a:t> after delay of </a:t>
            </a:r>
            <a:r>
              <a:rPr lang="en-GB" dirty="0" err="1">
                <a:latin typeface="Arial" charset="0"/>
                <a:cs typeface="Arial" charset="0"/>
              </a:rPr>
              <a:t>t</a:t>
            </a:r>
            <a:r>
              <a:rPr lang="en-GB" baseline="-25000" dirty="0" err="1">
                <a:latin typeface="Arial" charset="0"/>
                <a:cs typeface="Arial" charset="0"/>
              </a:rPr>
              <a:t>S</a:t>
            </a:r>
            <a:endParaRPr lang="en-GB" dirty="0">
              <a:latin typeface="Arial" charset="0"/>
              <a:cs typeface="Arial" charset="0"/>
            </a:endParaRPr>
          </a:p>
          <a:p>
            <a:pPr eaLnBrk="1" hangingPunct="1"/>
            <a:r>
              <a:rPr lang="en-GB" dirty="0">
                <a:latin typeface="Arial" charset="0"/>
                <a:cs typeface="Arial" charset="0"/>
              </a:rPr>
              <a:t>End Service</a:t>
            </a:r>
          </a:p>
          <a:p>
            <a:pPr lvl="1" eaLnBrk="1" hangingPunct="1"/>
            <a:r>
              <a:rPr lang="en-GB" dirty="0">
                <a:latin typeface="Arial" charset="0"/>
                <a:cs typeface="Arial" charset="0"/>
              </a:rPr>
              <a:t>Set S = S + 1</a:t>
            </a:r>
          </a:p>
          <a:p>
            <a:pPr lvl="1" eaLnBrk="1" hangingPunct="1"/>
            <a:r>
              <a:rPr lang="en-GB" dirty="0">
                <a:latin typeface="Arial" charset="0"/>
                <a:cs typeface="Arial" charset="0"/>
              </a:rPr>
              <a:t>If customers in queue (Q &gt; 0), schedule </a:t>
            </a:r>
            <a:r>
              <a:rPr lang="en-GB" dirty="0" err="1">
                <a:latin typeface="Arial" charset="0"/>
                <a:cs typeface="Arial" charset="0"/>
              </a:rPr>
              <a:t>StartService</a:t>
            </a:r>
            <a:r>
              <a:rPr lang="en-GB" dirty="0">
                <a:latin typeface="Arial" charset="0"/>
                <a:cs typeface="Arial" charset="0"/>
              </a:rPr>
              <a:t> with delay of 0.0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2</a:t>
            </a:r>
            <a:endParaRPr lang="en-GB"/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B1E8B3-F526-2B40-8503-4D623BBFB47A}" type="slidenum">
              <a:rPr lang="en-GB" sz="1400">
                <a:solidFill>
                  <a:srgbClr val="000000"/>
                </a:solidFill>
              </a:rPr>
              <a:pPr eaLnBrk="1" hangingPunct="1"/>
              <a:t>7</a:t>
            </a:fld>
            <a:endParaRPr lang="en-GB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4398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6CAB-70EE-0748-A187-FE1FC695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Multiple Server Queue “By Hand”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E21C-C677-DA44-9182-12F324330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k = 1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t</a:t>
            </a:r>
            <a:r>
              <a:rPr lang="en-US" baseline="-25000" dirty="0" err="1"/>
              <a:t>A</a:t>
            </a:r>
            <a:r>
              <a:rPr lang="en-US" dirty="0"/>
              <a:t>} = {2.1, 1.4, 3.5, …}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} = {2.2, 1.3, …}</a:t>
            </a:r>
          </a:p>
          <a:p>
            <a:r>
              <a:rPr lang="en-US" dirty="0"/>
              <a:t>Stopping rule</a:t>
            </a:r>
          </a:p>
          <a:p>
            <a:pPr lvl="1"/>
            <a:r>
              <a:rPr lang="en-US" dirty="0"/>
              <a:t>Simulate for 2 customers completing service</a:t>
            </a:r>
          </a:p>
          <a:p>
            <a:pPr lvl="1"/>
            <a:r>
              <a:rPr lang="en-US" dirty="0"/>
              <a:t>i.e. Two End Service events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90EB7-CEF7-CF4F-AAA5-45A3BCEAD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Short Course - Session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CCB69-2401-0247-9A96-38A70952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C6C0D-3842-984E-A8A1-9A655E8737C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68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17AF2D-6738-074E-8503-8FCF6FE21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3580920"/>
            <a:ext cx="8229600" cy="55460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7514AE1-9FFC-544F-9575-D4D6E419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of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0D555-4381-634C-8A82-50F823658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begin with states “undefined” and Run event on Event List t time 0.0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BA9AFB-134A-6547-A410-04199CC0C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Short Course - Session 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0AC60-2F92-5444-A94D-1BB97C6D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C6C0D-3842-984E-A8A1-9A655E8737C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53B4975-FDA2-A94C-80EA-F60AAB1FF9F8}"/>
                  </a:ext>
                </a:extLst>
              </p14:cNvPr>
              <p14:cNvContentPartPr/>
              <p14:nvPr/>
            </p14:nvContentPartPr>
            <p14:xfrm>
              <a:off x="2668440" y="464184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53B4975-FDA2-A94C-80EA-F60AAB1FF9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59080" y="46324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3139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395FBD7-1806-BE4A-B5B6-DBDAEEA24465}" vid="{8D6C706B-AEB4-4344-BC4F-0175480025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631</Words>
  <Application>Microsoft Macintosh PowerPoint</Application>
  <PresentationFormat>Widescreen</PresentationFormat>
  <Paragraphs>104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Introduction to Discrete Event Simulation Session 2</vt:lpstr>
      <vt:lpstr>Session 2 Overview</vt:lpstr>
      <vt:lpstr>Example: Multiple Server Queue</vt:lpstr>
      <vt:lpstr>Multiple Server Queue (k=3)</vt:lpstr>
      <vt:lpstr>Multiple Server Queue Model</vt:lpstr>
      <vt:lpstr>Multiple Server Queue Events</vt:lpstr>
      <vt:lpstr>Multiple Server Queue Events (cont)</vt:lpstr>
      <vt:lpstr>Execute Multiple Server Queue “By Hand”</vt:lpstr>
      <vt:lpstr>Start of Simulation</vt:lpstr>
      <vt:lpstr>Execute Run Event</vt:lpstr>
      <vt:lpstr>Execute First Arrival Event</vt:lpstr>
      <vt:lpstr>First Start Service Event</vt:lpstr>
      <vt:lpstr>Second Arrival Event</vt:lpstr>
      <vt:lpstr>End Service Event</vt:lpstr>
      <vt:lpstr>Second Start Service Event</vt:lpstr>
      <vt:lpstr>End of Simulation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Event Simulation Session 2</dc:title>
  <dc:creator>Buss, Arnold (Arnie) (CIV)</dc:creator>
  <cp:lastModifiedBy>Buss, Arnold (Arnie) (CIV)</cp:lastModifiedBy>
  <cp:revision>5</cp:revision>
  <dcterms:created xsi:type="dcterms:W3CDTF">2021-07-13T22:07:24Z</dcterms:created>
  <dcterms:modified xsi:type="dcterms:W3CDTF">2021-08-17T19:01:22Z</dcterms:modified>
</cp:coreProperties>
</file>