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8" r:id="rId5"/>
    <p:sldId id="269" r:id="rId6"/>
    <p:sldId id="270" r:id="rId7"/>
    <p:sldId id="273" r:id="rId8"/>
    <p:sldId id="263" r:id="rId9"/>
    <p:sldId id="274" r:id="rId10"/>
    <p:sldId id="262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F6EC3-AF2C-D34C-ACB1-CE6A4C87CA44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7AC55-7CA4-D54E-905F-7C47C578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07623D-DEEF-AA46-BCDD-CDEFE60DF857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4"/>
            <a:ext cx="5485158" cy="402860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670123-6F8A-0642-9096-C2094DD0448C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4"/>
            <a:ext cx="5485158" cy="402860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709-192D-BB49-A928-3DD279052A68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763E-8CE4-8F4B-A9ED-20206EC95B85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0F9F-4142-0A42-8ABA-CA5B8C2169FD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DF97-62F9-6342-B2C1-07CE44184037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Short Course - Session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3F1C9-0AE2-5245-9C90-EADB9DB4C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B7C1-1BF7-BD48-BA9F-18331EAC9F33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14F3-1F47-F842-ADEA-AAF203ED59B5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BA4-7C36-5C41-8AEC-3B467CAABC0A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6C7B-4A30-5B4F-9749-75F0DC293A70}" type="datetime1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35B-316C-EB49-8C5D-F55842E59C42}" type="datetime1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B7D-4936-F645-96E6-A9CCC2D34715}" type="datetime1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1F4-BE04-924B-BC05-EFCB16D0A55A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67B0-1C03-374A-AA42-022587094300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5769-3897-E24B-820F-3C66D66E39D7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C022-97A6-D443-BC55-24E43769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99F9-E0FB-F444-AA1F-88775F66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20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1306A4-8E26-7E4A-8EA6-68CF900F1B1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Utilization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percent time servers busy (per server):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In Example, </a:t>
            </a:r>
            <a:endParaRPr lang="en-US">
              <a:latin typeface="Times New Roman" charset="0"/>
              <a:cs typeface="Arial" charset="0"/>
            </a:endParaRPr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5400" y="2209800"/>
          <a:ext cx="40386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44997" imgH="394097" progId="Equation.3">
                  <p:embed/>
                </p:oleObj>
              </mc:Choice>
              <mc:Fallback>
                <p:oleObj name="Equation" r:id="rId3" imgW="1244997" imgH="394097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40386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013698"/>
              </p:ext>
            </p:extLst>
          </p:nvPr>
        </p:nvGraphicFramePr>
        <p:xfrm>
          <a:off x="5029201" y="4343401"/>
          <a:ext cx="34718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1651396" imgH="419497" progId="Equation.3">
                  <p:embed/>
                </p:oleObj>
              </mc:Choice>
              <mc:Fallback>
                <p:oleObj name="Equation" r:id="rId5" imgW="1651396" imgH="419497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343401"/>
                        <a:ext cx="34718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682309-A53D-974B-B2D6-DF982F76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Example?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9F1A8-060B-7048-B011-E28E648C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hand simulation tableau, need entire sequence of events</a:t>
            </a:r>
          </a:p>
          <a:p>
            <a:r>
              <a:rPr lang="en-US" dirty="0"/>
              <a:t>Customer 1</a:t>
            </a:r>
          </a:p>
          <a:p>
            <a:pPr lvl="1"/>
            <a:r>
              <a:rPr lang="en-US" dirty="0"/>
              <a:t>Arrive at time 2.1</a:t>
            </a:r>
          </a:p>
          <a:p>
            <a:pPr lvl="1"/>
            <a:r>
              <a:rPr lang="en-US" dirty="0"/>
              <a:t>Start Service at time 2.1 -&gt; D = 2.1 – 2.1 = 0.0</a:t>
            </a:r>
          </a:p>
          <a:p>
            <a:pPr lvl="1"/>
            <a:r>
              <a:rPr lang="en-US" dirty="0"/>
              <a:t>End Service at time 4.3 -&gt; W = 4.3 – 2.1 = 2.2</a:t>
            </a:r>
          </a:p>
          <a:p>
            <a:r>
              <a:rPr lang="en-US" dirty="0"/>
              <a:t>Customer 2</a:t>
            </a:r>
          </a:p>
          <a:p>
            <a:pPr lvl="1"/>
            <a:r>
              <a:rPr lang="en-US" dirty="0"/>
              <a:t>Arrive at time 3.5</a:t>
            </a:r>
          </a:p>
          <a:p>
            <a:pPr lvl="1"/>
            <a:r>
              <a:rPr lang="en-US" dirty="0"/>
              <a:t>Start Service at time 4.3 -&gt; D = 4.3 – 3.5 = 0.8</a:t>
            </a:r>
          </a:p>
          <a:p>
            <a:pPr lvl="1"/>
            <a:r>
              <a:rPr lang="en-US" dirty="0"/>
              <a:t>End Service at time 5.6 -&gt; W = 5.6 – 3.5 = 2.1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ABA8-F321-934B-A8AB-0258E46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0F6C-9810-994F-83E0-2834748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1C9-0AE2-5245-9C90-EADB9DB4CE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5AE469-E99F-DA45-83EB-DE422C31AE7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Tally Statistics for example</a:t>
            </a:r>
          </a:p>
        </p:txBody>
      </p:sp>
      <p:graphicFrame>
        <p:nvGraphicFramePr>
          <p:cNvPr id="98485" name="Group 181"/>
          <p:cNvGraphicFramePr>
            <a:graphicFrameLocks noGrp="1"/>
          </p:cNvGraphicFramePr>
          <p:nvPr/>
        </p:nvGraphicFramePr>
        <p:xfrm>
          <a:off x="2971800" y="1905000"/>
          <a:ext cx="5791200" cy="274320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∑ 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∑ W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2.1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581400" y="5105400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850900" imgH="368300" progId="Equation.3">
                  <p:embed/>
                </p:oleObj>
              </mc:Choice>
              <mc:Fallback>
                <p:oleObj name="Equation" r:id="rId3" imgW="850900" imgH="3683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1524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776914" y="5181600"/>
          <a:ext cx="1704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952500" imgH="368300" progId="Equation.3">
                  <p:embed/>
                </p:oleObj>
              </mc:Choice>
              <mc:Fallback>
                <p:oleObj name="Equation" r:id="rId5" imgW="952500" imgH="3683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4" y="5181600"/>
                        <a:ext cx="17049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27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037" y="723207"/>
            <a:ext cx="6948677" cy="609398"/>
          </a:xfrm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Little's Formula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2489912"/>
          </a:xfrm>
        </p:spPr>
        <p:txBody>
          <a:bodyPr vert="horz" lIns="0" tIns="0" rIns="0" bIns="0" rtlCol="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Let: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 L = Average # in system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 = Average time in system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λ</a:t>
            </a:r>
            <a:r>
              <a:rPr lang="en-GB" dirty="0">
                <a:latin typeface="Arial" charset="0"/>
                <a:cs typeface="Arial" charset="0"/>
              </a:rPr>
              <a:t> = Average arrival rate to system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system is empty, then </a:t>
            </a:r>
            <a:r>
              <a:rPr lang="en-GB" u="sng" dirty="0">
                <a:latin typeface="Arial" charset="0"/>
                <a:cs typeface="Arial" charset="0"/>
              </a:rPr>
              <a:t>exactly</a:t>
            </a:r>
            <a:r>
              <a:rPr lang="en-GB" dirty="0">
                <a:latin typeface="Arial" charset="0"/>
                <a:cs typeface="Arial" charset="0"/>
              </a:rPr>
              <a:t>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 = </a:t>
            </a:r>
            <a:r>
              <a:rPr lang="en-GB" dirty="0" err="1">
                <a:latin typeface="Arial" charset="0"/>
                <a:cs typeface="Arial" charset="0"/>
              </a:rPr>
              <a:t>λW</a:t>
            </a:r>
            <a:r>
              <a:rPr lang="en-GB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A33E9B-A748-984A-9224-BCAFA3632E04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95DD8-4E75-6F4B-8542-EBEFC79B842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2232"/>
            <a:ext cx="8231188" cy="609398"/>
          </a:xfrm>
        </p:spPr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Little's Formula (cont)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31188" cy="3274230"/>
          </a:xfrm>
        </p:spPr>
        <p:txBody>
          <a:bodyPr vert="horz" lIns="0" tIns="0" rIns="0" bIns="0" rtlCol="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As time increases, either: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System will periodically empty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System will “blow up”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 any system that does not “blow up,” Little's formula holds 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Exactly when system is empty (if it started empty)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Approximately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Asymptomatically (i.e. As t -&gt;∞)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783264" y="3249613"/>
          <a:ext cx="720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720000" imgH="360000" progId="">
                  <p:embed/>
                </p:oleObj>
              </mc:Choice>
              <mc:Fallback>
                <p:oleObj r:id="rId4" imgW="720000" imgH="360000" progId="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249613"/>
                        <a:ext cx="720725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783264" y="3249613"/>
          <a:ext cx="720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6" imgW="720000" imgH="360000" progId="">
                  <p:embed/>
                </p:oleObj>
              </mc:Choice>
              <mc:Fallback>
                <p:oleObj r:id="rId6" imgW="720000" imgH="360000" progId="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249613"/>
                        <a:ext cx="720725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107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5F9BC3-B7BF-7E44-A112-7D9D2A7053A9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Arrival Rate &amp; Little</a:t>
            </a:r>
            <a:r>
              <a:rPr lang="ja-JP" altLang="en-US" sz="4000">
                <a:latin typeface="Arial" charset="0"/>
                <a:cs typeface="Arial" charset="0"/>
              </a:rPr>
              <a:t>’</a:t>
            </a:r>
            <a:r>
              <a:rPr lang="en-US" sz="4000">
                <a:latin typeface="Arial" charset="0"/>
                <a:cs typeface="Arial" charset="0"/>
              </a:rPr>
              <a:t>s Verification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Arrival Rate </a:t>
            </a:r>
            <a:r>
              <a:rPr lang="en-US" dirty="0" err="1">
                <a:latin typeface="Arial" charset="0"/>
                <a:cs typeface="Arial" charset="0"/>
              </a:rPr>
              <a:t>λ</a:t>
            </a:r>
            <a:r>
              <a:rPr lang="en-US" dirty="0">
                <a:latin typeface="Arial" charset="0"/>
                <a:cs typeface="Arial" charset="0"/>
              </a:rPr>
              <a:t> = # arrivals / Time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 Example, </a:t>
            </a:r>
            <a:r>
              <a:rPr lang="en-US" dirty="0" err="1">
                <a:latin typeface="Arial" charset="0"/>
                <a:cs typeface="Arial" charset="0"/>
              </a:rPr>
              <a:t>λ</a:t>
            </a:r>
            <a:r>
              <a:rPr lang="en-US" dirty="0">
                <a:latin typeface="Arial" charset="0"/>
                <a:cs typeface="Arial" charset="0"/>
              </a:rPr>
              <a:t> = 2/5.6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Little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Formula: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3433764"/>
          <a:ext cx="4038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613296" imgH="394097" progId="Equation.3">
                  <p:embed/>
                </p:oleObj>
              </mc:Choice>
              <mc:Fallback>
                <p:oleObj name="Equation" r:id="rId3" imgW="1613296" imgH="394097" progId="Equation.3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33764"/>
                        <a:ext cx="40386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4422776"/>
          <a:ext cx="37353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1613296" imgH="394097" progId="Equation.3">
                  <p:embed/>
                </p:oleObj>
              </mc:Choice>
              <mc:Fallback>
                <p:oleObj name="Equation" r:id="rId5" imgW="1613296" imgH="394097" progId="Equation.3">
                  <p:embed/>
                  <p:pic>
                    <p:nvPicPr>
                      <p:cNvPr id="614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22776"/>
                        <a:ext cx="37353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83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72D-4D30-194C-B29F-AD95E8A6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Two Servers (k = 2)?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7C52D-0C6E-CC41-A802-F11F2DFA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345F6-AA27-D447-9ABB-82E139A2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B6F8F-40C3-C54C-AD73-64301D06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1" y="1417638"/>
            <a:ext cx="5474591" cy="46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Averages</a:t>
            </a:r>
          </a:p>
          <a:p>
            <a:r>
              <a:rPr lang="en-US" dirty="0"/>
              <a:t>Time-Varying Average Example</a:t>
            </a:r>
          </a:p>
          <a:p>
            <a:r>
              <a:rPr lang="en-US" dirty="0"/>
              <a:t>Tally Average Example</a:t>
            </a:r>
          </a:p>
          <a:p>
            <a:r>
              <a:rPr lang="en-US" dirty="0"/>
              <a:t>Little’s Formula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257F0-59C2-CB4D-B84A-8F07B1D5D25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Types of Averages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Tally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Discrete Observations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Add and divide by # observations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Time Varying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Continuous observations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Area under curve divided by time</a:t>
            </a:r>
          </a:p>
        </p:txBody>
      </p:sp>
    </p:spTree>
    <p:extLst>
      <p:ext uri="{BB962C8B-B14F-4D97-AF65-F5344CB8AC3E}">
        <p14:creationId xmlns:p14="http://schemas.microsoft.com/office/powerpoint/2010/main" val="34646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8872-44A3-1E43-9FBA-E7BA5F93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Hand Simulation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722BA-CA52-FA40-A6EA-3296485F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95D78-A824-4E47-82FD-EEBC894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3F4A2-99FD-8D4E-8493-E52F481A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20900"/>
            <a:ext cx="7835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314D-BEDD-9E47-88B4-4933BD33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Trajectories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2ED4E-8D70-344B-898A-A24E962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940A2-E93B-4148-A825-18DE899C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AF3E8-BC69-674E-BA73-BF10137B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43976"/>
            <a:ext cx="4120055" cy="2465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CDE1C-8752-4E4F-9505-971CBDF6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3921530"/>
            <a:ext cx="4120055" cy="247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3D1DE-CF76-764A-8DD8-2DC21896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974" y="1393312"/>
            <a:ext cx="4120055" cy="24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2C002C-F0CF-2045-B323-DC581F6F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of Q, S, and 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60143C-AD42-8745-95FF-81251340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(tally) average not correct</a:t>
            </a:r>
          </a:p>
          <a:p>
            <a:r>
              <a:rPr lang="en-US" dirty="0"/>
              <a:t>Need to account for the time spent in each state</a:t>
            </a:r>
          </a:p>
          <a:p>
            <a:r>
              <a:rPr lang="en-US" dirty="0"/>
              <a:t>Time-average is area under the curve</a:t>
            </a:r>
          </a:p>
          <a:p>
            <a:r>
              <a:rPr lang="en-US" dirty="0"/>
              <a:t>Compute time averages as each event occurs</a:t>
            </a:r>
          </a:p>
          <a:p>
            <a:r>
              <a:rPr lang="en-US" dirty="0"/>
              <a:t>Keep running total area under curve</a:t>
            </a:r>
          </a:p>
          <a:p>
            <a:r>
              <a:rPr lang="en-US" dirty="0"/>
              <a:t>Update at each event by:</a:t>
            </a:r>
          </a:p>
          <a:p>
            <a:pPr lvl="1"/>
            <a:r>
              <a:rPr lang="en-US" dirty="0"/>
              <a:t>(previous state) * (time since last event); i.e.</a:t>
            </a:r>
          </a:p>
          <a:p>
            <a:pPr lvl="1"/>
            <a:r>
              <a:rPr lang="en-US" dirty="0"/>
              <a:t>(previous state) * (sim time now – sim time last event)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7448-D87F-6B46-8AD2-C45406A4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13604-04EF-5240-8255-6601D9DA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802444-376E-FC46-9555-1E675C2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Average Equations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D1A37FC-3F98-6644-885D-50DFAF41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Avg  # in Queue</a:t>
            </a:r>
          </a:p>
          <a:p>
            <a:endParaRPr lang="en-US" dirty="0"/>
          </a:p>
          <a:p>
            <a:r>
              <a:rPr lang="en-US" dirty="0"/>
              <a:t>Avg # Available Servers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Avg # in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0E82-7B39-5547-BFBB-4E1A860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C6A-812C-744D-ABDF-01F46FBF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706E14-46B0-0146-A753-BDB11A63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94" y="1829895"/>
            <a:ext cx="3821209" cy="129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1F4CB-B215-6245-8018-2B84DAF2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78" y="3031751"/>
            <a:ext cx="3703025" cy="1299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11178-0FA8-EF45-8524-DE19EC74A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94" y="4777094"/>
            <a:ext cx="3703025" cy="12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B3B88-9805-7C42-A779-448F15F5257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Tally Averages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time in Queue: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time in System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24600" y="1460500"/>
          <a:ext cx="3048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25897" imgH="432197" progId="Equation.3">
                  <p:embed/>
                </p:oleObj>
              </mc:Choice>
              <mc:Fallback>
                <p:oleObj name="Equation" r:id="rId3" imgW="825897" imgH="432197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60500"/>
                        <a:ext cx="30480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7000" y="3556001"/>
          <a:ext cx="247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838233" imgH="432009" progId="Equation.3">
                  <p:embed/>
                </p:oleObj>
              </mc:Choice>
              <mc:Fallback>
                <p:oleObj name="Equation" r:id="rId5" imgW="838233" imgH="432009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56001"/>
                        <a:ext cx="24701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7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F44F77-7763-F04A-BB18-26194787624F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Time-</a:t>
            </a:r>
            <a:r>
              <a:rPr lang="en-US">
                <a:latin typeface="Arial" charset="0"/>
                <a:cs typeface="Arial" charset="0"/>
              </a:rPr>
              <a:t>Varying Averages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1"/>
            <a:ext cx="8382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525</Words>
  <Application>Microsoft Macintosh PowerPoint</Application>
  <PresentationFormat>Widescreen</PresentationFormat>
  <Paragraphs>131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Equation</vt:lpstr>
      <vt:lpstr>Introduction to Discrete Event Simulation Session 3</vt:lpstr>
      <vt:lpstr>Overview</vt:lpstr>
      <vt:lpstr>Types of Averages</vt:lpstr>
      <vt:lpstr>Recall Hand Simulation Results</vt:lpstr>
      <vt:lpstr>State Trajectories</vt:lpstr>
      <vt:lpstr>Averages of Q, S, and L?</vt:lpstr>
      <vt:lpstr>Time-Varying Average Equations</vt:lpstr>
      <vt:lpstr>Tally Averages</vt:lpstr>
      <vt:lpstr>Time-Varying Averages</vt:lpstr>
      <vt:lpstr>Utilization</vt:lpstr>
      <vt:lpstr>What About Example?</vt:lpstr>
      <vt:lpstr>Tally Statistics for example</vt:lpstr>
      <vt:lpstr>Little's Formula</vt:lpstr>
      <vt:lpstr>Little's Formula (cont)</vt:lpstr>
      <vt:lpstr>Arrival Rate &amp; Little’s Verification</vt:lpstr>
      <vt:lpstr>What If Two Servers (k = 2)?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3</dc:title>
  <dc:creator>Buss, Arnold (Arnie) (CIV)</dc:creator>
  <cp:lastModifiedBy>Buss, Arnold (Arnie) (CIV)</cp:lastModifiedBy>
  <cp:revision>4</cp:revision>
  <dcterms:created xsi:type="dcterms:W3CDTF">2021-08-17T19:01:47Z</dcterms:created>
  <dcterms:modified xsi:type="dcterms:W3CDTF">2021-08-17T19:07:36Z</dcterms:modified>
</cp:coreProperties>
</file>