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66" r:id="rId3"/>
    <p:sldId id="271" r:id="rId4"/>
    <p:sldId id="274" r:id="rId5"/>
    <p:sldId id="275" r:id="rId6"/>
    <p:sldId id="276" r:id="rId7"/>
    <p:sldId id="277" r:id="rId8"/>
    <p:sldId id="272" r:id="rId9"/>
    <p:sldId id="278" r:id="rId10"/>
    <p:sldId id="279" r:id="rId11"/>
    <p:sldId id="280" r:id="rId12"/>
    <p:sldId id="281" r:id="rId13"/>
    <p:sldId id="282" r:id="rId14"/>
    <p:sldId id="273" r:id="rId15"/>
    <p:sldId id="267" r:id="rId16"/>
    <p:sldId id="268" r:id="rId17"/>
    <p:sldId id="283" r:id="rId18"/>
    <p:sldId id="284" r:id="rId19"/>
    <p:sldId id="285" r:id="rId20"/>
    <p:sldId id="28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326FB-C170-824F-9C42-CF57DDFD9F55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F1D2B-978F-5649-97F4-6C988B25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3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361CF8-B0BA-F141-9A2C-7D9220990055}" type="slidenum">
              <a:rPr lang="en-GB">
                <a:solidFill>
                  <a:srgbClr val="000000"/>
                </a:solidFill>
              </a:rPr>
              <a:pPr eaLnBrk="1" hangingPunct="1"/>
              <a:t>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62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4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F06DF18-5158-3F4C-AE82-B5FED48EF130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6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F06DF18-5158-3F4C-AE82-B5FED48EF13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64AD-45C9-F941-9591-1B7ED388927A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B924-BAD6-2248-B37F-CC2A7E13A86C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B50D3-0384-E94C-9AEF-F1D946AD9E8B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57CF1-B081-4D49-B1C7-AEA8EC098987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8C1DA-5514-F742-AC9E-133E3488D705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44FF-A189-FD42-B843-E7F36C583DE4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1EA9-EAE2-6A4E-88AB-F7CB05BC69B7}" type="datetime1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858F-1740-E440-ADCB-C34B0A91B6F2}" type="datetime1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3880-D480-4040-AD31-6641AD29594C}" type="datetime1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98CF-5466-1A4A-AC4A-4464FDA40426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5D0D-43BC-3E49-91AD-82ABC067599E}" type="datetime1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A2CEF-78BA-DF4A-8C4E-B208F3C61890}" type="datetime1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7AD9-5CEE-1346-AF9F-0591FA36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46A4-F42E-1F4B-8F2D-7FD6E6DE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State transitions</a:t>
            </a:r>
          </a:p>
          <a:p>
            <a:pPr marL="914400" lvl="1" indent="-514350"/>
            <a:r>
              <a:rPr lang="en-US" dirty="0"/>
              <a:t>Run: Q = 0, S = k, L = 0</a:t>
            </a:r>
          </a:p>
          <a:p>
            <a:pPr marL="914400" lvl="1" indent="-514350"/>
            <a:r>
              <a:rPr lang="en-US" dirty="0"/>
              <a:t>Arrival: Q = Q + 1, L = L + 1</a:t>
            </a:r>
          </a:p>
          <a:p>
            <a:pPr marL="914400" lvl="1" indent="-514350"/>
            <a:r>
              <a:rPr lang="en-US" dirty="0" err="1"/>
              <a:t>StartService</a:t>
            </a:r>
            <a:r>
              <a:rPr lang="en-US" dirty="0"/>
              <a:t>: Q = Q – 1, S = S – 1</a:t>
            </a:r>
          </a:p>
          <a:p>
            <a:pPr marL="914400" lvl="1" indent="-514350"/>
            <a:r>
              <a:rPr lang="en-US" dirty="0" err="1"/>
              <a:t>EndService</a:t>
            </a:r>
            <a:r>
              <a:rPr lang="en-US" dirty="0"/>
              <a:t>: S = S + 1, L = L -1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253B7-6C53-0046-931F-B2D575C375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25E1A-C723-1B47-8830-8AB774EA57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05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F3C9-3975-F242-B2DF-E5FEF9DE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F4EA-9F0D-B444-B127-D9CE95F0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Write state transitions as  events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24B3-A89D-BF4F-95EC-2B359F9B02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65EE-564C-CB4C-A1B2-99CDFCD97D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0FF21-1948-8543-89CE-F9C677BF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56" y="2819400"/>
            <a:ext cx="77597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6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DA6E-EF25-734E-9724-010F1724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2494-F1B0-4F43-950D-B107BF67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Identify Scheduling Relationships and write as edges</a:t>
            </a:r>
          </a:p>
          <a:p>
            <a:pPr marL="857250" lvl="1" indent="-457200"/>
            <a:r>
              <a:rPr lang="en-US" dirty="0"/>
              <a:t>Run schedules Arrival with delay of 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endParaRPr lang="en-US" baseline="-25000" dirty="0"/>
          </a:p>
          <a:p>
            <a:pPr marL="857250" lvl="1" indent="-457200"/>
            <a:r>
              <a:rPr lang="en-US" dirty="0"/>
              <a:t>Arrival schedules Arrival with delay of 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endParaRPr lang="en-US" baseline="-25000" dirty="0"/>
          </a:p>
          <a:p>
            <a:pPr marL="857250" lvl="1" indent="-457200"/>
            <a:r>
              <a:rPr lang="en-US" dirty="0"/>
              <a:t>If S &gt; 0, Arrival schedules </a:t>
            </a:r>
            <a:r>
              <a:rPr lang="en-US" dirty="0" err="1"/>
              <a:t>StartService</a:t>
            </a:r>
            <a:r>
              <a:rPr lang="en-US" dirty="0"/>
              <a:t> with delay of 0.0</a:t>
            </a:r>
          </a:p>
          <a:p>
            <a:pPr marL="857250" lvl="1" indent="-457200"/>
            <a:r>
              <a:rPr lang="en-US" dirty="0" err="1"/>
              <a:t>StartService</a:t>
            </a:r>
            <a:r>
              <a:rPr lang="en-US" dirty="0"/>
              <a:t> schedules </a:t>
            </a:r>
            <a:r>
              <a:rPr lang="en-US" dirty="0" err="1"/>
              <a:t>EndService</a:t>
            </a:r>
            <a:r>
              <a:rPr lang="en-US" dirty="0"/>
              <a:t> with delay of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endParaRPr lang="en-US" baseline="-25000" dirty="0"/>
          </a:p>
          <a:p>
            <a:pPr marL="857250" lvl="1" indent="-457200"/>
            <a:r>
              <a:rPr lang="en-US" dirty="0"/>
              <a:t>If Q &gt; 0, </a:t>
            </a:r>
            <a:r>
              <a:rPr lang="en-US" dirty="0" err="1"/>
              <a:t>EndService</a:t>
            </a:r>
            <a:r>
              <a:rPr lang="en-US" dirty="0"/>
              <a:t> schedules </a:t>
            </a:r>
            <a:r>
              <a:rPr lang="en-US" dirty="0" err="1"/>
              <a:t>StartService</a:t>
            </a:r>
            <a:r>
              <a:rPr lang="en-US" dirty="0"/>
              <a:t> with delay of 0.0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3AB9-689F-1D47-954D-A1CE86D49F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954F-F595-6D43-B82E-33CF8E1648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81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D0C8-6F6A-3344-A87C-9BECC09D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Event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FA5B-4C46-5345-A78A-797E99AB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Write Scheduling as Edges: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C224-7230-5842-941B-6322C2AA43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C848-797D-EF49-B336-F86785CB9F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93222-3597-664D-AD68-99BF1AFA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79700"/>
            <a:ext cx="7759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3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4</a:t>
            </a:r>
          </a:p>
        </p:txBody>
      </p:sp>
      <p:sp>
        <p:nvSpPr>
          <p:cNvPr id="51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DFE460-6726-BD41-B5CA-93386AFD3AD8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Multiple Server Queue Model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Parameters: 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{</a:t>
            </a:r>
            <a:r>
              <a:rPr lang="en-US" dirty="0" err="1">
                <a:latin typeface="Arial" charset="0"/>
                <a:cs typeface="Arial" charset="0"/>
              </a:rPr>
              <a:t>t</a:t>
            </a:r>
            <a:r>
              <a:rPr lang="en-US" baseline="-25000" dirty="0" err="1">
                <a:latin typeface="Arial" charset="0"/>
                <a:cs typeface="Arial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} = Interarrival Times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{</a:t>
            </a:r>
            <a:r>
              <a:rPr lang="en-US" dirty="0" err="1">
                <a:latin typeface="Arial" charset="0"/>
                <a:cs typeface="Arial" charset="0"/>
              </a:rPr>
              <a:t>t</a:t>
            </a:r>
            <a:r>
              <a:rPr lang="en-US" baseline="-25000" dirty="0" err="1">
                <a:latin typeface="Arial" charset="0"/>
                <a:cs typeface="Arial" charset="0"/>
              </a:rPr>
              <a:t>S</a:t>
            </a:r>
            <a:r>
              <a:rPr lang="en-US" dirty="0">
                <a:latin typeface="Arial" charset="0"/>
                <a:cs typeface="Arial" charset="0"/>
              </a:rPr>
              <a:t>} = Service Times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k = # Servers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Event Graph:</a:t>
            </a:r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State Variables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Q = # in Queue (0)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 = # Available Servers (k)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L = # in system (0)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49C0C0-1C39-C946-99EF-619D09D6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94" y="4259832"/>
            <a:ext cx="6627813" cy="19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7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Infinite calling population</a:t>
            </a:r>
          </a:p>
          <a:p>
            <a:pPr lvl="1"/>
            <a:r>
              <a:rPr lang="en-US" dirty="0"/>
              <a:t>Arrival rate remains constant no matter how many are in system</a:t>
            </a:r>
          </a:p>
          <a:p>
            <a:r>
              <a:rPr lang="en-US" dirty="0"/>
              <a:t>Infinite waiting room</a:t>
            </a:r>
          </a:p>
          <a:p>
            <a:r>
              <a:rPr lang="en-US" dirty="0"/>
              <a:t>All arriving customers join system</a:t>
            </a:r>
          </a:p>
          <a:p>
            <a:r>
              <a:rPr lang="en-US" dirty="0"/>
              <a:t>Once joined, all customers complete service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5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system and match with assumptions</a:t>
            </a:r>
          </a:p>
          <a:p>
            <a:r>
              <a:rPr lang="en-US" dirty="0"/>
              <a:t>Example: only finite amount of waiting room</a:t>
            </a:r>
          </a:p>
          <a:p>
            <a:r>
              <a:rPr lang="en-US" dirty="0"/>
              <a:t>Observations: potential customers leave before entering system if no room to wait</a:t>
            </a:r>
          </a:p>
          <a:p>
            <a:pPr lvl="1"/>
            <a:r>
              <a:rPr lang="en-US" dirty="0"/>
              <a:t>This is called “Balking”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3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6EAF-2D6B-E847-B098-413095A4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Waiting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0964-28BC-9946-8650-96D21054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parameter:</a:t>
            </a:r>
          </a:p>
          <a:p>
            <a:pPr marL="914400" lvl="1" indent="-514350"/>
            <a:r>
              <a:rPr lang="en-US" dirty="0"/>
              <a:t>C &gt; 0 = capacity of waiting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state variables</a:t>
            </a:r>
          </a:p>
          <a:p>
            <a:pPr marL="914400" lvl="1" indent="-514350"/>
            <a:r>
              <a:rPr lang="en-US" dirty="0"/>
              <a:t>N = number of potential customers (0)</a:t>
            </a:r>
          </a:p>
          <a:p>
            <a:pPr marL="914400" lvl="1" indent="-514350"/>
            <a:r>
              <a:rPr lang="en-US" dirty="0"/>
              <a:t>B = number of lost customers (0)</a:t>
            </a:r>
          </a:p>
          <a:p>
            <a:r>
              <a:rPr lang="en-US" dirty="0"/>
              <a:t>NOTE: interested in % lost customers = B/N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313D-1E31-264C-BC0D-30F46FE719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E5DE-36C2-1841-87B1-ECC0BC812C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31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7153-8574-1143-9C41-0B91CD6C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Waiting Room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F31F-74E8-7C4E-BF25-0C5A0078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Identify state transitions as Events</a:t>
            </a:r>
          </a:p>
          <a:p>
            <a:pPr marL="914400" lvl="1" indent="-514350"/>
            <a:r>
              <a:rPr lang="en-US" dirty="0"/>
              <a:t>Run initializes N and B to 0</a:t>
            </a:r>
          </a:p>
          <a:p>
            <a:pPr marL="914400" lvl="1" indent="-514350"/>
            <a:r>
              <a:rPr lang="en-US" dirty="0"/>
              <a:t>Arrival now increments N (N = N + 1)</a:t>
            </a:r>
          </a:p>
          <a:p>
            <a:pPr marL="914400" lvl="1" indent="-514350"/>
            <a:r>
              <a:rPr lang="en-US" dirty="0" err="1"/>
              <a:t>JoinQueue</a:t>
            </a:r>
            <a:r>
              <a:rPr lang="en-US" dirty="0"/>
              <a:t> has previous Arrival state transition (Q = Q + 1)</a:t>
            </a:r>
          </a:p>
          <a:p>
            <a:pPr marL="914400" lvl="1" indent="-514350"/>
            <a:r>
              <a:rPr lang="en-US" dirty="0"/>
              <a:t>Balk increments B (B = B + 1)</a:t>
            </a:r>
          </a:p>
          <a:p>
            <a:pPr marL="914400" lvl="1" indent="-514350"/>
            <a:r>
              <a:rPr lang="en-US" dirty="0" err="1"/>
              <a:t>StartService</a:t>
            </a:r>
            <a:r>
              <a:rPr lang="en-US" dirty="0"/>
              <a:t> same as before (Q = Q – 1, S = S – 1)</a:t>
            </a:r>
          </a:p>
          <a:p>
            <a:pPr marL="914400" lvl="1" indent="-514350"/>
            <a:r>
              <a:rPr lang="en-US" dirty="0"/>
              <a:t>End Service same as before (S = S + 1)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6956-8B73-4447-B37D-F9F78207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69E0-9808-3448-9C9D-F5E94778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8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B1A7-5532-9B4D-8A62-19746B93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Waiting Room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ED50-47BF-AC4D-BFAB-96F9F86C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Write state transitions as Events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E0A6A-7125-A840-9479-F3D7D5A041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8FAA4-B577-5D46-B1E3-9135C91FD1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6BC03-ED2D-6B41-BCA1-AE345022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83" y="2489198"/>
            <a:ext cx="8228014" cy="25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4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643186"/>
            <a:ext cx="6948677" cy="76944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 Graph Methodology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 Graph Examples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Examine Multiple Server Queue Model for assumptions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More Event Graph Examples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Finite Waiting Room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No Waiting Room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4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1E55943-4AEC-C143-ABF5-14200CB4DA50}" type="slidenum">
              <a:rPr lang="en-GB">
                <a:solidFill>
                  <a:srgbClr val="000000"/>
                </a:solidFill>
              </a:rPr>
              <a:pPr eaLnBrk="1" hangingPunct="1"/>
              <a:t>2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71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534-EDE6-A445-BFE5-1B96E11C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Waiting Room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944B-B806-AB44-AE55-46C956FC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Write scheduling relationships as edges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FE7E-A448-DA44-96A0-22505E1AA1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184A-648C-7948-B287-1F7C8E6A3E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6520E-AEDF-BB40-AD11-9D6D75BA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438400"/>
            <a:ext cx="8763000" cy="32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05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4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E2982A-A938-9048-8566-209BA5824F72}" type="slidenum">
              <a:rPr lang="en-GB">
                <a:solidFill>
                  <a:srgbClr val="000000"/>
                </a:solidFill>
              </a:rPr>
              <a:pPr eaLnBrk="1" hangingPunct="1"/>
              <a:t>21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No Queue Model</a:t>
            </a:r>
          </a:p>
        </p:txBody>
      </p:sp>
      <p:sp>
        <p:nvSpPr>
          <p:cNvPr id="410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No state variable Q!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States: S, B, N as before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Note: L = k - S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649C8-3486-DB44-8C61-5EC0CE57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09" y="3386781"/>
            <a:ext cx="6553200" cy="28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0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4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4512460-8893-4745-BDE0-988684940FC0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Event Graph Methodology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Node: State Transition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Edge: Scheduling Relationship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When Event A occurs, if condition (i) is true, then Event B is scheduled after a delay of </a:t>
            </a:r>
            <a:r>
              <a:rPr lang="en-US" i="1">
                <a:latin typeface="Arial" charset="0"/>
                <a:cs typeface="Arial" charset="0"/>
              </a:rPr>
              <a:t>t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10000" y="4495800"/>
          <a:ext cx="45720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2811981" imgH="751548" progId="Visio.Drawing.11">
                  <p:embed/>
                </p:oleObj>
              </mc:Choice>
              <mc:Fallback>
                <p:oleObj name="Visio" r:id="rId3" imgW="2811981" imgH="751548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45720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791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5B8D-BA76-C546-BC8A-4CFEF787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Event 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E835-D4E8-6745-B58D-5CD1998B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State Variables</a:t>
            </a:r>
          </a:p>
          <a:p>
            <a:pPr marL="914400" lvl="1" indent="-514350"/>
            <a:r>
              <a:rPr lang="en-US" dirty="0"/>
              <a:t>Be sure to include initial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state transitions and write as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Scheduling Relationships and write as edges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663B-7294-5342-87F7-6A750C83F9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DAA5-9066-8140-AFFE-6DE1998517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5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6A6F-F604-2642-B83D-EE104A1B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Arrival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5541-3DB0-724E-B5CC-DB1E3750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Parameters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Define State Variables</a:t>
            </a:r>
          </a:p>
          <a:p>
            <a:pPr lvl="1"/>
            <a:r>
              <a:rPr lang="en-US" dirty="0"/>
              <a:t>N = # arrivals</a:t>
            </a:r>
          </a:p>
          <a:p>
            <a:pPr lvl="1"/>
            <a:r>
              <a:rPr lang="en-US" dirty="0"/>
              <a:t>Initial value: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State transitions</a:t>
            </a:r>
          </a:p>
          <a:p>
            <a:pPr marL="914400" lvl="1" indent="-514350"/>
            <a:r>
              <a:rPr lang="en-US" dirty="0"/>
              <a:t>Initial: N = 0</a:t>
            </a:r>
          </a:p>
          <a:p>
            <a:pPr marL="914400" lvl="1" indent="-514350"/>
            <a:r>
              <a:rPr lang="en-US" dirty="0"/>
              <a:t>Upon arrival: N = N + 1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1F59-0BA5-E240-A1E4-BC530BBA86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A7E2-357F-0245-A954-F0E79D6C83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62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4382-A307-CD4A-89B1-624F5C85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Process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5230-250F-2E46-88CE-3286414E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 Write state transitions as events</a:t>
            </a:r>
          </a:p>
          <a:p>
            <a:pPr marL="914400" lvl="1" indent="-514350"/>
            <a:r>
              <a:rPr lang="en-US" dirty="0"/>
              <a:t>Initial event always called ‘Run’</a:t>
            </a:r>
          </a:p>
          <a:p>
            <a:pPr marL="914400" lvl="1" indent="-514350"/>
            <a:r>
              <a:rPr lang="en-US" dirty="0"/>
              <a:t>Call event for state transition N = N + 1 ‘Arrival’</a:t>
            </a:r>
          </a:p>
          <a:p>
            <a:pPr marL="914400" lvl="1" indent="-514350"/>
            <a:r>
              <a:rPr lang="en-US" dirty="0"/>
              <a:t>NOTE: The name ‘Arrival’ is </a:t>
            </a:r>
            <a:r>
              <a:rPr lang="en-US" i="1" dirty="0"/>
              <a:t>arbitrary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EE45-E3B0-364A-B118-C5ECCB960A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C0FE-A5E1-0C43-B094-41F31DE427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52252-6E39-7F43-B718-459B3D66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06" y="4591050"/>
            <a:ext cx="31369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7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DCBF-5521-E44D-929E-98BA60A9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Process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4294-BA9C-8844-AFBF-FFBC3916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Identify Scheduling Relationships and write as edges</a:t>
            </a:r>
          </a:p>
          <a:p>
            <a:pPr marL="914400" lvl="1" indent="-514350"/>
            <a:r>
              <a:rPr lang="en-US" dirty="0"/>
              <a:t>Run schedules first arrival with delay of 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endParaRPr lang="en-US" baseline="-25000" dirty="0"/>
          </a:p>
          <a:p>
            <a:pPr marL="914400" lvl="1" indent="-514350"/>
            <a:r>
              <a:rPr lang="en-US" dirty="0"/>
              <a:t>Arrival schedules Arrival with delay of 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EC6C-4E2E-214E-B551-215D2405FB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A04B-8379-3B41-A1AF-EFAB66F2D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7E7EA-5CBB-6647-9A9A-055035BE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962400"/>
            <a:ext cx="3340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4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4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6E6B053-9407-CB4F-9EDE-A6C366B03380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Arrival Process: Final Model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Parameter: {</a:t>
            </a:r>
            <a:r>
              <a:rPr lang="en-US" dirty="0" err="1">
                <a:latin typeface="Arial" charset="0"/>
                <a:cs typeface="Arial" charset="0"/>
              </a:rPr>
              <a:t>t</a:t>
            </a:r>
            <a:r>
              <a:rPr lang="en-US" baseline="-25000" dirty="0" err="1">
                <a:latin typeface="Arial" charset="0"/>
                <a:cs typeface="Arial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} = </a:t>
            </a:r>
            <a:r>
              <a:rPr lang="en-US" dirty="0" err="1">
                <a:latin typeface="Arial" charset="0"/>
                <a:cs typeface="Arial" charset="0"/>
              </a:rPr>
              <a:t>Interarrival</a:t>
            </a:r>
            <a:r>
              <a:rPr lang="en-US" dirty="0">
                <a:latin typeface="Arial" charset="0"/>
                <a:cs typeface="Arial" charset="0"/>
              </a:rPr>
              <a:t> Times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State Variable: N = # Arrivals (0)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Event Graph: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8A81F-1D93-CC46-9AC0-4ED25BE5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56" y="3657600"/>
            <a:ext cx="3340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6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70B0-A189-6E4E-8933-00A2956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88EF-0526-EC49-A418-CE50E359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Parameters</a:t>
            </a:r>
          </a:p>
          <a:p>
            <a:pPr marL="914400" lvl="1" indent="-514350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 of customers</a:t>
            </a:r>
          </a:p>
          <a:p>
            <a:pPr marL="914400" lvl="1" indent="-514350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 for customers</a:t>
            </a:r>
          </a:p>
          <a:p>
            <a:pPr marL="914400" lvl="1" indent="-514350"/>
            <a:r>
              <a:rPr lang="en-US" dirty="0"/>
              <a:t>k = number of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Variables</a:t>
            </a:r>
          </a:p>
          <a:p>
            <a:pPr marL="914400" lvl="1" indent="-514350"/>
            <a:r>
              <a:rPr lang="en-US" dirty="0"/>
              <a:t>Q = # customers in queue (initially 0)</a:t>
            </a:r>
          </a:p>
          <a:p>
            <a:pPr marL="914400" lvl="1" indent="-514350"/>
            <a:r>
              <a:rPr lang="en-US" dirty="0"/>
              <a:t>S = # available servers (initially k)</a:t>
            </a:r>
          </a:p>
          <a:p>
            <a:pPr marL="914400" lvl="1" indent="-514350"/>
            <a:r>
              <a:rPr lang="en-US" dirty="0"/>
              <a:t>L = number in system (initially 0)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2E0B-164A-B94A-95FE-13DA0C0811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F3C0-4EC3-6F45-A6E0-539BD6519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C872155-2C61-9C4F-913C-FEC05CAEFC8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8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869</Words>
  <Application>Microsoft Macintosh PowerPoint</Application>
  <PresentationFormat>Widescreen</PresentationFormat>
  <Paragraphs>157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Visio</vt:lpstr>
      <vt:lpstr>Introduction to Discrete Event Simulation Session 4</vt:lpstr>
      <vt:lpstr>Overview</vt:lpstr>
      <vt:lpstr>Event Graph Methodology</vt:lpstr>
      <vt:lpstr>Steps to Create Event Graph Model</vt:lpstr>
      <vt:lpstr>Example: Arrival Process</vt:lpstr>
      <vt:lpstr>Arrival Process (cont)</vt:lpstr>
      <vt:lpstr>Arrival Process (cont)</vt:lpstr>
      <vt:lpstr>Arrival Process: Final Model</vt:lpstr>
      <vt:lpstr>Multiple Server Queue</vt:lpstr>
      <vt:lpstr>Multiple Server Queue (cont)</vt:lpstr>
      <vt:lpstr>Multiple Server Queue (cont)</vt:lpstr>
      <vt:lpstr>Multiple Server Queue (cont)</vt:lpstr>
      <vt:lpstr>Final Event Graph</vt:lpstr>
      <vt:lpstr>Multiple Server Queue Model</vt:lpstr>
      <vt:lpstr>Multiple Server Queue Assumptions</vt:lpstr>
      <vt:lpstr>Examining Assumptions</vt:lpstr>
      <vt:lpstr>Finite Waiting Room</vt:lpstr>
      <vt:lpstr>Finite Waiting Room (cont)</vt:lpstr>
      <vt:lpstr>Finite Waiting Room (cont)</vt:lpstr>
      <vt:lpstr>Finite Waiting Room (cont)</vt:lpstr>
      <vt:lpstr>No Queue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4</dc:title>
  <dc:creator>Buss, Arnold (Arnie) (CIV)</dc:creator>
  <cp:lastModifiedBy>Buss, Arnold (Arnie) (CIV)</cp:lastModifiedBy>
  <cp:revision>2</cp:revision>
  <dcterms:created xsi:type="dcterms:W3CDTF">2021-08-17T19:09:00Z</dcterms:created>
  <dcterms:modified xsi:type="dcterms:W3CDTF">2021-08-17T19:13:29Z</dcterms:modified>
</cp:coreProperties>
</file>