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5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2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8478E-C864-D145-8F74-5AF305D792CF}" type="datetimeFigureOut">
              <a:rPr lang="en-US" smtClean="0"/>
              <a:t>7/9/18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97BD4-5D09-CC4B-8DE7-35391CA1F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4FD-1F68-634A-A25B-0D4EB5C8F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Event Graph Components and</a:t>
            </a:r>
            <a:br>
              <a:rPr lang="en-US" sz="4800" dirty="0"/>
            </a:br>
            <a:r>
              <a:rPr lang="en-US" sz="4800" dirty="0"/>
              <a:t>Python Implementation</a:t>
            </a:r>
            <a:br>
              <a:rPr lang="en-US" sz="4800" dirty="0"/>
            </a:br>
            <a:r>
              <a:rPr lang="en-US" sz="4800" dirty="0"/>
              <a:t>(</a:t>
            </a:r>
            <a:r>
              <a:rPr lang="en-US" sz="4800" dirty="0" err="1"/>
              <a:t>SimPyKit</a:t>
            </a:r>
            <a:r>
              <a:rPr lang="en-US" sz="4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D5FA0-03AC-0849-9371-74578DF4A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</p:txBody>
      </p:sp>
    </p:spTree>
    <p:extLst>
      <p:ext uri="{BB962C8B-B14F-4D97-AF65-F5344CB8AC3E}">
        <p14:creationId xmlns:p14="http://schemas.microsoft.com/office/powerpoint/2010/main" val="3451698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60413-3452-5945-A784-FF87A0F9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ABD07-8710-4944-A029-F591B6124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SimpleStatsBase</a:t>
            </a:r>
            <a:r>
              <a:rPr lang="en-US" dirty="0"/>
              <a:t> – base class</a:t>
            </a:r>
          </a:p>
          <a:p>
            <a:r>
              <a:rPr lang="en-US" dirty="0" err="1"/>
              <a:t>SimpleStatsTally</a:t>
            </a:r>
            <a:r>
              <a:rPr lang="en-US" dirty="0"/>
              <a:t> – tally state variables</a:t>
            </a:r>
          </a:p>
          <a:p>
            <a:r>
              <a:rPr lang="en-US" dirty="0" err="1"/>
              <a:t>SimpleStatsTimeVarying</a:t>
            </a:r>
            <a:r>
              <a:rPr lang="en-US" dirty="0"/>
              <a:t> – time-varying states</a:t>
            </a:r>
          </a:p>
          <a:p>
            <a:r>
              <a:rPr lang="en-US" dirty="0"/>
              <a:t>Listens for </a:t>
            </a:r>
            <a:r>
              <a:rPr lang="en-US" dirty="0" err="1"/>
              <a:t>StateChange</a:t>
            </a:r>
            <a:r>
              <a:rPr lang="en-US" dirty="0"/>
              <a:t> event and updates counters</a:t>
            </a:r>
          </a:p>
          <a:p>
            <a:r>
              <a:rPr lang="en-US" dirty="0"/>
              <a:t>Can estimate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75150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D5DB-88A7-7D44-BC13-AC55704B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from Event Graph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E2FF-C7CD-134D-A7E7-9E0C2697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 Graph Component →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Parameter → argument to constructor (__</a:t>
            </a:r>
            <a:r>
              <a:rPr lang="en-US" dirty="0" err="1"/>
              <a:t>init</a:t>
            </a:r>
            <a:r>
              <a:rPr lang="en-US" dirty="0"/>
              <a:t>()__)</a:t>
            </a:r>
          </a:p>
          <a:p>
            <a:r>
              <a:rPr lang="en-US" dirty="0"/>
              <a:t>State variable → attribute</a:t>
            </a:r>
          </a:p>
          <a:p>
            <a:r>
              <a:rPr lang="en-US" dirty="0"/>
              <a:t>Event → ‘do’ method</a:t>
            </a:r>
          </a:p>
          <a:p>
            <a:r>
              <a:rPr lang="en-US" dirty="0"/>
              <a:t>Event List → </a:t>
            </a:r>
            <a:r>
              <a:rPr lang="en-US" dirty="0" err="1"/>
              <a:t>EventList</a:t>
            </a:r>
            <a:r>
              <a:rPr lang="en-US" dirty="0"/>
              <a:t> class</a:t>
            </a:r>
          </a:p>
          <a:p>
            <a:r>
              <a:rPr lang="en-US" dirty="0"/>
              <a:t>Run Event → reset() + </a:t>
            </a:r>
            <a:r>
              <a:rPr lang="en-US" dirty="0" err="1"/>
              <a:t>doRun</a:t>
            </a:r>
            <a:r>
              <a:rPr lang="en-US" dirty="0"/>
              <a:t>() methods</a:t>
            </a:r>
          </a:p>
          <a:p>
            <a:r>
              <a:rPr lang="en-US" dirty="0"/>
              <a:t>reset() method</a:t>
            </a:r>
          </a:p>
          <a:p>
            <a:pPr lvl="1"/>
            <a:r>
              <a:rPr lang="en-US" dirty="0"/>
              <a:t>initializes all states</a:t>
            </a:r>
          </a:p>
          <a:p>
            <a:pPr lvl="1"/>
            <a:r>
              <a:rPr lang="en-US" dirty="0"/>
              <a:t>Called from </a:t>
            </a:r>
            <a:r>
              <a:rPr lang="en-US" dirty="0" err="1"/>
              <a:t>EventList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75B8-192D-044E-B520-EFA10FD5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7C2F2-C88C-5643-8270-F1438E7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doRun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Notifies initial state</a:t>
            </a:r>
          </a:p>
          <a:p>
            <a:pPr lvl="1"/>
            <a:r>
              <a:rPr lang="en-US" dirty="0"/>
              <a:t>Schedules initial events (if necessary)</a:t>
            </a:r>
          </a:p>
          <a:p>
            <a:r>
              <a:rPr lang="en-US" dirty="0" err="1"/>
              <a:t>EventList</a:t>
            </a:r>
            <a:endParaRPr lang="en-US" dirty="0"/>
          </a:p>
          <a:p>
            <a:pPr lvl="1"/>
            <a:r>
              <a:rPr lang="en-US" dirty="0"/>
              <a:t>verbose mode dumps Event List after each event</a:t>
            </a:r>
          </a:p>
          <a:p>
            <a:pPr lvl="1"/>
            <a:r>
              <a:rPr lang="en-US" dirty="0" err="1"/>
              <a:t>stopAtTime</a:t>
            </a:r>
            <a:r>
              <a:rPr lang="en-US" dirty="0"/>
              <a:t> or </a:t>
            </a:r>
            <a:r>
              <a:rPr lang="en-US" dirty="0" err="1"/>
              <a:t>StopOnEvent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BF35-BB57-724C-B3E1-A0F76DAD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RandomVariate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638E-665A-C14B-9B86-38DCF92F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class for all generating objects</a:t>
            </a:r>
          </a:p>
          <a:p>
            <a:r>
              <a:rPr lang="en-US" dirty="0" err="1"/>
              <a:t>RandomVariate.getInstance</a:t>
            </a:r>
            <a:r>
              <a:rPr lang="en-US" dirty="0"/>
              <a:t>() to instantiate</a:t>
            </a:r>
          </a:p>
          <a:p>
            <a:pPr lvl="1"/>
            <a:r>
              <a:rPr lang="en-US" dirty="0"/>
              <a:t>First argument name of distribution</a:t>
            </a:r>
          </a:p>
          <a:p>
            <a:pPr lvl="1"/>
            <a:r>
              <a:rPr lang="en-US" dirty="0"/>
              <a:t>Keywords parameters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RandomVariate.getInstance</a:t>
            </a:r>
            <a:r>
              <a:rPr lang="en-US" dirty="0"/>
              <a:t>(‘Uniform’, min=0.5, max=1.5)</a:t>
            </a:r>
          </a:p>
          <a:p>
            <a:r>
              <a:rPr lang="en-US" dirty="0"/>
              <a:t>Always invoke generate() method to generate</a:t>
            </a:r>
          </a:p>
          <a:p>
            <a:pPr lvl="1"/>
            <a:r>
              <a:rPr lang="en-US" dirty="0"/>
              <a:t>This allows considerable flexibility</a:t>
            </a:r>
          </a:p>
        </p:txBody>
      </p:sp>
    </p:spTree>
    <p:extLst>
      <p:ext uri="{BB962C8B-B14F-4D97-AF65-F5344CB8AC3E}">
        <p14:creationId xmlns:p14="http://schemas.microsoft.com/office/powerpoint/2010/main" val="138506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82A9-B8E3-2649-BB51-EBDEE6FE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FCAF-09D9-184F-B635-8F22A0D5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Graph Component Encapsulates:</a:t>
            </a:r>
          </a:p>
          <a:p>
            <a:pPr lvl="1"/>
            <a:r>
              <a:rPr lang="en-US" dirty="0"/>
              <a:t>Parameters (don’t change during run)</a:t>
            </a:r>
          </a:p>
          <a:p>
            <a:pPr lvl="1"/>
            <a:r>
              <a:rPr lang="en-US" dirty="0"/>
              <a:t>State variables (change according to DES rules)</a:t>
            </a:r>
          </a:p>
          <a:p>
            <a:pPr lvl="1"/>
            <a:r>
              <a:rPr lang="en-US" dirty="0"/>
              <a:t>Event Graph</a:t>
            </a:r>
          </a:p>
          <a:p>
            <a:r>
              <a:rPr lang="en-US" dirty="0"/>
              <a:t>Components communicate by “listening” for events</a:t>
            </a:r>
          </a:p>
        </p:txBody>
      </p:sp>
    </p:spTree>
    <p:extLst>
      <p:ext uri="{BB962C8B-B14F-4D97-AF65-F5344CB8AC3E}">
        <p14:creationId xmlns:p14="http://schemas.microsoft.com/office/powerpoint/2010/main" val="37675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4348-4EA6-E14E-819D-71DC7D72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CAE8-199C-3C48-ACB9-7CD20590C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Parameter: 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r>
              <a:rPr lang="en-US" dirty="0"/>
              <a:t>State Variable: N = # arrivals (initial value = 0)</a:t>
            </a:r>
          </a:p>
          <a:p>
            <a:r>
              <a:rPr lang="en-US" dirty="0"/>
              <a:t>Event Graph: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99083-3233-DA42-867B-FC0923AB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3330049"/>
            <a:ext cx="3785870" cy="25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0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36C6-5DCA-AC4A-90E8-AD380AA9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9020-1540-294F-B996-D65BA750D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total #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Event Graph: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EFBD80-2708-CB42-AE12-F40EAB61A5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L = # served (0)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851F8-D9E4-D54C-A6A0-397D4F663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3900068"/>
            <a:ext cx="4514850" cy="2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8182-C04F-FF48-9567-89BDA0C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97AA-6BB7-8D43-85F5-410A0BA2E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Arrival event in </a:t>
            </a:r>
            <a:r>
              <a:rPr lang="en-US" dirty="0" err="1"/>
              <a:t>ArrivalProcess</a:t>
            </a:r>
            <a:r>
              <a:rPr lang="en-US" dirty="0"/>
              <a:t> occurs, it is “heard” by the </a:t>
            </a:r>
            <a:r>
              <a:rPr lang="en-US" dirty="0" err="1"/>
              <a:t>SimpleServer</a:t>
            </a:r>
            <a:r>
              <a:rPr lang="en-US" dirty="0"/>
              <a:t> component and executed as if it had been scheduled by the Simple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A71FB-4785-B948-AE79-27E7A028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7" y="3451860"/>
            <a:ext cx="7800393" cy="245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2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070D-93EF-DE43-8E6C-5D231998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Change Listener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418D-0CE5-EE48-8F78-5BD5FB74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state transitions are followed by notifying state change listeners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 err="1"/>
              <a:t>SimpleStatChangeDumper</a:t>
            </a:r>
            <a:r>
              <a:rPr lang="en-US" dirty="0"/>
              <a:t> (debugging)</a:t>
            </a:r>
          </a:p>
          <a:p>
            <a:pPr lvl="1"/>
            <a:r>
              <a:rPr lang="en-US" dirty="0" err="1"/>
              <a:t>SimpleStatsTally</a:t>
            </a:r>
            <a:r>
              <a:rPr lang="en-US" dirty="0"/>
              <a:t> (basic sample stats for tally state)</a:t>
            </a:r>
          </a:p>
          <a:p>
            <a:pPr lvl="1"/>
            <a:r>
              <a:rPr lang="en-US" dirty="0" err="1"/>
              <a:t>SimpleStatsTimeVarying</a:t>
            </a:r>
            <a:r>
              <a:rPr lang="en-US" dirty="0"/>
              <a:t> (basic sample stats for time-varying state)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Decouples statistics from model dynamics</a:t>
            </a:r>
          </a:p>
        </p:txBody>
      </p:sp>
    </p:spTree>
    <p:extLst>
      <p:ext uri="{BB962C8B-B14F-4D97-AF65-F5344CB8AC3E}">
        <p14:creationId xmlns:p14="http://schemas.microsoft.com/office/powerpoint/2010/main" val="306463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3BA0-CDE5-0C47-93B4-C9DF9D48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8981D-2898-2140-8030-2A24776C7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RandomVariates</a:t>
            </a:r>
            <a:r>
              <a:rPr lang="en-US" dirty="0"/>
              <a:t> all inherit from a base class</a:t>
            </a:r>
          </a:p>
          <a:p>
            <a:r>
              <a:rPr lang="en-US" dirty="0"/>
              <a:t>Single method generate() common to all</a:t>
            </a:r>
          </a:p>
          <a:p>
            <a:r>
              <a:rPr lang="en-US" dirty="0"/>
              <a:t>Advantage:</a:t>
            </a:r>
          </a:p>
          <a:p>
            <a:pPr lvl="1"/>
            <a:r>
              <a:rPr lang="en-US" dirty="0"/>
              <a:t>Event Graph components are agnostic to particular distribution</a:t>
            </a:r>
          </a:p>
          <a:p>
            <a:pPr lvl="1"/>
            <a:r>
              <a:rPr lang="en-US" dirty="0"/>
              <a:t>Distribution can be changed without modifying component’s code</a:t>
            </a:r>
          </a:p>
        </p:txBody>
      </p:sp>
    </p:spTree>
    <p:extLst>
      <p:ext uri="{BB962C8B-B14F-4D97-AF65-F5344CB8AC3E}">
        <p14:creationId xmlns:p14="http://schemas.microsoft.com/office/powerpoint/2010/main" val="379207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93A1-B65A-5B4B-AF15-9F3A0B0C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62AB-125E-EC4A-94AC-DD4C2B1D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Source, Apache 2.0 license</a:t>
            </a:r>
          </a:p>
          <a:p>
            <a:r>
              <a:rPr lang="en-US" dirty="0"/>
              <a:t>Source code available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Binary distributions to be available on </a:t>
            </a:r>
            <a:r>
              <a:rPr lang="en-US" dirty="0" err="1"/>
              <a:t>PyPi</a:t>
            </a:r>
            <a:endParaRPr lang="en-US" dirty="0"/>
          </a:p>
          <a:p>
            <a:pPr lvl="1"/>
            <a:r>
              <a:rPr lang="en-US" dirty="0"/>
              <a:t>Currently on </a:t>
            </a:r>
            <a:r>
              <a:rPr lang="en-US" dirty="0" err="1"/>
              <a:t>TestPyPI</a:t>
            </a:r>
            <a:endParaRPr lang="en-US" dirty="0"/>
          </a:p>
          <a:p>
            <a:pPr lvl="1"/>
            <a:r>
              <a:rPr lang="en-US" dirty="0"/>
              <a:t>Very small (binary distribution: 7KB)</a:t>
            </a:r>
          </a:p>
        </p:txBody>
      </p:sp>
    </p:spTree>
    <p:extLst>
      <p:ext uri="{BB962C8B-B14F-4D97-AF65-F5344CB8AC3E}">
        <p14:creationId xmlns:p14="http://schemas.microsoft.com/office/powerpoint/2010/main" val="196314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C40B-4611-C84D-83EF-F7A84F36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EE10C-C6E1-3543-81A8-236BA6B4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20" y="1825625"/>
            <a:ext cx="38989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4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411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Event Graph Components and Python Implementation (SimPyKit)</vt:lpstr>
      <vt:lpstr>Event Graph Components</vt:lpstr>
      <vt:lpstr>Arrival Process</vt:lpstr>
      <vt:lpstr>Simple Server</vt:lpstr>
      <vt:lpstr>Listener Diagram</vt:lpstr>
      <vt:lpstr>State Change Listener</vt:lpstr>
      <vt:lpstr>Random Variates</vt:lpstr>
      <vt:lpstr>SimPyKit</vt:lpstr>
      <vt:lpstr>Structure</vt:lpstr>
      <vt:lpstr>Statistics</vt:lpstr>
      <vt:lpstr>Mapping from Event Graph Elements</vt:lpstr>
      <vt:lpstr>Mapping (cont)</vt:lpstr>
      <vt:lpstr>RandomVariate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Graph Components and Python Implementation</dc:title>
  <dc:creator>Buss, Arnold (Arnie) (CIV)</dc:creator>
  <cp:lastModifiedBy>Buss, Arnold (Arnie) (CIV)</cp:lastModifiedBy>
  <cp:revision>24</cp:revision>
  <dcterms:created xsi:type="dcterms:W3CDTF">2018-07-10T05:30:16Z</dcterms:created>
  <dcterms:modified xsi:type="dcterms:W3CDTF">2018-07-10T07:17:04Z</dcterms:modified>
</cp:coreProperties>
</file>