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76658-F63A-7E4B-B24A-5DDE43A513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2AA20-7750-6A4A-8D9E-057BE868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C25A-60A3-424B-AF62-05F062766C54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846-ADD7-7F41-A1A1-FECFBA271B69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D536-B573-DD4D-963B-46B0AB508BCE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7585-1C44-9546-B046-B10B3ED151BA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9A29-5139-2048-A085-5261A3677E5D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D660-6E46-E24D-A658-33A437C97AC2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2EC-2369-7143-8566-848D48954977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735-C5E2-5F45-87BF-B7ED1D825126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0A45-ECC8-F749-A18D-3CEB12816629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0865-3369-1D43-81C4-F053CAFA694F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9EDA-F140-6348-A85D-A1BD9C15E88A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1E3E-86BA-5746-94EF-02729FF5E4D8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2C4B-694A-374D-AF08-8BC729A6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Inverse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AD61C6-9FA4-B74F-844E-4FD29F0ED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AD61C6-9FA4-B74F-844E-4FD29F0ED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677C-52FB-8940-B352-245FB3E0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AB1C-CF02-514E-BF80-05871677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0384-4C94-6B4B-BCC3-EBE7A7B8315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81743-A255-D24E-8215-EB997FC2D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78" y="2187146"/>
            <a:ext cx="5553929" cy="33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1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FDB6-06AD-F848-AEAE-C008C89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Inverse Transform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619EE-16C9-BE4D-A9A3-2F9F9986CE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Uniform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(0,1)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Whose CDF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IID Uniform(0,1) random variates,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are IID random variates with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619EE-16C9-BE4D-A9A3-2F9F9986C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C1AD-6F8A-7C47-B0DC-2C004A35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48F1-476D-BF4B-BEFB-86C00635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0384-4C94-6B4B-BCC3-EBE7A7B831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D875-9F34-0645-8A0F-9616531E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Uniform(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B97A3-C99C-9746-AFC4-040988DD7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the CDF for Uniform(</a:t>
                </a:r>
                <a:r>
                  <a:rPr lang="en-US" dirty="0" err="1"/>
                  <a:t>a,b</a:t>
                </a:r>
                <a:r>
                  <a:rPr lang="en-US" dirty="0"/>
                  <a:t>)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only need to worry about the range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in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B97A3-C99C-9746-AFC4-040988DD7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8" t="-76608" b="-69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6A980-3FC3-AC4A-8285-DD19F204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2E5F-E5AF-144A-95E4-7E9D296E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0384-4C94-6B4B-BCC3-EBE7A7B831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1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6672-4568-4C48-A3ED-AB16747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Uniform(</a:t>
            </a:r>
            <a:r>
              <a:rPr lang="en-US" dirty="0" err="1"/>
              <a:t>a,b</a:t>
            </a:r>
            <a:r>
              <a:rPr lang="en-US" dirty="0"/>
              <a:t>)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3CFED-EF41-9A40-912D-EDA897060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 step: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method is described as follows:</a:t>
                </a:r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Uniform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a random variate but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an argument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3CFED-EF41-9A40-912D-EDA897060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EA01-11AE-5842-A001-AA104515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C1C6D-00C4-9E4B-8B78-BE9F21F9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0384-4C94-6B4B-BCC3-EBE7A7B831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5C25-94C1-DE48-906C-BB00C528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Triangle(0,b,b)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C1F17-4C66-3A42-A41A-AB6C923FA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Parameters are (left, right, center)</a:t>
                </a:r>
              </a:p>
              <a:p>
                <a:r>
                  <a:rPr lang="en-US" dirty="0"/>
                  <a:t>The pdf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cdf</a:t>
                </a:r>
                <a:r>
                  <a:rPr lang="en-US" dirty="0"/>
                  <a:t> is therefore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C1F17-4C66-3A42-A41A-AB6C923FA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8" t="-36842" b="-1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5F43-76F6-874E-92A4-07BE6E1C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53A5-CEC3-4B4B-A7CD-FCE09767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0384-4C94-6B4B-BCC3-EBE7A7B8315A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8BE1F0-E88D-4142-BC22-A1BE7367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92" y="2168096"/>
            <a:ext cx="3214816" cy="32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0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94C6-E9AA-764F-BA87-B0C9FF26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Triangle(0,b,b)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56006-A572-D14B-8964-2F013D8E9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step: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There can be only 1 solution: is it + or – ?</a:t>
                </a:r>
              </a:p>
              <a:p>
                <a:r>
                  <a:rPr lang="en-US" b="0" dirty="0"/>
                  <a:t>The </a:t>
                </a:r>
                <a:r>
                  <a:rPr lang="en-US" dirty="0"/>
                  <a:t>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/>
                  <a:t> so it has to be the +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ra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56006-A572-D14B-8964-2F013D8E9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6D92-1251-874E-B47F-B08223E1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F1C6-B4DA-A243-A5F5-DC593A90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0384-4C94-6B4B-BCC3-EBE7A7B831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B00A-90D6-8849-AF3D-17FCD825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Triangle(0,b,b)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E1624-A827-7A4C-8876-67303A811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Uniform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E1624-A827-7A4C-8876-67303A811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3ACF-09BE-DF48-95AC-D61963FF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AFB2-BA14-4E42-B744-F09A5517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0384-4C94-6B4B-BCC3-EBE7A7B831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0937F-2BDC-DB4A-80A8-D72BBE68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64A88-AFFA-254A-9046-110C0EAB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(Pseudo) Random Number Generation</a:t>
            </a:r>
          </a:p>
          <a:p>
            <a:r>
              <a:rPr lang="en-US" dirty="0"/>
              <a:t>Random Variate Generation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B90F37-FAE0-BA41-A70A-488B2B9C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F277E7-E09B-A74E-9F42-11C4DE8A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E8F4-D015-2A46-A6A7-05A3043EC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C90E-EE12-874E-8C80-51DA0D59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(Pseudo) Random Number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2C789-A13E-3D49-8EBE-B7A050EF0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random sequence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statistically independent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has the Uniform(0,1) distribution</a:t>
                </a:r>
              </a:p>
              <a:p>
                <a:r>
                  <a:rPr lang="en-US" dirty="0"/>
                  <a:t>Unfortunately, computer algorithms cannot produce a genuine random sequence</a:t>
                </a:r>
              </a:p>
              <a:p>
                <a:r>
                  <a:rPr lang="en-US" dirty="0"/>
                  <a:t>A computer algorithm </a:t>
                </a:r>
                <a:r>
                  <a:rPr lang="en-US" i="1" dirty="0"/>
                  <a:t>can</a:t>
                </a:r>
                <a:r>
                  <a:rPr lang="en-US" dirty="0"/>
                  <a:t> produce a sequence that is statistically indistinguishable from a random sequence</a:t>
                </a:r>
              </a:p>
              <a:p>
                <a:r>
                  <a:rPr lang="en-US" dirty="0"/>
                  <a:t>This is called pseudo-random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2C789-A13E-3D49-8EBE-B7A050EF0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719C-E5D9-3245-966F-0BFAD168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606F-49E1-034F-AB69-E688BCB4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E8F4-D015-2A46-A6A7-05A3043EC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8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983D-C46F-7B43-AE58-58BEFA5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Pseudo Random Number Generator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65FBA-3B6F-3342-8C3C-B7BDD52B3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basis is a sequence of integers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starting from an initial value, the “seed”</a:t>
                </a:r>
              </a:p>
              <a:p>
                <a:r>
                  <a:rPr lang="en-US" dirty="0"/>
                  <a:t>Eventually, the values repeat</a:t>
                </a:r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i="1" dirty="0"/>
                  <a:t>period</a:t>
                </a:r>
                <a:r>
                  <a:rPr lang="en-US" dirty="0"/>
                  <a:t> of the random number sequence</a:t>
                </a:r>
              </a:p>
              <a:p>
                <a:r>
                  <a:rPr lang="en-US" dirty="0"/>
                  <a:t>If the same seed is used to start the sequence, the same values will be generated</a:t>
                </a:r>
              </a:p>
              <a:p>
                <a:r>
                  <a:rPr lang="en-US" dirty="0"/>
                  <a:t>A pseudo-random sequence of Uniform(0,1) values divides each integer by a quantity that ensures it is between 0 and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65FBA-3B6F-3342-8C3C-B7BDD52B3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C28C-B90D-C242-A175-81873473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7CA7-7C41-824C-98BB-97F73549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E8F4-D015-2A46-A6A7-05A3043EC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F422-5F9F-1F41-AC80-6B628029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Congruential Generator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C7416-7501-EC4E-9C49-F7A8AD1EB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String with the seed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successive values are generated by: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Uniform(0,1) values are returned by dividing by </a:t>
                </a:r>
                <a:r>
                  <a:rPr lang="en-US" i="1" dirty="0">
                    <a:latin typeface="Cambria Math" panose="02040503050406030204" pitchFamily="18" charset="0"/>
                  </a:rPr>
                  <a:t>m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1" dirty="0">
                  <a:latin typeface="+mj-lt"/>
                </a:endParaRPr>
              </a:p>
              <a:p>
                <a:r>
                  <a:rPr lang="en-US" dirty="0"/>
                  <a:t>The period is therefore </a:t>
                </a:r>
                <a:r>
                  <a:rPr lang="en-US" i="1" dirty="0">
                    <a:latin typeface="Cambria Math" panose="02040503050406030204" pitchFamily="18" charset="0"/>
                  </a:rPr>
                  <a:t>m</a:t>
                </a:r>
              </a:p>
              <a:p>
                <a:r>
                  <a:rPr lang="en-US" dirty="0"/>
                  <a:t>This is usually too small for modern applications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Visual Basic has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Java’s Random has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 err="1"/>
                  <a:t>Simkit</a:t>
                </a:r>
                <a:r>
                  <a:rPr lang="en-US" dirty="0"/>
                  <a:t> uses a </a:t>
                </a:r>
                <a:r>
                  <a:rPr lang="en-US" i="1" dirty="0"/>
                  <a:t>Mersenne Twister </a:t>
                </a:r>
                <a:r>
                  <a:rPr lang="en-US" dirty="0"/>
                  <a:t>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19937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Simkit has several different random </a:t>
                </a:r>
                <a:r>
                  <a:rPr lang="en-US"/>
                  <a:t>number generators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C7416-7501-EC4E-9C49-F7A8AD1EB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B578-F511-A644-B148-70113DE8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E05A-5609-974C-91C8-75267A83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E8F4-D015-2A46-A6A7-05A3043EC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1566-D367-DD4D-BBA3-E9938F4C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About the Seed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3D3C-87AB-FE4C-BBE6-55078A82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clock can be used to set the seed</a:t>
            </a:r>
          </a:p>
          <a:p>
            <a:r>
              <a:rPr lang="en-US" dirty="0"/>
              <a:t>This does </a:t>
            </a:r>
            <a:r>
              <a:rPr lang="en-US" i="1" dirty="0"/>
              <a:t>not</a:t>
            </a:r>
            <a:r>
              <a:rPr lang="en-US" dirty="0"/>
              <a:t> add any significant randomness in a simulation study</a:t>
            </a:r>
          </a:p>
          <a:p>
            <a:r>
              <a:rPr lang="en-US" dirty="0"/>
              <a:t>For situations where different states are needed for repeated play, it is ok</a:t>
            </a:r>
          </a:p>
          <a:p>
            <a:pPr lvl="1"/>
            <a:r>
              <a:rPr lang="en-US" dirty="0"/>
              <a:t>Example: a first-person shooter replaying a given room</a:t>
            </a:r>
          </a:p>
          <a:p>
            <a:r>
              <a:rPr lang="en-US" dirty="0"/>
              <a:t>Discrete Event Simulation models used for analysis have no need for a “random” seed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20F2-3977-3249-BA18-5D9E2044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066A-9078-5440-923E-12CA08F0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E8F4-D015-2A46-A6A7-05A3043EC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C531-C94A-1542-A9B7-FDBD3523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F172-7BF4-FB4A-90A4-444652B8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Visual Basic (and VBA) and Java’s random number generators for “production” analysis</a:t>
            </a:r>
          </a:p>
          <a:p>
            <a:r>
              <a:rPr lang="en-US" dirty="0"/>
              <a:t>Mersenne Twister is a good choice</a:t>
            </a:r>
          </a:p>
          <a:p>
            <a:pPr lvl="1"/>
            <a:r>
              <a:rPr lang="en-US" dirty="0"/>
              <a:t>All major languages have a version that can be used</a:t>
            </a:r>
          </a:p>
          <a:p>
            <a:pPr lvl="1"/>
            <a:r>
              <a:rPr lang="en-US" dirty="0"/>
              <a:t>Python actually uses the Mersenne Twister for its built-in generator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A10E-843B-CD4B-90F1-6CA824B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CC63-8877-C84C-8A96-9B804488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E8F4-D015-2A46-A6A7-05A3043EC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5CF4-FBA8-2C41-B96B-27AC5BEA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Variate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752AD-4C9C-E44C-AE14-7EA0614AF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independent identically distributed (IID) Uniform(0,1) random variates . . .</a:t>
                </a:r>
              </a:p>
              <a:p>
                <a:r>
                  <a:rPr lang="en-US" dirty="0"/>
                  <a:t>Produce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IID  random variates having a given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Note: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a random variate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the argument of the CDF</a:t>
                </a:r>
              </a:p>
              <a:p>
                <a:pPr lvl="1"/>
                <a:r>
                  <a:rPr lang="en-US" dirty="0"/>
                  <a:t>In practice,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will be pseudo-random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752AD-4C9C-E44C-AE14-7EA0614AF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162A-DB42-6849-BA4C-39A7B4B8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D526-2DE7-4947-8A10-97D93683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0384-4C94-6B4B-BCC3-EBE7A7B831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3B76-C97A-124B-9D04-E79D751C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2FC69-A86E-5249-A582-1421A4882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CDF we want to generate from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“normal” function</a:t>
                </a:r>
              </a:p>
              <a:p>
                <a:pPr lvl="1"/>
                <a:r>
                  <a:rPr lang="en-US" dirty="0"/>
                  <a:t>There is nothing “random”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increasing function</a:t>
                </a:r>
              </a:p>
              <a:p>
                <a:pPr lvl="1"/>
                <a:r>
                  <a:rPr lang="en-US" dirty="0"/>
                  <a:t>Well, technically non-decreasing</a:t>
                </a:r>
              </a:p>
              <a:p>
                <a:r>
                  <a:rPr lang="en-US" dirty="0"/>
                  <a:t>Therefore, it has an inverse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2FC69-A86E-5249-A582-1421A4882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94AB-DCB8-3A4E-A6F4-A8D85DA9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E6C5-4CE2-B345-BF5B-DA024190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0384-4C94-6B4B-BCC3-EBE7A7B831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929</Words>
  <Application>Microsoft Macintosh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Introduction to Discrete Event Simulation Session 11</vt:lpstr>
      <vt:lpstr>Overview</vt:lpstr>
      <vt:lpstr>(Pseudo) Random Number Generation</vt:lpstr>
      <vt:lpstr>How a Pseudo Random Number Generator Works</vt:lpstr>
      <vt:lpstr>Example: Linear Congruential Generator </vt:lpstr>
      <vt:lpstr>Myths About the Seed</vt:lpstr>
      <vt:lpstr>Recommendations</vt:lpstr>
      <vt:lpstr>Random Variate Generation</vt:lpstr>
      <vt:lpstr>Inverse Transform Method</vt:lpstr>
      <vt:lpstr>Getting the Inverse of a Function</vt:lpstr>
      <vt:lpstr>The Inverse Transform Method</vt:lpstr>
      <vt:lpstr>Example: Uniform(a,b)</vt:lpstr>
      <vt:lpstr>Uniform(a,b) (cont)</vt:lpstr>
      <vt:lpstr>Triangle(0,b,b)</vt:lpstr>
      <vt:lpstr>Triangle(0,b,b) (cont)</vt:lpstr>
      <vt:lpstr>Triangle(0,b,b)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11</dc:title>
  <dc:creator>Buss, Arnold (Arnie) (CIV)</dc:creator>
  <cp:lastModifiedBy>Buss, Arnold (Arnie) (CIV)</cp:lastModifiedBy>
  <cp:revision>4</cp:revision>
  <dcterms:created xsi:type="dcterms:W3CDTF">2021-09-09T00:25:29Z</dcterms:created>
  <dcterms:modified xsi:type="dcterms:W3CDTF">2021-09-09T00:30:23Z</dcterms:modified>
</cp:coreProperties>
</file>