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2" r:id="rId4"/>
    <p:sldId id="263" r:id="rId5"/>
    <p:sldId id="264" r:id="rId6"/>
    <p:sldId id="265" r:id="rId7"/>
    <p:sldId id="266" r:id="rId8"/>
    <p:sldId id="258" r:id="rId9"/>
    <p:sldId id="259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5:38:13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8241 6129 24575,'38'2'0,"0"0"0,-6-1 0,10-1 0,8 0 0,5-1 0,6 1 0,3-1 0,2 0 0,0 0 0,0 0 0,-4 0 0,-3 0 0,-5 0 0,-8 1-598,16-1 1,-9 0 0,-3 1 0,2-1 0,11 0 597,-18 0 0,7 0 0,5 0 0,4 0 0,4-1 0,0 1 0,1 0 0,-1-1 0,-3 1 0,-4-1 0,-5 1 0,-6 0 0,-8-1 0,-10 0 471,8-1 1,-8 0-472,9 0 0,1 1 245,-5 3 1,-1 2-246,23 3 0,-17-4 0,-3 1 0,-2-1 0,-23-2 0,-2 0 0</inkml:trace>
  <inkml:trace contextRef="#ctx0" brushRef="#br0" timeOffset="201212">4962 7678 24575,'43'-2'0,"0"-1"0,4-1 0,3-1 0,-7 1 0,2-1 0,3 0 0,3-1 0,5-2 0,-1 0 0,-6 1 0,-9 1 0,-3 1 0,1 0 0,12-2 0,2-1 0,-8 2 0,13 0 0,-26 4 0,-9 1 0,7 0 0,-23 1 0,3-1 0,-8 1 0</inkml:trace>
  <inkml:trace contextRef="#ctx0" brushRef="#br0" timeOffset="203228">11429 7687 24575,'43'-7'0,"0"-1"0,-1 3 0,6 1 0,2 0 0,-3 1 0,3 0 0,-1 1 0,2 0-303,2 0 0,4 0 0,0 0 0,-3 1 303,0 1 0,-3 1 0,0-1 0,2 0 0,-2 0 0,-2 0 0,6 1 0,-6-1 0,-3 0 0,-16 0 0,-28 0 0</inkml:trace>
  <inkml:trace contextRef="#ctx0" brushRef="#br0" timeOffset="297293">4878 7636 24575,'10'3'0,"24"0"0,-6 0 0,11-1 0,7 0 0,0-1 0,2 0 0,-8 0 0,1 1 0,-1 0 0,15-1 0,2-1 0,-4 2 0,4-1 0,2 0 0,-8-1 0,0 0 0,2-1 0,-2 1-621,-2 0 1,-1 1 0,1-1 0,-1 0 620,0 0 0,1 0 0,-2-1 0,-3 1 0,1-1 0,-4 1 0,-2 0-171,7 0 1,-2-1 170,2 1 0,-3-1 0,3 1 0,-36 0 0,-7 0 0</inkml:trace>
  <inkml:trace contextRef="#ctx0" brushRef="#br0" timeOffset="365678">8778 9158 24575,'49'3'0,"1"-1"0,-1 1 0,1-1 0,-1 1 0,0-1 0,3-1 0,-1-1 0,0 0 0,2 0 0,2 0 0,2 0-538,-7 1 0,1 0 0,2 0 1,1 0-1,1 0 0,2 1 0,2-2 1,0 1-1,2-1 538,-10-1 0,2 0 0,2 0 0,0-1 0,2 1 0,1-1 0,0 0 0,1-1 0,0 1 0,-1 0 0,-1 0 0,0 0 0,-1 1 0,-2-1-470,3 1 1,-1 0-1,-1 0 1,-1 0-1,0 1 1,0-1 0,-1 0-1,1 1 1,-1-1-1,1 0 1,0 0-1,1 0 470,1 0 0,0 0 0,1-1 0,0 1 0,-1-1 0,1 0 0,0 1 0,0-1 0,0 0 0,0 1 0,0-1 0,-1 0 0,2 1 0,0 0 0,1-1 0,1 1 0,-1 0 0,0 0 0,0 0 0,-2-1 0,0 0 0,-2 0 0,-2-1 0,-2 0-251,6-1 1,-3-2 0,-1 1 0,-2-1 0,-1-1-1,0 1 1,0 0 0,2 1 250,1-1 0,-1 1 0,0 1 0,0-1 0,0 0 0,2 0 0,1 0 0,1 0-120,-7 0 1,4-1-1,1 0 1,1 0 0,1 0-1,0-1 1,-1 1-1,-3 1 1,-1-1 0,-4 2-1,-5 0 120,12 0 0,-8 1 0,-2 1 0,1 0 0,4-1 0,-2 1 0,3-1 0,2 0 0,1 0 0,0 1 0,0 0 0,-1 1 0,-2 0 0,0 1 0,1 1 0,-1 0 0,-1-1 0,0 1 0,-1 0 0,10-1 0,-1 0 0,-1 1 0,0-1 0,1 1 0,-6-1 0,1 0 0,0 1 0,-1-1 0,-1 1 0,-4-1 241,11 0 1,-2 0-1,-6 0 1,-14 0-242,-8 0 0,0 2 0,12 3 0,9 0 0,6 2 0,5 1 0,1-1 0,-1 1 0,-3-1 0,-6-1 0,0 0 0,1 0 0,0 0 0,2 0 0,-1 1 0,1-1 0,1 0 0,-1 1 0,0 0 256,-2-1 1,1 1 0,0-1 0,0 1 0,1 0 0,0-1 0,-1 1 0,0 0 0,0 0 0,-1-1 0,-1 0-257,9 1 0,2 1 0,1-1 0,0 1 0,-3-1 0,-2-1 0,-5 0 0,-7 0 0,-7-1 0,16 2 0,-13-2 0,13 1 0</inkml:trace>
  <inkml:trace contextRef="#ctx0" brushRef="#br0" timeOffset="380941">4944 10622 24575,'48'8'0,"0"1"0,0-1 0,0 1 0,6 0 0,-2 1 0,-4-3 0,0-1 0,-3-2 0,6-1 0,2-1 0,-15-1 0,2 0 0,-1 0 0,16-1 0,1 1 0,-18-1 0,1 0 0,-1-1 0,11 1 0,-3 0 0,-10-1 0,4 2 0,2-1 0,6 0 0,4 0 0,-3 0 0,-4-1 0,0 1 0,-1 0 0,2-1-695,5 1 0,1 0 0,1 0 0,-2 0 695,-2 0 0,-1-1 0,-1 1 0,0 0 0,6 0 0,-1 0 0,7 0 0,-11 0 0,6-1 0,3 1 0,0 0 0,-2 0 0,-4 0 0,2-1 0,-5 1 0,2 0 0,6 0 0,-7 0 0,6 1 0,5-1 0,2 0 0,-1 0 0,-4 0 0,-7 1 0,-8-1 0,13 0 0,-2 1 0,-4 0 0,9 0 0,4 1 0,-3 0 0,-7-1 0,-3 0 0,-5 0 0,0 1 0,1 0 0,0 0 0,3 0 0,-3-1 0,4 0 0,-1-1 0,0 1 0,9-1 0,0-1 0,-1 1 0,-4-1 0,1 0 0,3 1 0,-10-1 0,4 1 0,1 0 0,-1-1 0,-2 1 0,-1-1 0,-2 0 0,-1 1 0,0-1-425,1 1 0,1 0 1,-2-1-1,0 1 425,8-1 0,-2 0 0,6 1 0,-3-1 0,6 1 0,2-1 0,-2 1 0,-7-1 0,-3 1 0,-5-1 0,6 1 26,-5 0 0,7 0 1,3 0-1,-1 0 1,-4 0-1,-9 0-26,10 0 0,-5 0-418,-1 1 0,3 1 1,-4 0 417,3-1 0,0-1 0,-6 2 0,3-1 0,2 1 0,10-1 0,3 0 0,-5 0 0,1 1 0,0-1 0,-3 0 0,3 0 0,-2 0 0,-11 0 0,-2 0 0,-2 0 428,5-1 1,0 1-429,-4 0 0,3-1 0,-3 1 0,4-1 0,0 1 731,-2 1 0,3 0 1,1 0-732,-1 0 0,0-1 0,1 1 0,2 1 0,1 0 0,0 0 0,7 0 0,2 0 0,-5 0 256,-2-1 1,-1 1-257,-9-1 0,2 0 0,-4-1 0,0 0 0,1-1 0,8 0 0,6 0 0,-3 0 0,1 1 0,1-1-443,1 0 1,4 0 0,-6 0 442,-2 0 0,-4-1 0,-1 1 0,2 0 0,-4-1 0,4 1 0,-3-1 0,9 0 0,2 0 0,-11 1 0,5-1 0,0 1 0,-2-1 0,-1 0 0,-1 0 0,1 0-390,-2 0 1,3 0 0,-1-1 0,0 1 389,7-1 0,-1 1 0,5-1 0,-13 0 0,5 0 0,2 0 0,0 0 0,0 0 0,-3 0 0,10 1 0,-3-1 0,0 1 0,2 0 0,-6-1 0,2 1 0,0-1 0,1 0 0,1 1 0,-5 0 0,0 0 0,1 0 0,0 0 0,0 0 0,-1 1 0,6-1 0,0 0 0,-1 0 0,1 0 0,0 0 0,-8 0 0,2 0 0,-1-1 0,0 1 0,1 0 0,0 0 0,4 0 0,1 0 0,1 1 0,-2-1 0,-4 1 0,-6-1-197,3-1 0,-7 1 1,1-1 196,8 1 0,0 0 0,-4 1 161,0-2 1,-7 1 0,-8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5:45:31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10541 8935 24575,'40'-6'0,"-1"-1"0,1 0 0,3 1 0,0 0 0,1 0 0,-4 2 0,1 0 0,8 0 0,-6 1 0,6 0 0,5 0 0,3 0 0,0 0 0,-1 0 0,-3 0-1639,2 1 1,-2 0-1,0 0 1,0 1 0,1-1-1,1 0 1605,-1 0 0,1 0 1,1 0-1,1 0 1,-2 0-1,-1 0 1,-3 1 296,8 0 0,0 1 1,-4 0-1,-5 0 0,-10 1 1,-7-1-1,-4 1 0,7-1 1,0 1-1</inkml:trace>
  <inkml:trace contextRef="#ctx0" brushRef="#br0" timeOffset="10262">6409 10162 24575,'52'0'0,"0"0"0,0-1 0,0 1 0,2 0 0,1 1 0,2-1 0,0 1 0,0-1 0,-1 0 0,1 1 0,-1-1 0,0 1 0,-1-1 0,-1 1 0,1-1 0,-1 1 0,-6-1 0,-7 1 0,0 0 0,-9-1 0,1 0 0,-14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5:46:00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10206 6354 24575,'49'4'0,"1"-1"0,0 0 0,0 1 0,3 1 0,1 1 0,0 0 0,2-1 0,-7-1 0,0 0 0,2-1 0,0 1 0,1-1 0,-5 1 0,2 0 0,1 1 0,-1-1 0,0-1 0,-2 0 0,5-1 0,-1-2 0,-1 1 0,-1-1 0,-1 1-573,7-1 1,-2 1 0,0 0 0,3-1 572,-3 0 0,2-1 0,1 0 0,2 0 0,2 0 0,-7 1 0,3 1 0,1-1 0,1 1 0,-1-1 0,-3 1 0,-4-1 0,9 1 0,-5 0 0,0 0 0,6 0 0,-13-1 0,6 1 0,4 0 0,1 0 0,-1 0 0,-3 0 0,-6 0 0,-6 0 0,7 1 0,-9-1 0,0 0 0,0 0 0,0 0 0,-4 0 366,6 0 1,-10-1-367,-21 0 0,-6 0 0,-3 0 0</inkml:trace>
  <inkml:trace contextRef="#ctx0" brushRef="#br0" timeOffset="4621">11070 7824 24575,'40'-3'0,"1"0"0,0 1 0,3-1 0,1 1 0,2 0 0,-7 1 0,2 0 0,2-1 0,3 2 0,-2 0 0,3 1 0,3 0 0,0 0 0,-2 0 0,-3 0-1562,6 1 0,-3-1 0,-1 1 1,3 0 1561,-2 0 0,2 0 0,1 0 0,-2 0 0,-2-1 0,10 2 0,-3-1 0,1 0 202,-5 0 0,0 0 0,1-1 0,-1 0-202,-7 0 0,-1 0 0,0 0 0,2-1 0,5 1 0,0 0 0,2 0 0,0-1 0,1 0 0,0-1 0,2 0 0,1 0 0,-3 0 0,3 0 0,1 1 0,-1-1 0,-1 0 0,-4 1 0,-1-1 0,0 1 0,1-1 0,3 1 172,-7 0 0,2 0 1,2 0-1,0 0 1,0 0-1,-1 0 1,-1 0-173,4 1 0,0-1 0,-1 1 0,-1 0 0,-3 0 0,-2-1 0,3 1 0,-4-1 0,-1 1 0,2-1 0,12 1 0,5 0 0,-9 0 0,-22-1 0,-25 0 0,-5 0 0</inkml:trace>
  <inkml:trace contextRef="#ctx0" brushRef="#br0" timeOffset="10566">10956 9354 24575,'53'1'0,"0"0"0,1 0 0,-1 0 0,0 0 0,0 1 0,1-1 0,-5-1 0,1 0 0,1-1 0,1 1 0,0-1 0,1 1 0,0-1 0,0 0 0,-1 1-720,3-1 1,1 1 0,0 0 0,0-1 0,0 1 0,0-1 0,0 1 0,0-1-1,-1-1 720,1 1 0,1-1 0,0-1 0,0 1 0,0-1 0,-2 1 0,-1-1 0,-2 0 0,-3 1 0,5-1 0,-2 1 0,-2-1 0,-2 0 0,-2 1 0,-3-1 0,4 0 0,-3-1 0,-2 1 0,0 0 315,23 1 0,-1 0 0,-24 1 1,-31 1-1,-5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7T15:46:47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7632 6195 24575,'50'2'0,"0"-1"0,0 1 0,0 0 0,0 0 0,0 0 0,1 1 0,2 1 0,0 0 0,1 0 0,0 1 0,0-1 0,-2 1-288,5-1 1,-2 0 0,0 0-1,0 1 1,1-1 0,0 1 287,-1 0 0,3 0 0,0 0 0,0 0 0,-3 0 0,-5 0 0,-8-1 0,1 0 0,-7 0 0,0-1 0,8 0 0,0 0 0,-12-3 558,-13-4-558,-18 0 0,0 0 0,-1 1 0</inkml:trace>
  <inkml:trace contextRef="#ctx0" brushRef="#br0" timeOffset="18935">14402 7699 24575,'35'0'0,"0"-1"0,9 2 0,9 1 0,6 1 0,0 0 0,-5 0 0,-1-1 0,-4-1 0,1 1 0,6 0 0,-6 0 0,5 1 0,4 0 0,1 0 0,-2 0 0,-5 0 0,-6 0 0,10 1 0,-7 0 0,-2 0 0,-3-2 0,-1 0 0,-7 0 0,10 0 0,-46-2 0</inkml:trace>
  <inkml:trace contextRef="#ctx0" brushRef="#br0" timeOffset="20301">20181 7672 24575,'48'-3'0,"-1"1"0,0-1 0,0 1 0,0 0 0,-2-1 0,3 1 0,3-1 0,3 1 0,1-1 0,2 0 0,2 1 0,2-1 0,0 1 0,1 0 0,-13 1 0,1 0 0,3 0 0,0 0 0,2 0 0,1 0 0,1 1 0,0-1 0,1 1 0,-1-1 0,1 0 0,-1 1 0,-1-1 0,0 1 0,-2-1 0,-1 0 0,-1 0-364,5 0 1,-1-1 0,-1 0 0,-1 1-1,0-1 1,-1 0 0,-1 0 0,1 1-1,-1-1 1,0 0 0,1 1 0,-1 0-1,1 0 364,6 0 0,3 0 0,2 1 0,1 0 0,0-1 0,-1 1 0,-2 0 0,-4 0 0,-4 0 0,-6 0 0,-7 0 0,-8-1 239,13 1 1,-11-1 0,5-3 0,-15 2 0,-25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02E4-6D6F-E84A-A784-A0C6C02D88A5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5E2C5-0288-DC4C-8DCC-8D6F70DC2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72A1-558A-FA43-99E4-6214766C76D3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9DC21-E777-D843-9015-1D6D7D186AA7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4473-3709-3F48-9AA8-CE0B2E95F8AC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AA74C-FB4E-164C-9C54-4D37F3984AD6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70AC-01B1-E34C-B63A-A12E598BCE0C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0E9CB-D09D-A24F-A37C-B7316D69BC36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9C6B-D26C-3141-91B7-D3085595ADFD}" type="datetime1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DC5D-0F68-9B4D-842F-56DE37A45DB0}" type="datetime1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D77D-E001-1046-A292-32886479A08F}" type="datetime1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3635-1537-7043-8D76-450B97E18EF0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7E12-E9CA-0040-988E-23F50426A23D}" type="datetime1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D9844-BA64-0A47-A986-CA3FF9C32852}" type="datetime1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9FB4-02C0-B844-965F-FEE09AE4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75B98-66F9-EC4B-86F9-C5E8CAE6D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“usual” mean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One observation of the expected average delay in queue for the first n customers</a:t>
                </a:r>
              </a:p>
              <a:p>
                <a:r>
                  <a:rPr lang="en-US" dirty="0"/>
                  <a:t>To form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confidence interval:</a:t>
                </a:r>
              </a:p>
              <a:p>
                <a:pPr lvl="1"/>
                <a:r>
                  <a:rPr lang="en-US" dirty="0"/>
                  <a:t>Perform N independent replications obtaining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as the average for replications 1…N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̿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̿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̿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dirty="0"/>
                  <a:t> confidence interval for the expected average delay in queue of the first n customers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075B98-66F9-EC4B-86F9-C5E8CAE6D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4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1FB5-08CC-0E4B-83E5-0911FB44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724C-C17A-1A46-8C5B-E8A1BEE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829A-EAF4-394C-9E91-E9A6C2F1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0899E-9546-AE4A-BB4A-6BF6554D3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computed 95% confidence interval for some measure </a:t>
                </a:r>
                <a:r>
                  <a:rPr lang="en-US" dirty="0" err="1"/>
                  <a:t>μ</a:t>
                </a:r>
                <a:endParaRPr lang="en-US" dirty="0"/>
              </a:p>
              <a:p>
                <a:r>
                  <a:rPr lang="en-US" dirty="0"/>
                  <a:t>It does </a:t>
                </a:r>
                <a:r>
                  <a:rPr lang="en-US" i="1" dirty="0"/>
                  <a:t>not</a:t>
                </a:r>
                <a:r>
                  <a:rPr lang="en-US" dirty="0"/>
                  <a:t> mean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=0.95!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The</a:t>
                </a:r>
                <a:r>
                  <a:rPr lang="en-US" dirty="0"/>
                  <a:t> frequentist interpretation is:</a:t>
                </a:r>
              </a:p>
              <a:p>
                <a:pPr lvl="1"/>
                <a:r>
                  <a:rPr lang="en-US" b="0" dirty="0"/>
                  <a:t>If we were to perform the identical experiment many times, approximately 95% of them would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However, we don’t know which ones (since we don’t know </a:t>
                </a:r>
                <a:r>
                  <a:rPr lang="en-US" dirty="0" err="1"/>
                  <a:t>μ</a:t>
                </a:r>
                <a:r>
                  <a:rPr lang="en-US" dirty="0"/>
                  <a:t>)</a:t>
                </a:r>
              </a:p>
              <a:p>
                <a:r>
                  <a:rPr lang="en-US" b="0" dirty="0"/>
                  <a:t>We have essentially conducted </a:t>
                </a:r>
                <a:r>
                  <a:rPr lang="en-US" b="0" i="1" dirty="0"/>
                  <a:t>one</a:t>
                </a:r>
                <a:r>
                  <a:rPr lang="en-US" b="0" dirty="0"/>
                  <a:t> Bernoulli trial with probability of “success” = 0.95</a:t>
                </a:r>
              </a:p>
              <a:p>
                <a:r>
                  <a:rPr lang="en-US" dirty="0"/>
                  <a:t>And with such a high probability, we declare “success”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20899E-9546-AE4A-BB4A-6BF6554D3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3D28-DE48-4149-AA35-E620536B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F2B4-BCFE-E24C-B33E-E36A00D8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A7C6-D6D8-8648-8581-B7C435C023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4E6F-7025-0549-9045-B8CC418A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98BB-4972-5B49-9992-892ED806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one statistics object to collect data within a replication</a:t>
            </a:r>
          </a:p>
          <a:p>
            <a:pPr lvl="1"/>
            <a:r>
              <a:rPr lang="en-US" dirty="0"/>
              <a:t>The “inner” stat object</a:t>
            </a:r>
          </a:p>
          <a:p>
            <a:r>
              <a:rPr lang="en-US" dirty="0"/>
              <a:t>Use a second to collect data from the inner stat object</a:t>
            </a:r>
          </a:p>
          <a:p>
            <a:pPr lvl="1"/>
            <a:r>
              <a:rPr lang="en-US" dirty="0"/>
              <a:t>The “outer” stat object</a:t>
            </a:r>
          </a:p>
          <a:p>
            <a:r>
              <a:rPr lang="en-US" dirty="0"/>
              <a:t>After each replication. . .</a:t>
            </a:r>
          </a:p>
          <a:p>
            <a:pPr lvl="1"/>
            <a:r>
              <a:rPr lang="en-US" dirty="0"/>
              <a:t>Pass the value from the inner stat to the outer stat object</a:t>
            </a:r>
          </a:p>
          <a:p>
            <a:pPr lvl="1"/>
            <a:r>
              <a:rPr lang="en-US" dirty="0"/>
              <a:t>Reset the inner stat object</a:t>
            </a:r>
          </a:p>
          <a:p>
            <a:pPr lvl="1"/>
            <a:r>
              <a:rPr lang="en-US" dirty="0"/>
              <a:t>Result: independent, identically distributed  (IID) observations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166BA-6591-2448-8237-9D99D98B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FCF5D-AFB0-B841-ADE9-5A56FF07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Output Analysis</a:t>
            </a:r>
          </a:p>
          <a:p>
            <a:r>
              <a:rPr lang="en-US" dirty="0"/>
              <a:t>Terminating and non-terminating simulations</a:t>
            </a:r>
          </a:p>
          <a:p>
            <a:r>
              <a:rPr lang="en-US" dirty="0"/>
              <a:t>Estimating a confidence interval for a terminating simulation</a:t>
            </a:r>
          </a:p>
          <a:p>
            <a:r>
              <a:rPr lang="en-US" dirty="0"/>
              <a:t>The meaning of what is estimated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89EC72-6467-0D4A-9641-0E4CBD369716}"/>
                  </a:ext>
                </a:extLst>
              </p14:cNvPr>
              <p14:cNvContentPartPr/>
              <p14:nvPr/>
            </p14:nvContentPartPr>
            <p14:xfrm>
              <a:off x="1756080" y="2193120"/>
              <a:ext cx="4724280" cy="168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89EC72-6467-0D4A-9641-0E4CBD3697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6720" y="2183760"/>
                <a:ext cx="4743000" cy="17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1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2960-21FA-8743-968B-D786FECB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130A-81B2-3645-94E8-10CAF0AA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 learn something about the system being modeled</a:t>
            </a:r>
          </a:p>
          <a:p>
            <a:r>
              <a:rPr lang="en-US" dirty="0"/>
              <a:t>Discrete Event Simulations are typically stochastic</a:t>
            </a:r>
          </a:p>
          <a:p>
            <a:pPr lvl="1"/>
            <a:r>
              <a:rPr lang="en-US" dirty="0"/>
              <a:t>Fancy word for “random”</a:t>
            </a:r>
          </a:p>
          <a:p>
            <a:r>
              <a:rPr lang="en-US" dirty="0"/>
              <a:t>One replication may not be representative of the system</a:t>
            </a:r>
          </a:p>
          <a:p>
            <a:r>
              <a:rPr lang="en-US" dirty="0"/>
              <a:t>Can you estimate  </a:t>
            </a:r>
            <a:r>
              <a:rPr lang="en-US" dirty="0" err="1"/>
              <a:t>Pr</a:t>
            </a:r>
            <a:r>
              <a:rPr lang="en-US" dirty="0"/>
              <a:t>{heads} from one coin flip?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9576-5281-4544-89A1-4586EFF1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15C6-B3FF-B543-9130-F0EA80D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A16151-DC04-A34A-912C-2D19FC3A6989}"/>
                  </a:ext>
                </a:extLst>
              </p14:cNvPr>
              <p14:cNvContentPartPr/>
              <p14:nvPr/>
            </p14:nvContentPartPr>
            <p14:xfrm>
              <a:off x="2307240" y="3182040"/>
              <a:ext cx="2153880" cy="47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A16151-DC04-A34A-912C-2D19FC3A6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880" y="3172680"/>
                <a:ext cx="2172600" cy="4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7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95F5-2979-D649-AB8B-C8C6D544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Output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8D63-4898-AF44-92D2-6D498B10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waiting time for customers?</a:t>
            </a:r>
          </a:p>
          <a:p>
            <a:r>
              <a:rPr lang="en-US" dirty="0"/>
              <a:t>What is the average time to process a job?</a:t>
            </a:r>
          </a:p>
          <a:p>
            <a:r>
              <a:rPr lang="en-US" dirty="0"/>
              <a:t>What is the average percentage of lost customers due to reneging?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D116-6EB8-1B46-A493-0271AAB6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F44C-D72D-C442-BA6C-0FBF45A0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EAE88F-9597-5845-AAC8-27362BCF7E77}"/>
                  </a:ext>
                </a:extLst>
              </p14:cNvPr>
              <p14:cNvContentPartPr/>
              <p14:nvPr/>
            </p14:nvContentPartPr>
            <p14:xfrm>
              <a:off x="3674160" y="2287440"/>
              <a:ext cx="1652400" cy="10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EAE88F-9597-5845-AAC8-27362BCF7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0" y="2278080"/>
                <a:ext cx="1671120" cy="11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34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7F06-C88F-314D-8CB3-6E09B8F6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Analysis for One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FA4B-49C0-8E4D-92E8-342F36EC6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replication is not sufficient</a:t>
            </a:r>
          </a:p>
          <a:p>
            <a:r>
              <a:rPr lang="en-US" dirty="0"/>
              <a:t>If we want to estimate the mean, the sample average is a good place to start . . .</a:t>
            </a:r>
          </a:p>
          <a:p>
            <a:r>
              <a:rPr lang="en-US" dirty="0"/>
              <a:t>But it still doesn’t give information about how accurate that estimate is</a:t>
            </a:r>
          </a:p>
          <a:p>
            <a:r>
              <a:rPr lang="en-US" dirty="0"/>
              <a:t>Therefore, we need a confidence interval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694-7F6D-C643-9C21-4A3FF016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A2314-486D-5940-937E-89FAC369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869388-C0F9-2947-9077-4941BF929593}"/>
                  </a:ext>
                </a:extLst>
              </p14:cNvPr>
              <p14:cNvContentPartPr/>
              <p14:nvPr/>
            </p14:nvContentPartPr>
            <p14:xfrm>
              <a:off x="2747520" y="2230200"/>
              <a:ext cx="5683320" cy="56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869388-C0F9-2947-9077-4941BF929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160" y="2220840"/>
                <a:ext cx="5702040" cy="5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23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157A-A33A-AA4C-86E3-35EF8B4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from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31234-8DF9-AB4F-8E42-1B62143D4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a random sample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independent &amp; identically distributed (</a:t>
                </a:r>
                <a:r>
                  <a:rPr lang="en-US" dirty="0" err="1"/>
                  <a:t>iid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 point estimator for the (unknown) mean </a:t>
                </a:r>
                <a:r>
                  <a:rPr lang="en-US" dirty="0" err="1"/>
                  <a:t>μ</a:t>
                </a:r>
                <a:r>
                  <a:rPr lang="en-US" dirty="0"/>
                  <a:t> is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 estimator for the (unknown)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is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 approximate 100(1 - 𝛼)% confidence interval for </a:t>
                </a:r>
                <a:r>
                  <a:rPr lang="en-US" dirty="0" err="1"/>
                  <a:t>μ</a:t>
                </a:r>
                <a:r>
                  <a:rPr lang="en-US" dirty="0"/>
                  <a:t> is: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quantile of the Student t distribution with n-1 degrees of freedom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31234-8DF9-AB4F-8E42-1B62143D4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4BB9-A883-B448-A547-D72C282B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80E5-C14C-7B45-874C-863BD346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7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Terminating &amp; Non-Terminating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Terminating Simulation</a:t>
            </a:r>
          </a:p>
          <a:p>
            <a:pPr lvl="1"/>
            <a:r>
              <a:rPr lang="en-US" dirty="0"/>
              <a:t>“Natural” end event or condition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“Winning” a combat scenario</a:t>
            </a:r>
          </a:p>
          <a:p>
            <a:pPr lvl="2"/>
            <a:r>
              <a:rPr lang="en-US" dirty="0"/>
              <a:t>Facility opens in morning and closes in afternoon</a:t>
            </a:r>
          </a:p>
          <a:p>
            <a:r>
              <a:rPr lang="en-US" dirty="0"/>
              <a:t>Non-terminating Simulation</a:t>
            </a:r>
          </a:p>
          <a:p>
            <a:pPr lvl="1"/>
            <a:r>
              <a:rPr lang="en-US" dirty="0"/>
              <a:t>No “natural” end condition</a:t>
            </a:r>
          </a:p>
          <a:p>
            <a:pPr lvl="1"/>
            <a:r>
              <a:rPr lang="en-US" dirty="0"/>
              <a:t>May run indefinitely</a:t>
            </a:r>
          </a:p>
          <a:p>
            <a:pPr lvl="1"/>
            <a:r>
              <a:rPr lang="en-US" dirty="0"/>
              <a:t>Either reaches steady-state or “blows up”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Measure for Terminating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being estimated?</a:t>
            </a:r>
          </a:p>
          <a:p>
            <a:pPr lvl="1"/>
            <a:r>
              <a:rPr lang="en-US" dirty="0"/>
              <a:t>individual observations are not </a:t>
            </a:r>
            <a:r>
              <a:rPr lang="en-US" dirty="0" err="1"/>
              <a:t>iid</a:t>
            </a:r>
            <a:endParaRPr lang="en-US" dirty="0"/>
          </a:p>
          <a:p>
            <a:pPr lvl="1"/>
            <a:r>
              <a:rPr lang="en-US" dirty="0"/>
              <a:t>Typically some function of individual observations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Average delay in queue over the day</a:t>
            </a:r>
          </a:p>
          <a:p>
            <a:pPr lvl="2"/>
            <a:r>
              <a:rPr lang="en-US" dirty="0"/>
              <a:t>Maximum number in queue over the day</a:t>
            </a:r>
          </a:p>
          <a:p>
            <a:pPr lvl="2"/>
            <a:r>
              <a:rPr lang="en-US" dirty="0"/>
              <a:t>Average number in queue over the day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CB66-E2A4-DB49-9C89-1D810BBC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Applying “Normal”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D138-C8A6-F142-A664-8C09B621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simulation data is typically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 err="1"/>
              <a:t>iid</a:t>
            </a:r>
            <a:r>
              <a:rPr lang="en-US" dirty="0"/>
              <a:t> (independent &amp; identically distributed).</a:t>
            </a:r>
          </a:p>
          <a:p>
            <a:r>
              <a:rPr lang="en-US" dirty="0"/>
              <a:t>Example: Successive delays in queue: 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endParaRPr lang="en-US" dirty="0"/>
          </a:p>
          <a:p>
            <a:pPr lvl="1"/>
            <a:r>
              <a:rPr lang="en-US" dirty="0"/>
              <a:t>Not identically distributed – each has a different mean</a:t>
            </a:r>
          </a:p>
          <a:p>
            <a:pPr lvl="1"/>
            <a:r>
              <a:rPr lang="en-US" dirty="0"/>
              <a:t>Not independent – knowing D</a:t>
            </a:r>
            <a:r>
              <a:rPr lang="en-US" baseline="-25000" dirty="0"/>
              <a:t>i</a:t>
            </a:r>
            <a:r>
              <a:rPr lang="en-US" dirty="0"/>
              <a:t> gives information about D</a:t>
            </a:r>
            <a:r>
              <a:rPr lang="en-US" baseline="-25000" dirty="0"/>
              <a:t>i+1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3412-DE47-0D4C-A9F0-9E95C9054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249D-E249-C54A-97E3-490C673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6571D-A9B3-7242-AFAF-5626AA8F2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724</Words>
  <Application>Microsoft Macintosh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Introduction to Discrete Event Simulation Session 12</vt:lpstr>
      <vt:lpstr>Overview</vt:lpstr>
      <vt:lpstr>Simulation Output Analysis</vt:lpstr>
      <vt:lpstr>Simulation Output Analysis</vt:lpstr>
      <vt:lpstr>Output Analysis for One Measure</vt:lpstr>
      <vt:lpstr>Recall from Statistics</vt:lpstr>
      <vt:lpstr>Terminating &amp; Non-Terminating Simulations</vt:lpstr>
      <vt:lpstr>Estimating Measure for Terminating Simulation</vt:lpstr>
      <vt:lpstr>Difficulty Applying “Normal” Statistics</vt:lpstr>
      <vt:lpstr>Estimation</vt:lpstr>
      <vt:lpstr>Meaning of Confidence Interval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12</dc:title>
  <dc:creator>Buss, Arnold (Arnie) (CIV)</dc:creator>
  <cp:lastModifiedBy>Buss, Arnold (Arnie) (CIV)</cp:lastModifiedBy>
  <cp:revision>3</cp:revision>
  <dcterms:created xsi:type="dcterms:W3CDTF">2021-09-09T00:30:46Z</dcterms:created>
  <dcterms:modified xsi:type="dcterms:W3CDTF">2021-09-17T15:53:47Z</dcterms:modified>
</cp:coreProperties>
</file>