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9A147-65B7-8543-9D61-1CFA9B145847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C162D-FBA3-EB45-98ED-CA15AB7D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0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27BD8-4510-ED42-B6AB-79858A5A7A10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6EB8-EC94-0D4F-8B91-CD800D7F1040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0AA7B-DBA5-5844-9FD3-3AB1AC3EB779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C557C-E314-4E47-8702-7FFC00168F4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BA5C-1969-2E40-8F32-D7DEA89A32D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EDB22-0E4A-4B4B-9963-318E759EDF4B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AD57E-9287-4F4F-B913-81E7B99CE23C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0B71-2BEE-7D4C-ABFF-0C9DD45F5056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ED5D-7716-7740-8A52-A0040A1AA202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2A6D0-04D7-EB46-8E2A-51C74A7C682F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A5499-02EF-FC41-9FB3-6BAF7E3DD86D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C6A35-FD69-EA46-B417-E01CDA02350A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Steady-State analysis</a:t>
            </a:r>
          </a:p>
          <a:p>
            <a:r>
              <a:rPr lang="en-US" dirty="0"/>
              <a:t>Issues with data in steady-state</a:t>
            </a:r>
          </a:p>
          <a:p>
            <a:pPr lvl="1"/>
            <a:r>
              <a:rPr lang="en-US" dirty="0"/>
              <a:t>Reaching steady-state</a:t>
            </a:r>
          </a:p>
          <a:p>
            <a:pPr lvl="1"/>
            <a:r>
              <a:rPr lang="en-US" dirty="0"/>
              <a:t>Data in steady-state still correlated</a:t>
            </a:r>
          </a:p>
          <a:p>
            <a:r>
              <a:rPr lang="en-US" dirty="0"/>
              <a:t>Truncation (“Warmup”)</a:t>
            </a:r>
          </a:p>
          <a:p>
            <a:r>
              <a:rPr lang="en-US" dirty="0"/>
              <a:t>Replication/Deletion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7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Steady-State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conditions not typical of steady-state</a:t>
            </a:r>
          </a:p>
          <a:p>
            <a:r>
              <a:rPr lang="en-US" dirty="0"/>
              <a:t>Steady-state measure may be very different from initial observations</a:t>
            </a:r>
          </a:p>
          <a:p>
            <a:r>
              <a:rPr lang="en-US" dirty="0"/>
              <a:t>Initial observations typically biased with respect to steady-state measure</a:t>
            </a:r>
          </a:p>
          <a:p>
            <a:r>
              <a:rPr lang="en-US" dirty="0"/>
              <a:t>In steady-state, observations are </a:t>
            </a:r>
            <a:r>
              <a:rPr lang="en-US"/>
              <a:t>still auto-correlated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0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Initialization Bias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370" y="1828800"/>
            <a:ext cx="5076656" cy="3559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94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initial observations are biased, “warm-up” simulation by running for awhile then clearing statistics and carrying on</a:t>
            </a:r>
          </a:p>
          <a:p>
            <a:r>
              <a:rPr lang="en-US" dirty="0"/>
              <a:t>For tally data:</a:t>
            </a:r>
          </a:p>
          <a:p>
            <a:endParaRPr lang="en-US" dirty="0"/>
          </a:p>
          <a:p>
            <a:r>
              <a:rPr lang="en-US" dirty="0"/>
              <a:t>For time-varying data: </a:t>
            </a:r>
          </a:p>
          <a:p>
            <a:endParaRPr lang="en-US" dirty="0"/>
          </a:p>
          <a:p>
            <a:pPr lvl="1"/>
            <a:r>
              <a:rPr lang="en-US" dirty="0"/>
              <a:t>Where T is the truncation point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002369"/>
              </p:ext>
            </p:extLst>
          </p:nvPr>
        </p:nvGraphicFramePr>
        <p:xfrm>
          <a:off x="3869635" y="2622447"/>
          <a:ext cx="1930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965200" imgH="444500" progId="Equation.3">
                  <p:embed/>
                </p:oleObj>
              </mc:Choice>
              <mc:Fallback>
                <p:oleObj name="Equation" r:id="rId3" imgW="965200" imgH="4445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69635" y="2622447"/>
                        <a:ext cx="1930400" cy="88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871453"/>
              </p:ext>
            </p:extLst>
          </p:nvPr>
        </p:nvGraphicFramePr>
        <p:xfrm>
          <a:off x="4535508" y="3646384"/>
          <a:ext cx="2763176" cy="8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257300" imgH="393700" progId="Equation.3">
                  <p:embed/>
                </p:oleObj>
              </mc:Choice>
              <mc:Fallback>
                <p:oleObj name="Equation" r:id="rId5" imgW="1257300" imgH="3937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5508" y="3646384"/>
                        <a:ext cx="2763176" cy="8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184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D216-ADC6-7448-B03D-35DF7E60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 Tally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36E46-77DB-4A49-8A60-C82676704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Truncation </a:t>
                </a:r>
                <a:r>
                  <a:rPr lang="en-US" i="1" dirty="0">
                    <a:cs typeface="Lao MN" pitchFamily="2" charset="0"/>
                  </a:rPr>
                  <a:t>T</a:t>
                </a:r>
                <a:r>
                  <a:rPr lang="en-US" dirty="0"/>
                  <a:t> can be at a specified simulation time rather than a count</a:t>
                </a:r>
              </a:p>
              <a:p>
                <a:r>
                  <a:rPr lang="en-US" dirty="0"/>
                  <a:t>The tally average after warmup is the sample average of observations after </a:t>
                </a:r>
                <a:r>
                  <a:rPr lang="en-US" i="1" dirty="0"/>
                  <a:t>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the number of observations after the truncation point </a:t>
                </a:r>
                <a:r>
                  <a:rPr lang="en-US" i="1" dirty="0"/>
                  <a:t>T</a:t>
                </a:r>
                <a:r>
                  <a:rPr lang="en-US" dirty="0"/>
                  <a:t>; and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times when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occur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36E46-77DB-4A49-8A60-C82676704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F261-21C1-8C4A-9505-07D39A97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09E7-F83B-B047-BADB-3B47A30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8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Measure (Mean)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Unlike terminating case, steady-state measure is a single value</a:t>
            </a:r>
          </a:p>
          <a:p>
            <a:r>
              <a:rPr lang="en-US" dirty="0"/>
              <a:t>If in steady-state</a:t>
            </a:r>
          </a:p>
          <a:p>
            <a:pPr lvl="1"/>
            <a:r>
              <a:rPr lang="en-US" dirty="0"/>
              <a:t>Data are identically distributed (are at least have the same mean)</a:t>
            </a:r>
          </a:p>
          <a:p>
            <a:pPr lvl="1"/>
            <a:r>
              <a:rPr lang="en-US" dirty="0"/>
              <a:t>However, the data are still correlated</a:t>
            </a:r>
          </a:p>
          <a:p>
            <a:r>
              <a:rPr lang="en-US" dirty="0"/>
              <a:t>The usual estimate of the variance is biased</a:t>
            </a:r>
          </a:p>
          <a:p>
            <a:r>
              <a:rPr lang="en-US" dirty="0"/>
              <a:t>To form a confidence interval, still need to get to “</a:t>
            </a:r>
            <a:r>
              <a:rPr lang="en-US" dirty="0" err="1"/>
              <a:t>iid</a:t>
            </a:r>
            <a:r>
              <a:rPr lang="en-US" dirty="0"/>
              <a:t>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7F93-A75E-6240-8612-5B7520CF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Replication/Deletion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8B27-F58F-B94D-AD33-450EAE62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replication consists of truncating data at the warmup (“deletion”)</a:t>
            </a:r>
          </a:p>
          <a:p>
            <a:r>
              <a:rPr lang="en-US" dirty="0"/>
              <a:t>Then continuing to sample in ”steady state”</a:t>
            </a:r>
          </a:p>
          <a:p>
            <a:r>
              <a:rPr lang="en-US" dirty="0"/>
              <a:t>Aggregate measure in steady state (e.g. mean) is one observation</a:t>
            </a:r>
          </a:p>
          <a:p>
            <a:r>
              <a:rPr lang="en-US" dirty="0"/>
              <a:t>Repeat independently and form confidence interval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070A-F09B-B144-81B0-E8738D17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6989-3059-F549-AFD8-93A9CB79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727A-C1DB-3A4F-9743-006CF1292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326</Words>
  <Application>Microsoft Macintosh PowerPoint</Application>
  <PresentationFormat>Widescreen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Equation</vt:lpstr>
      <vt:lpstr>Introduction to Discrete Event Simulation Session 13</vt:lpstr>
      <vt:lpstr>Overview</vt:lpstr>
      <vt:lpstr>Issues with Steady-State</vt:lpstr>
      <vt:lpstr>Illustration of Initialization Bias</vt:lpstr>
      <vt:lpstr>Truncation</vt:lpstr>
      <vt:lpstr>Alternative for Tally</vt:lpstr>
      <vt:lpstr>Steady-State Measure (Mean)</vt:lpstr>
      <vt:lpstr>Replication/Deletion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13</dc:title>
  <dc:creator>Buss, Arnold (Arnie) (CIV)</dc:creator>
  <cp:lastModifiedBy>Buss, Arnold (Arnie) (CIV)</cp:lastModifiedBy>
  <cp:revision>1</cp:revision>
  <dcterms:created xsi:type="dcterms:W3CDTF">2021-09-09T00:41:10Z</dcterms:created>
  <dcterms:modified xsi:type="dcterms:W3CDTF">2021-09-09T00:44:28Z</dcterms:modified>
</cp:coreProperties>
</file>