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72" r:id="rId4"/>
    <p:sldId id="298" r:id="rId5"/>
    <p:sldId id="281" r:id="rId6"/>
    <p:sldId id="297" r:id="rId7"/>
    <p:sldId id="282" r:id="rId8"/>
    <p:sldId id="304" r:id="rId9"/>
    <p:sldId id="301" r:id="rId10"/>
    <p:sldId id="302" r:id="rId11"/>
    <p:sldId id="274" r:id="rId12"/>
    <p:sldId id="288" r:id="rId13"/>
    <p:sldId id="303" r:id="rId14"/>
    <p:sldId id="278" r:id="rId15"/>
    <p:sldId id="279" r:id="rId16"/>
    <p:sldId id="275" r:id="rId17"/>
    <p:sldId id="276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3772-F4E4-3048-A5CC-8BAEA75D7881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A0E8-2888-F045-B547-D1A87096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3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lIns="92309" tIns="46154" rIns="92309" bIns="46154" anchor="ctr"/>
          <a:lstStyle/>
          <a:p>
            <a:endParaRPr lang="en-US" dirty="0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936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14C88E20-E5E9-004B-8630-8EDF4373019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073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0B022-180D-C54E-81A5-B7D2ED151ED7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FC86-0BA4-3540-99B0-1B293173774B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9AF4-F9FD-6145-964E-172864B5DBDB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164F5-68B2-984C-AACA-D362E965B9E6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B4FE4-D749-5F49-94DD-C02E52E4DA15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BBF0-7906-1D48-83AF-E596F77798B6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BA3D-DD79-9C4D-ABEE-102B4BB250D7}" type="datetime1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72AE-5B88-C04C-B51E-6A1EAD99A859}" type="datetime1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7912B-BC40-3044-962A-F18ED63E9175}" type="datetime1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F29CB-D07A-7749-BBC2-77210064D9AF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0C466-4C0F-2A46-B6E1-94DDACB21568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12934-9BB0-614A-986D-0629725C6653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1F14-062D-7B4B-9BE9-2741CAE7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D335D-55DB-9548-A7A1-B2FD7A964CF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DD4473-B78E-A046-857A-631E16DBD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656" y="2819400"/>
            <a:ext cx="4737100" cy="9652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10196-D02F-DD49-B1F3-2B3503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0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Transient Entities</a:t>
            </a:r>
          </a:p>
        </p:txBody>
      </p:sp>
      <p:sp>
        <p:nvSpPr>
          <p:cNvPr id="614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Objects represent individual “things” in system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Attributes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name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creationTime</a:t>
            </a:r>
            <a:r>
              <a:rPr lang="en-US" dirty="0">
                <a:latin typeface="Arial" charset="0"/>
                <a:cs typeface="Arial" charset="0"/>
              </a:rPr>
              <a:t> -&gt; age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timeStamp</a:t>
            </a:r>
            <a:r>
              <a:rPr lang="en-US" dirty="0">
                <a:latin typeface="Arial" charset="0"/>
                <a:cs typeface="Arial" charset="0"/>
              </a:rPr>
              <a:t> -&gt; </a:t>
            </a:r>
            <a:r>
              <a:rPr lang="en-US" dirty="0" err="1">
                <a:latin typeface="Arial" charset="0"/>
                <a:cs typeface="Arial" charset="0"/>
              </a:rPr>
              <a:t>elapsedTime</a:t>
            </a:r>
            <a:endParaRPr lang="en-US" dirty="0">
              <a:latin typeface="Arial" charset="0"/>
              <a:cs typeface="Arial" charset="0"/>
            </a:endParaRP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Methods</a:t>
            </a: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stampTime</a:t>
            </a:r>
            <a:r>
              <a:rPr lang="en-US" dirty="0">
                <a:latin typeface="Arial" charset="0"/>
                <a:cs typeface="Arial" charset="0"/>
              </a:rPr>
              <a:t>() -&gt; sets </a:t>
            </a:r>
            <a:r>
              <a:rPr lang="en-US" dirty="0" err="1">
                <a:latin typeface="Arial" charset="0"/>
                <a:cs typeface="Arial" charset="0"/>
              </a:rPr>
              <a:t>timeStamp</a:t>
            </a:r>
            <a:r>
              <a:rPr lang="en-US" dirty="0">
                <a:latin typeface="Arial" charset="0"/>
                <a:cs typeface="Arial" charset="0"/>
              </a:rPr>
              <a:t> to </a:t>
            </a:r>
            <a:r>
              <a:rPr lang="en-US" dirty="0" err="1">
                <a:latin typeface="Arial" charset="0"/>
                <a:cs typeface="Arial" charset="0"/>
              </a:rPr>
              <a:t>simTime</a:t>
            </a:r>
            <a:endParaRPr lang="en-US" dirty="0">
              <a:latin typeface="Arial" charset="0"/>
              <a:cs typeface="Arial" charset="0"/>
            </a:endParaRPr>
          </a:p>
          <a:p>
            <a:pPr lvl="1" eaLnBrk="1" hangingPunct="1"/>
            <a:r>
              <a:rPr lang="en-US" dirty="0" err="1">
                <a:latin typeface="Arial" charset="0"/>
                <a:cs typeface="Arial" charset="0"/>
              </a:rPr>
              <a:t>getElapsedTime</a:t>
            </a:r>
            <a:r>
              <a:rPr lang="en-US" dirty="0">
                <a:latin typeface="Arial" charset="0"/>
                <a:cs typeface="Arial" charset="0"/>
              </a:rPr>
              <a:t>() – returns </a:t>
            </a:r>
            <a:r>
              <a:rPr lang="en-US" dirty="0" err="1">
                <a:latin typeface="Arial" charset="0"/>
                <a:cs typeface="Arial" charset="0"/>
              </a:rPr>
              <a:t>simTime</a:t>
            </a:r>
            <a:r>
              <a:rPr lang="en-US" dirty="0">
                <a:latin typeface="Arial" charset="0"/>
                <a:cs typeface="Arial" charset="0"/>
              </a:rPr>
              <a:t> – timestamp</a:t>
            </a:r>
          </a:p>
        </p:txBody>
      </p:sp>
      <p:sp>
        <p:nvSpPr>
          <p:cNvPr id="614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61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9F59EFB-4215-FF46-8997-CDDA83DEF5B6}" type="slidenum">
              <a:rPr lang="en-GB">
                <a:solidFill>
                  <a:srgbClr val="000000"/>
                </a:solidFill>
              </a:rPr>
              <a:pPr eaLnBrk="1" hangingPunct="1"/>
              <a:t>11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694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2CD3-5AC8-8A45-9BEC-D6CD06012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(Simplified) UML Class Diagram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66F14-1812-BF4D-9343-DD2F33218CE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F3088-3F18-AE41-949C-8338AD960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C34BB6-8AB1-574D-B3D8-E18208555613}" type="slidenum">
              <a:rPr lang="en-GB" smtClean="0"/>
              <a:pPr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09D623-7EC7-434C-8AD7-ED9E3E243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13" y="2514600"/>
            <a:ext cx="3124200" cy="218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75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E6FB-BA6B-7940-92B3-8B326971D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Revisited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E3202-979A-5745-A0CD-541E66DF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explicitly estimate …</a:t>
            </a:r>
          </a:p>
          <a:p>
            <a:pPr lvl="1"/>
            <a:r>
              <a:rPr lang="en-US" dirty="0"/>
              <a:t>Average delay in queue</a:t>
            </a:r>
          </a:p>
          <a:p>
            <a:pPr lvl="1"/>
            <a:r>
              <a:rPr lang="en-US" dirty="0"/>
              <a:t>Average time in system</a:t>
            </a:r>
          </a:p>
          <a:p>
            <a:r>
              <a:rPr lang="en-US" dirty="0"/>
              <a:t>Verify Little’s formula</a:t>
            </a:r>
          </a:p>
          <a:p>
            <a:r>
              <a:rPr lang="en-US" dirty="0"/>
              <a:t>Model </a:t>
            </a:r>
            <a:r>
              <a:rPr lang="en-US"/>
              <a:t>individual customers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43C26-41FC-4249-B866-64F39338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09E5D-AF61-774B-BB21-FD75ED26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7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EntityServer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k = Number of servers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b="1" dirty="0"/>
              <a:t>q = container of Entities (empty)</a:t>
            </a:r>
          </a:p>
          <a:p>
            <a:pPr lvl="1"/>
            <a:r>
              <a:rPr lang="en-US" b="1" dirty="0"/>
              <a:t>D = delay in Queue (</a:t>
            </a:r>
            <a:r>
              <a:rPr lang="en-US" b="1" dirty="0" err="1"/>
              <a:t>NaN</a:t>
            </a:r>
            <a:r>
              <a:rPr lang="en-US" b="1" dirty="0"/>
              <a:t>)</a:t>
            </a:r>
          </a:p>
          <a:p>
            <a:pPr lvl="1"/>
            <a:r>
              <a:rPr lang="en-US" b="1" dirty="0"/>
              <a:t>W = time in system (</a:t>
            </a:r>
            <a:r>
              <a:rPr lang="en-US" b="1" dirty="0" err="1"/>
              <a:t>NaN</a:t>
            </a:r>
            <a:r>
              <a:rPr lang="en-US" b="1" dirty="0"/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4B0D-CCED-D546-A897-00722E3486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6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Entity Server Component</a:t>
            </a:r>
          </a:p>
        </p:txBody>
      </p:sp>
      <p:sp>
        <p:nvSpPr>
          <p:cNvPr id="819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4811B96-9F5A-334E-8153-5F63C1FE8961}" type="slidenum">
              <a:rPr lang="en-GB">
                <a:solidFill>
                  <a:srgbClr val="000000"/>
                </a:solidFill>
              </a:rPr>
              <a:pPr eaLnBrk="1" hangingPunct="1"/>
              <a:t>15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5C94A-A547-EF40-B3AE-0C968744A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806" y="1676400"/>
            <a:ext cx="7162800" cy="3644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2A646-E463-5946-B5D0-9E5274763FD0}"/>
              </a:ext>
            </a:extLst>
          </p:cNvPr>
          <p:cNvSpPr txBox="1"/>
          <p:nvPr/>
        </p:nvSpPr>
        <p:spPr>
          <a:xfrm>
            <a:off x="2912582" y="5587215"/>
            <a:ext cx="4634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e.elapsed</a:t>
            </a:r>
            <a:r>
              <a:rPr lang="en-US" dirty="0"/>
              <a:t> is short for </a:t>
            </a:r>
            <a:r>
              <a:rPr lang="en-US" dirty="0" err="1"/>
              <a:t>e.getElapsedTime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3054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Entity Arrival Process</a:t>
            </a:r>
          </a:p>
        </p:txBody>
      </p:sp>
      <p:sp>
        <p:nvSpPr>
          <p:cNvPr id="717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717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B7482-202D-3446-BE70-4591EB9A9564}" type="slidenum">
              <a:rPr lang="en-GB">
                <a:solidFill>
                  <a:srgbClr val="000000"/>
                </a:solidFill>
              </a:rPr>
              <a:pPr eaLnBrk="1" hangingPunct="1"/>
              <a:t>16</a:t>
            </a:fld>
            <a:endParaRPr lang="en-GB">
              <a:solidFill>
                <a:srgbClr val="0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2374900"/>
            <a:ext cx="49403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78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Subclassing</a:t>
            </a:r>
            <a:r>
              <a:rPr lang="en-US" dirty="0"/>
              <a:t> </a:t>
            </a:r>
            <a:r>
              <a:rPr lang="en-US" dirty="0" err="1"/>
              <a:t>ArrivalProcess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41E6-4DC9-2944-A650-417AEB463F33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252" y="1426589"/>
            <a:ext cx="3824043" cy="4706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84F9FA-62E0-9A4F-98EA-8147B3D3F7BC}"/>
              </a:ext>
            </a:extLst>
          </p:cNvPr>
          <p:cNvSpPr txBox="1"/>
          <p:nvPr/>
        </p:nvSpPr>
        <p:spPr>
          <a:xfrm>
            <a:off x="3047207" y="1478174"/>
            <a:ext cx="167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ArrivalProcess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E8F69B-5657-DE46-8B2B-9E47E356CF52}"/>
              </a:ext>
            </a:extLst>
          </p:cNvPr>
          <p:cNvSpPr txBox="1"/>
          <p:nvPr/>
        </p:nvSpPr>
        <p:spPr>
          <a:xfrm>
            <a:off x="2758931" y="3962400"/>
            <a:ext cx="2248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EntityArrivalProcess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3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Listener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95052F-B4E8-6A4C-AA5E-F8DF7AA2422A}" type="slidenum">
              <a:rPr lang="en-GB" smtClean="0"/>
              <a:pPr/>
              <a:t>18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100" y="2971800"/>
            <a:ext cx="47371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latin typeface="Arial" charset="0"/>
                <a:cs typeface="Arial" charset="0"/>
              </a:rPr>
              <a:t>Class 09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Two Server Types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Containers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Arial" charset="0"/>
                <a:cs typeface="Arial" charset="0"/>
              </a:rPr>
              <a:t>Transient Entities</a:t>
            </a:r>
            <a:endParaRPr lang="en-GB" dirty="0">
              <a:latin typeface="Arial" charset="0"/>
              <a:cs typeface="Arial" charset="0"/>
            </a:endParaRP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9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F5B1E-D2EF-7F42-9D17-7ED8F62E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369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898989"/>
                </a:solidFill>
                <a:ea typeface="ＭＳ Ｐゴシック" charset="-128"/>
                <a:cs typeface="Arial" charset="0"/>
              </a:rPr>
              <a:t>DES Short Course - Session 9</a:t>
            </a:r>
            <a:endParaRPr lang="en-GB">
              <a:solidFill>
                <a:srgbClr val="898989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Two </a:t>
            </a:r>
            <a:r>
              <a:rPr lang="en-US" sz="4000" dirty="0">
                <a:latin typeface="Calibri" charset="0"/>
                <a:cs typeface="ＭＳ Ｐゴシック" charset="0"/>
              </a:rPr>
              <a:t>Server</a:t>
            </a:r>
            <a:r>
              <a:rPr lang="en-US" sz="4000" dirty="0">
                <a:latin typeface="Calibri" charset="0"/>
                <a:ea typeface="ＭＳ Ｐゴシック" charset="0"/>
                <a:cs typeface="ＭＳ Ｐゴシック" charset="0"/>
              </a:rPr>
              <a:t> Types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Assumption: Customers prefers Type 0 servers over Type 1 servers</a:t>
            </a:r>
          </a:p>
          <a:p>
            <a:pPr eaLnBrk="1" hangingPunct="1"/>
            <a:r>
              <a:rPr lang="en-US" dirty="0">
                <a:latin typeface="Calibri" charset="0"/>
                <a:cs typeface="ＭＳ Ｐゴシック" charset="0"/>
              </a:rPr>
              <a:t>But will accept a Type 1 server if no Type 0 servers are available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eaLnBrk="1" hangingPunct="1"/>
            <a:endParaRPr lang="en-US" baseline="-25000" dirty="0">
              <a:latin typeface="Calibri" charset="0"/>
              <a:ea typeface="ＭＳ Ｐゴシック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7E35DD-6E38-314D-92A3-54A861D7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8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6FD8-03D9-8947-9A24-FC976B67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C779-985A-224B-8C4D-A9EADDB96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 = # type 0 servers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# type 1 servers</a:t>
            </a:r>
          </a:p>
          <a:p>
            <a:r>
              <a:rPr lang="en-US" dirty="0"/>
              <a:t>{t</a:t>
            </a:r>
            <a:r>
              <a:rPr lang="en-US" baseline="-25000" dirty="0"/>
              <a:t>S0</a:t>
            </a:r>
            <a:r>
              <a:rPr lang="en-US" dirty="0"/>
              <a:t>} = Service times for type 0 servers</a:t>
            </a:r>
          </a:p>
          <a:p>
            <a:r>
              <a:rPr lang="en-US" dirty="0"/>
              <a:t>{t</a:t>
            </a:r>
            <a:r>
              <a:rPr lang="en-US" baseline="-25000" dirty="0"/>
              <a:t>S1</a:t>
            </a:r>
            <a:r>
              <a:rPr lang="en-US" dirty="0"/>
              <a:t>} = Service times for type 1 servers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98BAC-5CEA-2942-A3AA-4B36634222F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62B77-763F-8346-A539-9B6DF59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E64D-5C7D-F94D-9228-350DE9EA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8880-4F89-9C4F-8ADB-AB1E06C9C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Q = # customers in queue (0)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S</a:t>
            </a:r>
            <a:r>
              <a:rPr lang="en-US" baseline="-25000" dirty="0">
                <a:latin typeface="Calibri" charset="0"/>
                <a:ea typeface="ＭＳ Ｐゴシック" charset="0"/>
              </a:rPr>
              <a:t>0 </a:t>
            </a:r>
            <a:r>
              <a:rPr lang="en-US" dirty="0">
                <a:latin typeface="Calibri" charset="0"/>
                <a:ea typeface="ＭＳ Ｐゴシック" charset="0"/>
              </a:rPr>
              <a:t>= # available type </a:t>
            </a:r>
            <a:r>
              <a:rPr lang="en-US" dirty="0">
                <a:latin typeface="Calibri" charset="0"/>
              </a:rPr>
              <a:t>0</a:t>
            </a:r>
            <a:r>
              <a:rPr lang="en-US" dirty="0">
                <a:latin typeface="Calibri" charset="0"/>
                <a:ea typeface="ＭＳ Ｐゴシック" charset="0"/>
              </a:rPr>
              <a:t> servers (k</a:t>
            </a:r>
            <a:r>
              <a:rPr lang="en-US" baseline="-25000" dirty="0">
                <a:latin typeface="Calibri" charset="0"/>
                <a:ea typeface="ＭＳ Ｐゴシック" charset="0"/>
              </a:rPr>
              <a:t>0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</a:rPr>
              <a:t>S</a:t>
            </a:r>
            <a:r>
              <a:rPr lang="en-US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 = # </a:t>
            </a:r>
            <a:r>
              <a:rPr lang="en-US" dirty="0">
                <a:latin typeface="Calibri" charset="0"/>
              </a:rPr>
              <a:t>available type 1</a:t>
            </a:r>
            <a:r>
              <a:rPr lang="en-US" dirty="0">
                <a:latin typeface="Calibri" charset="0"/>
                <a:ea typeface="ＭＳ Ｐゴシック" charset="0"/>
              </a:rPr>
              <a:t> servers (k</a:t>
            </a:r>
            <a:r>
              <a:rPr lang="en-US" baseline="-25000" dirty="0">
                <a:latin typeface="Calibri" charset="0"/>
                <a:ea typeface="ＭＳ Ｐゴシック" charset="0"/>
              </a:rPr>
              <a:t>1</a:t>
            </a:r>
            <a:r>
              <a:rPr lang="en-US" dirty="0">
                <a:latin typeface="Calibri" charset="0"/>
                <a:ea typeface="ＭＳ Ｐゴシック" charset="0"/>
              </a:rPr>
              <a:t>)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BFAF6-1995-0E4D-89E7-8AAC55351A5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BAFE2-2931-3F49-9B96-83D2A1F0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B948F-5F9D-6543-B639-60B21643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941A8-E154-234F-8623-21A3D34DEF4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A6DC8F-69F3-C746-83EF-C32F17E4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600200"/>
            <a:ext cx="5334000" cy="37338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833A9-029E-5D47-995B-4952D751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3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F4D5-FBD9-B54F-A94C-3F606A53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4DCD7-35C7-1547-BDA9-FE48691470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91D46-3946-B549-A8FC-59B74761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66800"/>
            <a:ext cx="5384800" cy="49911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14DAA9-1C88-C341-8990-76059D2F3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3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D3CF-E444-3F4B-AE9E-3665B908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Flip Coin For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B43C0D-B307-7640-8490-38DA309D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D625B-BA5C-8F4D-81DE-A27ABC64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11291-62B3-834E-91DA-ADFA58AD6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484" y="2003862"/>
            <a:ext cx="3822700" cy="336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47A157-A835-5442-A8A6-2228C5576098}"/>
              </a:ext>
            </a:extLst>
          </p:cNvPr>
          <p:cNvSpPr txBox="1"/>
          <p:nvPr/>
        </p:nvSpPr>
        <p:spPr>
          <a:xfrm>
            <a:off x="1398276" y="250466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~ Un(0,1)</a:t>
            </a:r>
          </a:p>
        </p:txBody>
      </p:sp>
    </p:spTree>
    <p:extLst>
      <p:ext uri="{BB962C8B-B14F-4D97-AF65-F5344CB8AC3E}">
        <p14:creationId xmlns:p14="http://schemas.microsoft.com/office/powerpoint/2010/main" val="2220305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8252-17A8-1847-BE26-19DE01835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Model with Arguments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76184-FA64-A04B-B101-4C340DFF4DC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962E5-C727-C041-8326-46A8A28B0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295400"/>
            <a:ext cx="5245100" cy="4533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C5C40-60C6-4948-8668-09640E22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393</Words>
  <Application>Microsoft Macintosh PowerPoint</Application>
  <PresentationFormat>Widescreen</PresentationFormat>
  <Paragraphs>94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Introduction to Discrete Event Simulation Session 9</vt:lpstr>
      <vt:lpstr>Class 09</vt:lpstr>
      <vt:lpstr>Two Server Types</vt:lpstr>
      <vt:lpstr>Parameters</vt:lpstr>
      <vt:lpstr>State Variables</vt:lpstr>
      <vt:lpstr>Events</vt:lpstr>
      <vt:lpstr>Event Graph</vt:lpstr>
      <vt:lpstr>Flip Coin For Server</vt:lpstr>
      <vt:lpstr>Same Model with Arguments</vt:lpstr>
      <vt:lpstr>Listener Diagram</vt:lpstr>
      <vt:lpstr>Transient Entities</vt:lpstr>
      <vt:lpstr>(Simplified) UML Class Diagram</vt:lpstr>
      <vt:lpstr>Multiple Server Queue Revisited</vt:lpstr>
      <vt:lpstr>EntityServer Component</vt:lpstr>
      <vt:lpstr>Entity Server Component</vt:lpstr>
      <vt:lpstr>Entity Arrival Process</vt:lpstr>
      <vt:lpstr>Subclassing ArrivalProcess</vt:lpstr>
      <vt:lpstr>Listener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7</dc:title>
  <dc:creator>Buss, Arnold (Arnie) (CIV)</dc:creator>
  <cp:lastModifiedBy>Buss, Arnold (Arnie) (CIV)</cp:lastModifiedBy>
  <cp:revision>10</cp:revision>
  <dcterms:created xsi:type="dcterms:W3CDTF">2021-09-08T20:46:45Z</dcterms:created>
  <dcterms:modified xsi:type="dcterms:W3CDTF">2021-09-16T16:13:43Z</dcterms:modified>
</cp:coreProperties>
</file>