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74" r:id="rId5"/>
    <p:sldId id="275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935E-32BD-6A46-87DB-62C9086CB3BC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EC6E3-6D25-5C4B-83D1-60118E2E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329CD6-33C8-EE47-956A-C29F7DC2513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EF3675-6B95-9C4C-AFAA-B20E0E133958}" type="slidenum">
              <a:rPr lang="en-GB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058566-F81C-7A41-B942-54A5438CD5A9}" type="slidenum">
              <a:rPr lang="en-GB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C3BA0-10E8-5A46-85EC-F66E855A90AE}" type="slidenum">
              <a:rPr lang="en-GB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2488B2-FE1C-B949-B062-1F5D92288643}" type="slidenum">
              <a:rPr lang="en-GB" sz="1200">
                <a:solidFill>
                  <a:srgbClr val="000000"/>
                </a:solidFill>
              </a:rPr>
              <a:pPr eaLnBrk="1" hangingPunct="1"/>
              <a:t>15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059228-8A10-F443-9E27-2E8CD9C98ADF}" type="slidenum">
              <a:rPr lang="en-GB" sz="1200">
                <a:solidFill>
                  <a:srgbClr val="000000"/>
                </a:solidFill>
              </a:rPr>
              <a:pPr eaLnBrk="1" hangingPunct="1"/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7336303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04C44AB6-D85C-BE4C-8CD4-8CD225775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113" y="365125"/>
            <a:ext cx="727982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FD89DC60-B69D-E049-8BA4-BD25357AC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A0119C7F-21A3-074F-BFCB-2184F569A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Inadmissible State Trajectories</a:t>
            </a:r>
          </a:p>
        </p:txBody>
      </p:sp>
      <p:pic>
        <p:nvPicPr>
          <p:cNvPr id="1945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1"/>
            <a:ext cx="84582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7F30-4993-214A-B9BF-BD06FA76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2C24-9677-174E-BE79-8AC25464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4006-3113-1A4D-8AAB-50AD8AF5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ＭＳ Ｐゴシック" charset="0"/>
              </a:rPr>
              <a:t>Admissible State Trajectory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048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099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86401" y="5715001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Events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4876800" y="5410200"/>
            <a:ext cx="609600" cy="609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867400" y="5410200"/>
            <a:ext cx="152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943600" y="5562600"/>
            <a:ext cx="5334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6400800" y="5410200"/>
            <a:ext cx="914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4A3F-9D70-F144-B2D4-E5C90617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0E3F-41E3-CF4E-BACF-228B8C1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22A3-063C-5A4C-891C-ACF6F54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11</a:t>
            </a:fld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24CE9C-0999-8B40-A123-956FF3D801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03444" y="5410200"/>
            <a:ext cx="2673626" cy="61264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Events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= </a:t>
            </a:r>
            <a:r>
              <a:rPr lang="ja-JP" altLang="en-GB">
                <a:latin typeface="Arial" charset="0"/>
                <a:cs typeface="Arial" charset="0"/>
              </a:rPr>
              <a:t>“</a:t>
            </a:r>
            <a:r>
              <a:rPr lang="en-GB" dirty="0">
                <a:latin typeface="Arial" charset="0"/>
                <a:cs typeface="Arial" charset="0"/>
              </a:rPr>
              <a:t>Interesting</a:t>
            </a:r>
            <a:r>
              <a:rPr lang="ja-JP" altLang="en-GB">
                <a:latin typeface="Arial" charset="0"/>
                <a:cs typeface="Arial" charset="0"/>
              </a:rPr>
              <a:t>”</a:t>
            </a:r>
            <a:r>
              <a:rPr lang="en-GB" dirty="0">
                <a:latin typeface="Arial" charset="0"/>
                <a:cs typeface="Arial" charset="0"/>
              </a:rPr>
              <a:t> occurrence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Between events, nothing happens in model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 may schedule other events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Order of events' occurrence not necessarily same as order scheduled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C7C8-8A32-6B4D-ADA5-5AA00456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3F30-89BB-6E49-9A99-F8C2DEAE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248C-506C-9E45-A13A-65F4DAD6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Event List</a:t>
            </a:r>
          </a:p>
        </p:txBody>
      </p:sp>
      <p:sp>
        <p:nvSpPr>
          <p:cNvPr id="2048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Keeps pending events in list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Inserts events in order when scheduled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Advances time: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Advance time to next scheduled event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Remove event and process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Repeat while Event List not empty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9AD8-C88C-6542-B968-E73302F0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83DA-1D41-EC44-AD2B-AAFE9243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AF55-0115-A243-B413-A073AA97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Starting Up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Initially Event List is empty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Need at least one initial event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“Run” event always scheduled to occur at time 0.0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Like “main” method – starting point for  Event List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Processed like any other Event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DBD9-AFD0-D644-B278-9A23977B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86D5-275B-9B48-A481-439BC3C7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4CB4-B7F1-2048-AD73-56258B0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Structure of DES Model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Don’t “change” during a single run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 Variables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Typically do change during a single run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When state transitions occur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Scheduling Relationships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 that schedule other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4B89-A698-4643-8546-0C113DC9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C4AD-585B-684D-ACB2-9EE4F405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F766-3D84-D748-8647-2C4B185E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Example: Arrival Process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Parameter: Interarrival times {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}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State: Number Arrivals (N)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Run: N = 0; Schedule first Arrival with delay of first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 value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Arrival: N = N + 1; Schedule next arrival with delay of subsequent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0592-0D02-E245-A880-F5A7DB92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4C70-3CFD-0345-AEC5-1F58D781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E6856-CB82-4446-8BB4-720C2506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3BBE-6CF4-924E-9EC9-B0492F3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State Trajectory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C1586-715E-0942-9B17-8423B411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47691"/>
            <a:ext cx="6235700" cy="393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7FBE2-AC85-A742-974D-352B840F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BA512-2BFA-7A45-B6D3-F2D87D30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6E4CC-8D1E-C943-9C24-58F728C0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3914-A092-894C-B1BE-4FD544B1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1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379-650D-7241-A8E2-557362D5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Objectives</a:t>
            </a:r>
          </a:p>
          <a:p>
            <a:r>
              <a:rPr lang="en-US" dirty="0"/>
              <a:t>Course Materials</a:t>
            </a:r>
          </a:p>
          <a:p>
            <a:r>
              <a:rPr lang="en-US" dirty="0"/>
              <a:t>Purpose of Simulation Models</a:t>
            </a:r>
          </a:p>
          <a:p>
            <a:r>
              <a:rPr lang="en-US" dirty="0"/>
              <a:t>Modeling Time</a:t>
            </a:r>
          </a:p>
          <a:p>
            <a:r>
              <a:rPr lang="en-US" dirty="0"/>
              <a:t>States and Events</a:t>
            </a:r>
          </a:p>
          <a:p>
            <a:r>
              <a:rPr lang="en-US" dirty="0"/>
              <a:t>State Trajectories</a:t>
            </a:r>
          </a:p>
          <a:p>
            <a:r>
              <a:rPr lang="en-US" dirty="0"/>
              <a:t>Event List</a:t>
            </a:r>
          </a:p>
          <a:p>
            <a:r>
              <a:rPr lang="en-US" dirty="0"/>
              <a:t>Structure of DES Model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64C7C-13B1-1040-82B5-DBA1311B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82EC-6B57-D742-BA7D-8D57303B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8437A-BD40-3947-91F7-CC9BFE63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C5F5-0074-7944-89C8-7478A39B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12A4-8D32-8C4F-9822-0D1617DA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 to DES &amp; Event Graphs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Event Graph Modeling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EventGraphGUI</a:t>
            </a:r>
            <a:r>
              <a:rPr lang="en-US" dirty="0"/>
              <a:t> Program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More Event Graph Modeling</a:t>
            </a:r>
          </a:p>
          <a:p>
            <a:pPr lvl="1"/>
            <a:r>
              <a:rPr lang="en-US" dirty="0"/>
              <a:t>Dealing with Output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Output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F249-6879-C64A-A488-263462CE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6942-2EED-E642-8EF9-61468F4F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6E52-B60A-3744-AEFC-74DDA4FB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E80A-DC87-AE48-AD1A-576E30D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5EE7-F54A-E74F-BCCD-8514AD7C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Structure of Discrete Event Simulation Models</a:t>
            </a:r>
          </a:p>
          <a:p>
            <a:r>
              <a:rPr lang="en-US" dirty="0"/>
              <a:t>Explain the difference between time step and next event</a:t>
            </a:r>
          </a:p>
          <a:p>
            <a:r>
              <a:rPr lang="en-US" dirty="0"/>
              <a:t>Understand the structure of an Event Graph model</a:t>
            </a:r>
          </a:p>
          <a:p>
            <a:r>
              <a:rPr lang="en-US" dirty="0"/>
              <a:t>Formulate medium-size Event Graph model</a:t>
            </a:r>
          </a:p>
          <a:p>
            <a:r>
              <a:rPr lang="en-US" dirty="0"/>
              <a:t>Execute a pre-built Event Graph Model</a:t>
            </a:r>
          </a:p>
          <a:p>
            <a:r>
              <a:rPr lang="en-US" dirty="0"/>
              <a:t>Perform basic output analysis on a pre-built Event Graph model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FDC4E-A4E8-664B-B88D-E270E548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CC2D1-DC28-8742-A0BB-D852C149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E2892-50B4-1D4A-AD39-AF8F6F9A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486-4E99-944F-8843-ACC39AD9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324C-197E-8B48-9BC3-57CBB5E2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/>
              <a:t>Introduction to Discrete Event Simulation (Handout)</a:t>
            </a:r>
          </a:p>
          <a:p>
            <a:r>
              <a:rPr lang="en-US" dirty="0"/>
              <a:t>Problems and Exercises (Handouts)</a:t>
            </a:r>
          </a:p>
          <a:p>
            <a:r>
              <a:rPr lang="en-US" dirty="0" err="1"/>
              <a:t>EventGraphGUI</a:t>
            </a:r>
            <a:r>
              <a:rPr lang="en-US" dirty="0"/>
              <a:t> program</a:t>
            </a:r>
          </a:p>
          <a:p>
            <a:r>
              <a:rPr lang="en-US" dirty="0"/>
              <a:t>Java version 8 or above (required to run </a:t>
            </a:r>
            <a:r>
              <a:rPr lang="en-US" dirty="0" err="1"/>
              <a:t>EventGraphGUI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E44D6-42CB-9E4A-B889-0627E67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DF1B-DB57-2646-95F2-F4B0DFCF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7D2D-62DA-BB41-8E20-63CD73C0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Simulation Modeling Overview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Purpose of simulation model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Training</a:t>
            </a:r>
          </a:p>
          <a:p>
            <a:pPr lvl="1" eaLnBrk="1" hangingPunct="1"/>
            <a:r>
              <a:rPr lang="en-US" b="1" dirty="0">
                <a:latin typeface="Arial" charset="0"/>
                <a:cs typeface="Arial" charset="0"/>
              </a:rPr>
              <a:t>Analysis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Modeling Time in Simulation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Time Step</a:t>
            </a:r>
          </a:p>
          <a:p>
            <a:pPr lvl="1" eaLnBrk="1" hangingPunct="1"/>
            <a:r>
              <a:rPr lang="en-US" b="1" dirty="0">
                <a:latin typeface="Arial" charset="0"/>
                <a:cs typeface="Arial" charset="0"/>
              </a:rPr>
              <a:t>Next Event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Hybrid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“All models are wrong”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u="sng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26572-6CD8-D144-8FBF-6246C862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67FCB-854D-4343-B888-14B7218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A7865-75B2-6B41-9C5D-4B97081E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677041"/>
            <a:ext cx="7336303" cy="701731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Arial" charset="0"/>
              </a:rPr>
              <a:t>Discrete Event Simulation (DES)</a:t>
            </a:r>
          </a:p>
        </p:txBody>
      </p:sp>
      <p:sp>
        <p:nvSpPr>
          <p:cNvPr id="1536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List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Structure of DES Model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DES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6253-F6F2-5145-8E1F-57379B8C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4EC0-D8B7-3945-8290-69163C8F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11CD-BB3E-2E40-B391-A403F2D4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Discrete Event Simulation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Define model by collection of states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State trajectories piecewise constant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State transitions instantaneous in simulated time (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Jumps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Jumps =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Events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8AA5-0947-B44E-BEC3-99C90C9F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5019-A202-C94D-82B3-3A3B42DB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B8FB-A716-1D46-BE73-BEB8328C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States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Variables that describe snapshot of system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State trajectory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Graph of state over time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DES States change instantaneously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State trajectories must be piecewise constant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C437F-F887-9A44-A489-EDCF20C6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6A32-EFFF-4241-A6F7-CF68379D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073A-04B6-124D-951F-4319FF5C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F59DBD-5A76-A64C-8473-6257C16DF784}" vid="{BDB3B99C-C6B2-9A42-B173-92F91EF2B6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578</Words>
  <Application>Microsoft Macintosh PowerPoint</Application>
  <PresentationFormat>Widescreen</PresentationFormat>
  <Paragraphs>156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Introduction to Discrete Event Simulation Session 1</vt:lpstr>
      <vt:lpstr>Session 1 Overview</vt:lpstr>
      <vt:lpstr>Course Overview</vt:lpstr>
      <vt:lpstr>Course Objectives</vt:lpstr>
      <vt:lpstr>Course Materials</vt:lpstr>
      <vt:lpstr>Simulation Modeling Overview</vt:lpstr>
      <vt:lpstr>Discrete Event Simulation (DES)</vt:lpstr>
      <vt:lpstr>Discrete Event Simulation</vt:lpstr>
      <vt:lpstr>States</vt:lpstr>
      <vt:lpstr>Inadmissible State Trajectories</vt:lpstr>
      <vt:lpstr>Admissible State Trajectory</vt:lpstr>
      <vt:lpstr>Events</vt:lpstr>
      <vt:lpstr>Event List</vt:lpstr>
      <vt:lpstr>Starting Up</vt:lpstr>
      <vt:lpstr>Structure of DES Model</vt:lpstr>
      <vt:lpstr>Example: Arrival Process</vt:lpstr>
      <vt:lpstr>Possible State Trajectory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Buss, Arnold (Arnie) (CIV)</dc:creator>
  <cp:lastModifiedBy>Buss, Arnold (Arnie) (CIV)</cp:lastModifiedBy>
  <cp:revision>13</cp:revision>
  <dcterms:created xsi:type="dcterms:W3CDTF">2021-07-13T21:28:08Z</dcterms:created>
  <dcterms:modified xsi:type="dcterms:W3CDTF">2021-07-13T22:28:20Z</dcterms:modified>
</cp:coreProperties>
</file>