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924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7509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7093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6678" algn="l" defTabSz="609585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B7488E7-3F36-4D46-9CAD-883956EFE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084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5E4EBB-8846-CD45-8FB5-BB046ECBD5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810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33" charset="-128"/>
        <a:cs typeface="ＭＳ Ｐゴシック" pitchFamily="33" charset="-128"/>
      </a:defRPr>
    </a:lvl1pPr>
    <a:lvl2pPr marL="609585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33" charset="-128"/>
        <a:cs typeface="+mn-cs"/>
      </a:defRPr>
    </a:lvl2pPr>
    <a:lvl3pPr marL="1219170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33" charset="-128"/>
        <a:cs typeface="+mn-cs"/>
      </a:defRPr>
    </a:lvl3pPr>
    <a:lvl4pPr marL="1828754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33" charset="-128"/>
        <a:cs typeface="+mn-cs"/>
      </a:defRPr>
    </a:lvl4pPr>
    <a:lvl5pPr marL="2438339" algn="l" defTabSz="609585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pitchFamily="33" charset="-128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scheduling edge from Start to Leave passes the Entity that was “popped”</a:t>
            </a:r>
          </a:p>
          <a:p>
            <a:r>
              <a:rPr lang="en-US" dirty="0"/>
              <a:t>States D and W can be used to compute the average delay in queue and average time in system, respectively, without having to resort to Little’s formula</a:t>
            </a:r>
          </a:p>
          <a:p>
            <a:r>
              <a:rPr lang="en-US" dirty="0"/>
              <a:t>The age() at the Start  Event gives the amount of time that customer spent in the queue – i.e., the time since the Enter event for that Entity</a:t>
            </a:r>
          </a:p>
          <a:p>
            <a:r>
              <a:rPr lang="en-US" dirty="0"/>
              <a:t>The age() at the Leave event gives the amount of time the customer has been in the system – i.e., the time since the Enter event for that customer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70B0-974C-D640-86FC-7237A077D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D436-458E-1A49-8E11-EDA6D3BDA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DFFD-5497-404A-A81F-027D50EB0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C6459-8807-7D4B-ADD4-769C53CAC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03E5B-968B-DA43-AB31-07C17314A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E774B-9025-7849-A7A4-DC1CD3CA2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70F89-89E0-3246-BFDD-7512A5197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AF86D-AF0A-1D47-9472-CBD79707A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3A680-F0AD-3A46-9730-652B61FAD9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1EFA-5200-F642-8AD4-8666032E8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B2019-FCAB-4C48-A1EB-AB6104C11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10/25/21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22717D1-3D81-E541-8FAF-21B6BACA6C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189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3" charset="-128"/>
          <a:cs typeface="ＭＳ Ｐゴシック" pitchFamily="33" charset="-128"/>
        </a:defRPr>
      </a:lvl1pPr>
      <a:lvl2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2pPr>
      <a:lvl3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3pPr>
      <a:lvl4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4pPr>
      <a:lvl5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5pPr>
      <a:lvl6pPr marL="457189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6pPr>
      <a:lvl7pPr marL="914377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7pPr>
      <a:lvl8pPr marL="1371566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8pPr>
      <a:lvl9pPr marL="1828754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3" charset="-128"/>
          <a:cs typeface="ＭＳ Ｐゴシック" pitchFamily="33" charset="-128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8547-2099-AD4E-BA24-E7256E732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Graph Models Using 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34EC6-169F-9248-AF28-F7C953EFA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 err="1"/>
              <a:t>abuss@nps.edu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1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FFE1-54CC-394D-801F-74AA6F8C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Renege Model State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AFDB-E2C2-CB48-BE7B-4F80B721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S = number available servers(k)</a:t>
            </a:r>
          </a:p>
          <a:p>
            <a:pPr lvl="1"/>
            <a:r>
              <a:rPr lang="en-US" dirty="0"/>
              <a:t>q = </a:t>
            </a:r>
            <a:r>
              <a:rPr lang="en-US" dirty="0" err="1"/>
              <a:t>fifo</a:t>
            </a:r>
            <a:r>
              <a:rPr lang="en-US" dirty="0"/>
              <a:t> container of Entities(empty)</a:t>
            </a:r>
          </a:p>
          <a:p>
            <a:pPr lvl="1"/>
            <a:r>
              <a:rPr lang="en-US" dirty="0"/>
              <a:t>N = number of potential customers(0)</a:t>
            </a:r>
          </a:p>
          <a:p>
            <a:pPr lvl="1"/>
            <a:r>
              <a:rPr lang="en-US" dirty="0"/>
              <a:t>R = number of customers who renege(0)</a:t>
            </a:r>
          </a:p>
          <a:p>
            <a:pPr lvl="1"/>
            <a:r>
              <a:rPr lang="en-US" sz="3200" dirty="0"/>
              <a:t>D</a:t>
            </a:r>
            <a:r>
              <a:rPr lang="en-US" sz="3200" baseline="-25000" dirty="0"/>
              <a:t>S</a:t>
            </a:r>
            <a:r>
              <a:rPr lang="en-US" sz="3200" dirty="0"/>
              <a:t> = delay in queue for customers who were served (NaN)</a:t>
            </a:r>
          </a:p>
          <a:p>
            <a:pPr lvl="1"/>
            <a:r>
              <a:rPr lang="en-US" sz="3200" dirty="0"/>
              <a:t>D</a:t>
            </a:r>
            <a:r>
              <a:rPr lang="en-US" sz="3200" baseline="-25000" dirty="0"/>
              <a:t>R</a:t>
            </a:r>
            <a:r>
              <a:rPr lang="en-US" sz="3200" dirty="0"/>
              <a:t> = delay in queue for customers who reneged (NaN)</a:t>
            </a:r>
          </a:p>
          <a:p>
            <a:pPr lvl="1"/>
            <a:r>
              <a:rPr lang="en-US" sz="3200" dirty="0"/>
              <a:t>W = time in system for customers who were served (NaN)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6233-43EA-8842-A73C-9CB06794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F7E7-B57C-5840-8CF1-94FFB37A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36B0-1283-7745-A9D1-6E254EC2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D55-6FA3-ED44-BFDA-EF1E48F3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Renege Model Event Graph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E31C5-B17A-0D46-939E-0C91A0D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B5FF1-9BCF-CD40-AAC7-FE414A1E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7425-1078-094F-9D9D-186D2D31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5BFB3-8388-3349-BCD4-5CAC5356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305354"/>
            <a:ext cx="82042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F5346F-D31F-6D43-8FBB-314F038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Renege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84EA49-AD2D-E849-A813-EB771009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use of cancelling edge</a:t>
            </a:r>
          </a:p>
          <a:p>
            <a:r>
              <a:rPr lang="en-US" dirty="0"/>
              <a:t>Argument on cancelling edge only removes Renege event scheduled with that Entity as its argument</a:t>
            </a:r>
          </a:p>
          <a:p>
            <a:r>
              <a:rPr lang="en-US" dirty="0"/>
              <a:t>If Renege event occurs first, its argument is removed from the queue container</a:t>
            </a:r>
          </a:p>
          <a:p>
            <a:r>
              <a:rPr lang="en-US" dirty="0"/>
              <a:t>% Lost customers given by 100 * R/N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3F911-9A78-EE4B-8825-462DC9C1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8D160-9CFC-7540-AE50-A88A68BB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ADB7D-874C-4543-A5E3-5748A900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86D-AF0A-1D47-9472-CBD79707A35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42DB-774A-2047-B58A-A17832D5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296D-B6D6-0F40-91ED-BCF592CB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Objects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Multiple Server Queue</a:t>
            </a:r>
          </a:p>
          <a:p>
            <a:pPr lvl="1"/>
            <a:r>
              <a:rPr lang="en-US" dirty="0"/>
              <a:t>Multiple Server Queue with Reneging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032D-A2E9-F547-BA28-159FF94D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00B0-F380-DB46-A11D-F702024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94E8-602E-5547-B3AD-A264DCAA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A463-473F-4F4D-A447-9023E81A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5147-E70C-534A-B6A1-9F5CEE52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Graph models can use Entity objects like </a:t>
            </a:r>
            <a:r>
              <a:rPr lang="en-US" dirty="0" err="1"/>
              <a:t>Simio</a:t>
            </a:r>
            <a:endParaRPr lang="en-US" dirty="0"/>
          </a:p>
          <a:p>
            <a:r>
              <a:rPr lang="en-US" dirty="0"/>
              <a:t>Each instance has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2922F-C142-2C40-B8D8-8B011E64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81CF3-4A0B-5849-BD63-F9D9F2CD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7E3F-680A-EE4F-B7C8-24A245E9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8E1008C-5103-1B4F-8EA1-620095DD7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02841"/>
              </p:ext>
            </p:extLst>
          </p:nvPr>
        </p:nvGraphicFramePr>
        <p:xfrm>
          <a:off x="1236869" y="2842222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079">
                  <a:extLst>
                    <a:ext uri="{9D8B030D-6E8A-4147-A177-3AD203B41FA5}">
                      <a16:colId xmlns:a16="http://schemas.microsoft.com/office/drawing/2014/main" val="3549666865"/>
                    </a:ext>
                  </a:extLst>
                </a:gridCol>
                <a:gridCol w="5110921">
                  <a:extLst>
                    <a:ext uri="{9D8B030D-6E8A-4147-A177-3AD203B41FA5}">
                      <a16:colId xmlns:a16="http://schemas.microsoft.com/office/drawing/2014/main" val="1665171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4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creation_time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/>
                        <a:t>simtime</a:t>
                      </a:r>
                      <a:r>
                        <a:rPr lang="en-US" dirty="0"/>
                        <a:t> Entity was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85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simtime</a:t>
                      </a:r>
                      <a:r>
                        <a:rPr lang="en-US" dirty="0"/>
                        <a:t> “remembered” by 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3343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3FCCA2-AB65-B449-8B83-30C90A13C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08448"/>
              </p:ext>
            </p:extLst>
          </p:nvPr>
        </p:nvGraphicFramePr>
        <p:xfrm>
          <a:off x="1177234" y="433751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288846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9712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8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new Entity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9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stamp_time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timestamp to current SimTime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4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elapsed()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</a:t>
                      </a:r>
                      <a:r>
                        <a:rPr lang="en-US" dirty="0" err="1"/>
                        <a:t>simtime</a:t>
                      </a:r>
                      <a:r>
                        <a:rPr lang="en-US" dirty="0"/>
                        <a:t> –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2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</a:t>
                      </a:r>
                      <a:r>
                        <a:rPr lang="en-US" dirty="0" err="1"/>
                        <a:t>simtime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creation_time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8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96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CC3C-F557-AE43-9741-3F8C2BD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F9AC-0495-1248-950B-093BE0D1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Event Graph models can define </a:t>
            </a:r>
            <a:r>
              <a:rPr lang="en-US" sz="2800" i="1" dirty="0"/>
              <a:t>containers</a:t>
            </a:r>
          </a:p>
          <a:p>
            <a:r>
              <a:rPr lang="en-US" sz="2800" dirty="0"/>
              <a:t>Most common is a first-in first-out queue</a:t>
            </a:r>
          </a:p>
          <a:p>
            <a:r>
              <a:rPr lang="en-US" sz="2800" dirty="0"/>
              <a:t>Containers can be used to hold Entity objects</a:t>
            </a:r>
          </a:p>
          <a:p>
            <a:r>
              <a:rPr lang="en-US" sz="2800" dirty="0"/>
              <a:t>Common operations:</a:t>
            </a:r>
          </a:p>
          <a:p>
            <a:pPr lvl="1"/>
            <a:r>
              <a:rPr lang="en-US" sz="2400" dirty="0" err="1"/>
              <a:t>q.push</a:t>
            </a:r>
            <a:r>
              <a:rPr lang="en-US" sz="2400" dirty="0"/>
              <a:t>(e) – adds the Entity e to the container q</a:t>
            </a:r>
          </a:p>
          <a:p>
            <a:pPr lvl="1"/>
            <a:r>
              <a:rPr lang="en-US" sz="2400" dirty="0" err="1"/>
              <a:t>q.pop</a:t>
            </a:r>
            <a:r>
              <a:rPr lang="en-US" sz="2400" dirty="0"/>
              <a:t>() – removes and returns the top element of the container q</a:t>
            </a:r>
          </a:p>
          <a:p>
            <a:pPr lvl="1"/>
            <a:r>
              <a:rPr lang="en-US" sz="2400" dirty="0" err="1"/>
              <a:t>q.clear</a:t>
            </a:r>
            <a:r>
              <a:rPr lang="en-US" sz="2400" dirty="0"/>
              <a:t>() – removes all contents of container q</a:t>
            </a:r>
          </a:p>
          <a:p>
            <a:pPr lvl="1"/>
            <a:r>
              <a:rPr lang="en-US" sz="2400" dirty="0" err="1"/>
              <a:t>q.remove</a:t>
            </a:r>
            <a:r>
              <a:rPr lang="en-US" sz="2400" dirty="0"/>
              <a:t>(e) – removes the specific object e from container q</a:t>
            </a:r>
          </a:p>
          <a:p>
            <a:pPr lvl="1"/>
            <a:r>
              <a:rPr lang="en-US" sz="2400" dirty="0" err="1"/>
              <a:t>q.empty</a:t>
            </a:r>
            <a:r>
              <a:rPr lang="en-US" sz="2400" dirty="0"/>
              <a:t>() – returns “true” if q has no elements; false otherwise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161B-4380-1145-A489-DB13499E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87F9-24A5-8B44-86EC-F1F93466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7D892-6B05-0D4A-B09C-9DA0D305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24BE-75E0-884C-A74D-056F2406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Event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D6A4-FD6D-DA4A-ACC4-F53270F2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can be used as a state variable</a:t>
            </a:r>
          </a:p>
          <a:p>
            <a:r>
              <a:rPr lang="en-US" dirty="0"/>
              <a:t>It is typically “empty” to start with</a:t>
            </a:r>
          </a:p>
          <a:p>
            <a:r>
              <a:rPr lang="en-US" dirty="0"/>
              <a:t>Run event calls clear() on it</a:t>
            </a:r>
          </a:p>
          <a:p>
            <a:r>
              <a:rPr lang="en-US" dirty="0"/>
              <a:t>Some states are “transient”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Delay in queue for each customer</a:t>
            </a:r>
          </a:p>
          <a:p>
            <a:pPr lvl="1"/>
            <a:r>
              <a:rPr lang="en-US" dirty="0"/>
              <a:t>Time in System for each customer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F67F-ABB9-DC46-9FD4-E3FB7889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4132-CD1D-B448-8E79-9AC42642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659A-CC5E-E340-9646-BF6A5D6B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B1DD-1FDC-8445-B40A-032CD8F4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592E-1C9F-2141-B084-95D33EF3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– interarrival times</a:t>
            </a:r>
          </a:p>
          <a:p>
            <a:pPr lvl="1"/>
            <a:r>
              <a:rPr lang="en-US" dirty="0"/>
              <a:t>k - total number of servers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– service times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q = </a:t>
            </a:r>
            <a:r>
              <a:rPr lang="en-US" dirty="0" err="1"/>
              <a:t>fifo</a:t>
            </a:r>
            <a:r>
              <a:rPr lang="en-US" dirty="0"/>
              <a:t> container of Entities (empty)</a:t>
            </a:r>
          </a:p>
          <a:p>
            <a:pPr lvl="1"/>
            <a:r>
              <a:rPr lang="en-US" dirty="0"/>
              <a:t>D = delay in queue (NaN)</a:t>
            </a:r>
          </a:p>
          <a:p>
            <a:pPr lvl="1"/>
            <a:r>
              <a:rPr lang="en-US" dirty="0"/>
              <a:t>W = time in System (NaN)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A866-CD1F-714E-9BD5-D707B5D6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2B69-034D-A749-8F3D-2BE24499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C290-BA35-264C-AC74-2CC68A8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724CA4-2849-C14C-82C4-FFE3CB8E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Event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CFD9-0831-6D46-B1F6-1766F7D9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4B31-88DB-B547-BDEE-5E65A9BE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DB3C-3BF9-5E4A-B011-2853FF61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0BF246-6D0D-0D43-AB29-0C487754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55" y="2218809"/>
            <a:ext cx="8775490" cy="29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1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8E6B-2BB0-FD43-B33F-0F31976E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with Reneging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9869-0CFE-F949-93DF-C3C841D1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get “impatient” after a certain amount of time</a:t>
            </a:r>
          </a:p>
          <a:p>
            <a:r>
              <a:rPr lang="en-US" dirty="0"/>
              <a:t>When their impatience reaches the limit, they leave the queue if they haven’t been served yet</a:t>
            </a:r>
          </a:p>
          <a:p>
            <a:r>
              <a:rPr lang="en-US" dirty="0"/>
              <a:t>Note that all the queueing models so far don’t allow for this</a:t>
            </a:r>
          </a:p>
          <a:p>
            <a:r>
              <a:rPr lang="en-US" dirty="0"/>
              <a:t>Measures of interest:</a:t>
            </a:r>
          </a:p>
          <a:p>
            <a:pPr lvl="1"/>
            <a:r>
              <a:rPr lang="en-US" dirty="0"/>
              <a:t>What % of customers are lost?</a:t>
            </a:r>
          </a:p>
          <a:p>
            <a:pPr lvl="1"/>
            <a:r>
              <a:rPr lang="en-US" dirty="0"/>
              <a:t>Average Delay in queue for customers who are served</a:t>
            </a:r>
          </a:p>
          <a:p>
            <a:pPr lvl="1"/>
            <a:r>
              <a:rPr lang="en-US" dirty="0"/>
              <a:t>Average Delay in queue for customers who reneged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8B50-0825-664A-A195-8EA3C623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B9B-2666-4F48-8DA9-093B2B23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840D-6699-7B41-A493-9EC93231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9079-0E80-F544-B79A-0CDD9C2F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Renege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BA44-7B28-E544-9669-B831DAED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– interarrival times</a:t>
            </a:r>
          </a:p>
          <a:p>
            <a:pPr lvl="1"/>
            <a:r>
              <a:rPr lang="en-US" dirty="0"/>
              <a:t>k - total number of servers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– service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R</a:t>
            </a:r>
            <a:r>
              <a:rPr lang="en-US" dirty="0"/>
              <a:t>} – “renege” 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B4FC-B857-3E42-8013-BDFDED0E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10/25/21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54D0-4D83-B748-A994-4233FE8B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OA 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F60A-D928-084B-8DDD-0BE479F1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28990"/>
      </p:ext>
    </p:extLst>
  </p:cSld>
  <p:clrMapOvr>
    <a:masterClrMapping/>
  </p:clrMapOvr>
</p:sld>
</file>

<file path=ppt/theme/theme1.xml><?xml version="1.0" encoding="utf-8"?>
<a:theme xmlns:a="http://schemas.openxmlformats.org/drawingml/2006/main" name="MO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CA30EB3A-E028-264A-A89A-4253C2A02D31}" vid="{0D069D54-9DCA-0A47-A6D9-B36C6F9EBF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MOVES</Template>
  <TotalTime>1112</TotalTime>
  <Words>690</Words>
  <Application>Microsoft Macintosh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MOVES</vt:lpstr>
      <vt:lpstr>Event Graph Models Using Entities</vt:lpstr>
      <vt:lpstr>Overview</vt:lpstr>
      <vt:lpstr>Entity Objects</vt:lpstr>
      <vt:lpstr>Containers</vt:lpstr>
      <vt:lpstr>More on Event Graphs</vt:lpstr>
      <vt:lpstr>Multiple Server Queue</vt:lpstr>
      <vt:lpstr>Multiple Server Queue Event Graph</vt:lpstr>
      <vt:lpstr>Multiple Server Queue with Reneging</vt:lpstr>
      <vt:lpstr>Renege Model Parameters</vt:lpstr>
      <vt:lpstr>Renege Model State Variables</vt:lpstr>
      <vt:lpstr>Renege Model Event Graph</vt:lpstr>
      <vt:lpstr>Renege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Graph Models Using Entities</dc:title>
  <dc:creator>Buss, Arnold (Arnie) (CIV)</dc:creator>
  <cp:lastModifiedBy>Buss, Arnold (Arnie) (CIV)</cp:lastModifiedBy>
  <cp:revision>12</cp:revision>
  <cp:lastPrinted>2017-08-30T18:10:21Z</cp:lastPrinted>
  <dcterms:created xsi:type="dcterms:W3CDTF">2021-10-17T22:54:47Z</dcterms:created>
  <dcterms:modified xsi:type="dcterms:W3CDTF">2021-10-18T17:27:05Z</dcterms:modified>
</cp:coreProperties>
</file>