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0" r:id="rId3"/>
    <p:sldId id="278" r:id="rId4"/>
    <p:sldId id="287" r:id="rId5"/>
    <p:sldId id="280" r:id="rId6"/>
    <p:sldId id="282" r:id="rId7"/>
    <p:sldId id="283" r:id="rId8"/>
    <p:sldId id="286" r:id="rId9"/>
    <p:sldId id="284" r:id="rId10"/>
    <p:sldId id="285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30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4A26756-07C7-E141-A537-E358020B793A}" type="datetime1">
              <a:rPr lang="en-US"/>
              <a:pPr/>
              <a:t>10/24/21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B7488E7-3F36-4D46-9CAD-883956EFE1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30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B7CC65F-BDEA-5F4D-AF3F-5CECDB0C1E1C}" type="datetime1">
              <a:rPr lang="en-US"/>
              <a:pPr/>
              <a:t>10/24/21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E5E4EBB-8846-CD45-8FB5-BB046ECBD5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68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ＭＳ Ｐゴシック" pitchFamily="33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770B0-974C-D640-86FC-7237A077DA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DD436-458E-1A49-8E11-EDA6D3BDAC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7DFFD-5497-404A-A81F-027D50EB05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C6459-8807-7D4B-ADD4-769C53CAC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4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03E5B-968B-DA43-AB31-07C17314AF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10/25/2021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E774B-9025-7849-A7A4-DC1CD3CA2E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10/25/2021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70F89-89E0-3246-BFDD-7512A51970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6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10/25/2021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AF86D-AF0A-1D47-9472-CBD79707A3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7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10/25/2021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3A680-F0AD-3A46-9730-652B61FAD9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1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10/25/2021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51EFA-5200-F642-8AD4-8666032E80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10/25/2021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B2019-FCAB-4C48-A1EB-AB6104C11F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8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/>
              <a:t>10/25/2021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22717D1-3D81-E541-8FAF-21B6BACA6CC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3" charset="-128"/>
          <a:cs typeface="ＭＳ Ｐゴシック" pitchFamily="33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3" charset="-128"/>
          <a:cs typeface="ＭＳ Ｐゴシック" pitchFamily="3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EAF039-BF36-0A47-BA92-B0D9DC55F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Graph Modeling with </a:t>
            </a:r>
            <a:r>
              <a:rPr lang="en-US" dirty="0" err="1"/>
              <a:t>DESpy</a:t>
            </a:r>
            <a:r>
              <a:rPr lang="en-US" dirty="0"/>
              <a:t> II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618FFFF-A9B4-3142-8B23-55C70B425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Arnold Buss</a:t>
            </a:r>
          </a:p>
          <a:p>
            <a:r>
              <a:rPr lang="en-US" sz="2400" dirty="0"/>
              <a:t>MOVES Institute</a:t>
            </a:r>
          </a:p>
          <a:p>
            <a:r>
              <a:rPr lang="en-US" sz="2400" dirty="0"/>
              <a:t>Naval Postgraduate School</a:t>
            </a:r>
          </a:p>
          <a:p>
            <a:r>
              <a:rPr lang="en-US" sz="2400" dirty="0" err="1"/>
              <a:t>abuss@nps.edu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EB56-D568-7446-AB8C-2642A5A2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41B6F-6E12-6A42-89AD-9FA9EE6F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1F1E-4BCA-4B45-972C-5F4FD0E1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3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E4DC-18B2-F544-905E-1AE388CD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Graph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CA7B3-ADF0-0844-9A0B-D60166C6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C66BF-C6B9-2C46-A06B-1E72769D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8A756-D57E-7B49-A4F4-BB07A7F8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86D-AF0A-1D47-9472-CBD79707A35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06BB9-CAC7-6F49-8E52-578D46E11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599602"/>
            <a:ext cx="71882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3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FF77-9472-544F-96E5-F27F5900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DESpy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968C-130F-EA4E-8EEA-579A752B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start with the Event Graph first!</a:t>
            </a:r>
          </a:p>
          <a:p>
            <a:r>
              <a:rPr lang="en-US" dirty="0"/>
              <a:t>Import statements</a:t>
            </a:r>
          </a:p>
          <a:p>
            <a:r>
              <a:rPr lang="en-US" dirty="0"/>
              <a:t>For Spyder, need </a:t>
            </a:r>
            <a:r>
              <a:rPr lang="en-US" sz="2800" dirty="0" err="1">
                <a:latin typeface="Courier" pitchFamily="2" charset="0"/>
              </a:rPr>
              <a:t>EventList.cold_reset</a:t>
            </a:r>
            <a:r>
              <a:rPr lang="en-US" sz="2800" dirty="0">
                <a:latin typeface="Courier" pitchFamily="2" charset="0"/>
              </a:rPr>
              <a:t>()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Define subclass of </a:t>
            </a:r>
            <a:r>
              <a:rPr lang="en-US" dirty="0" err="1"/>
              <a:t>SimEntityBase</a:t>
            </a:r>
            <a:endParaRPr lang="en-US" dirty="0"/>
          </a:p>
          <a:p>
            <a:r>
              <a:rPr lang="en-US" dirty="0"/>
              <a:t>Implement </a:t>
            </a:r>
            <a:r>
              <a:rPr lang="en-US" sz="2400" dirty="0">
                <a:latin typeface="Courier" pitchFamily="2" charset="0"/>
              </a:rPr>
              <a:t>__</a:t>
            </a:r>
            <a:r>
              <a:rPr lang="en-US" sz="2400" dirty="0" err="1">
                <a:latin typeface="Courier" pitchFamily="2" charset="0"/>
              </a:rPr>
              <a:t>init</a:t>
            </a:r>
            <a:r>
              <a:rPr lang="en-US" sz="2400" dirty="0">
                <a:latin typeface="Courier" pitchFamily="2" charset="0"/>
              </a:rPr>
              <a:t>__() </a:t>
            </a:r>
            <a:r>
              <a:rPr lang="en-US" dirty="0"/>
              <a:t>constructor</a:t>
            </a:r>
          </a:p>
          <a:p>
            <a:r>
              <a:rPr lang="en-US" dirty="0"/>
              <a:t>Define parameters &amp; add to </a:t>
            </a:r>
            <a:r>
              <a:rPr lang="en-US" dirty="0">
                <a:latin typeface="Courier" pitchFamily="2" charset="0"/>
              </a:rPr>
              <a:t>__</a:t>
            </a:r>
            <a:r>
              <a:rPr lang="en-US" dirty="0" err="1">
                <a:latin typeface="Courier" pitchFamily="2" charset="0"/>
              </a:rPr>
              <a:t>init</a:t>
            </a:r>
            <a:r>
              <a:rPr lang="en-US" dirty="0">
                <a:latin typeface="Courier" pitchFamily="2" charset="0"/>
              </a:rPr>
              <a:t>__() </a:t>
            </a:r>
            <a:endParaRPr lang="en-US" dirty="0"/>
          </a:p>
          <a:p>
            <a:r>
              <a:rPr lang="en-US" dirty="0"/>
              <a:t>Define state variables &amp; add to </a:t>
            </a:r>
            <a:r>
              <a:rPr lang="en-US" dirty="0">
                <a:latin typeface="Courier" pitchFamily="2" charset="0"/>
              </a:rPr>
              <a:t>__</a:t>
            </a:r>
            <a:r>
              <a:rPr lang="en-US" dirty="0" err="1">
                <a:latin typeface="Courier" pitchFamily="2" charset="0"/>
              </a:rPr>
              <a:t>init</a:t>
            </a:r>
            <a:r>
              <a:rPr lang="en-US" dirty="0">
                <a:latin typeface="Courier" pitchFamily="2" charset="0"/>
              </a:rPr>
              <a:t>__()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BA32-5330-D641-9741-E00F4A07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9624-1490-6C42-ADA8-52E41B63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58EA2-26BF-3A42-9694-C92C86BC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8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60C9-E3E4-DD4A-A151-69FFACB2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DESpy</a:t>
            </a:r>
            <a:r>
              <a:rPr lang="en-US" dirty="0"/>
              <a:t> Model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2996-A545-B040-93DE-6FD7112DC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sz="2400" dirty="0">
                <a:latin typeface="Courier" pitchFamily="2" charset="0"/>
              </a:rPr>
              <a:t>reset()</a:t>
            </a:r>
            <a:r>
              <a:rPr lang="en-US" dirty="0"/>
              <a:t> and </a:t>
            </a:r>
            <a:r>
              <a:rPr lang="en-US" sz="2400" dirty="0">
                <a:latin typeface="Courier" pitchFamily="2" charset="0"/>
              </a:rPr>
              <a:t>run()</a:t>
            </a:r>
            <a:r>
              <a:rPr lang="en-US" dirty="0"/>
              <a:t> methods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Implement event methods</a:t>
            </a:r>
          </a:p>
          <a:p>
            <a:r>
              <a:rPr lang="en-US" dirty="0"/>
              <a:t>Test &amp;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57E52-261A-B142-B3ED-EC8C90CC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635F9-99D1-2044-9194-B81EE90A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389E-E316-B443-A2BD-97C7A4C2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7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AED0-03CE-AC42-9440-F874B6A1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G/G/k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16688-AAA6-D74E-A063-41A720D3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queueing systems (banks, ticket counters, etc.) have more than 1 server</a:t>
            </a:r>
          </a:p>
          <a:p>
            <a:r>
              <a:rPr lang="en-US" dirty="0"/>
              <a:t>G/G/k model is identical to G/G/1, except there are possibly more than 1 servers</a:t>
            </a:r>
          </a:p>
          <a:p>
            <a:r>
              <a:rPr lang="en-US" dirty="0"/>
              <a:t>Customers still wait in a single queue and are served in a </a:t>
            </a:r>
            <a:r>
              <a:rPr lang="en-US" dirty="0" err="1"/>
              <a:t>fifo</a:t>
            </a:r>
            <a:r>
              <a:rPr lang="en-US" dirty="0"/>
              <a:t> manner</a:t>
            </a:r>
          </a:p>
          <a:p>
            <a:r>
              <a:rPr lang="en-US" dirty="0"/>
              <a:t>However, if k &gt; 1, the system as a whole is not </a:t>
            </a:r>
            <a:r>
              <a:rPr lang="en-US" dirty="0" err="1"/>
              <a:t>fifo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F1092-74D9-DD47-8268-D5D21F56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A618C-8A70-B645-A82E-EE59814B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A029C-5E10-D046-99D9-65830391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1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3324-0D3C-7349-B18B-B12E7855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G/G/k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9B73E-EF8A-0C4D-A18B-3287CB0F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0D49C-C475-F047-AE48-134BB7FC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E103C-C53C-4144-B0AB-C0E10610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86D-AF0A-1D47-9472-CBD79707A35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8C20E7-8C8C-CD4F-93F6-7E87E9D8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860550"/>
            <a:ext cx="71882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0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04F3-EDF1-E844-BA62-FBAAEAC1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G/G/K with Batch Arrivals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BE67-C2C9-164F-A392-789EEFE2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arrive in batches</a:t>
            </a:r>
          </a:p>
          <a:p>
            <a:r>
              <a:rPr lang="en-US" dirty="0"/>
              <a:t>The size of each batch is a (discrete) random variable</a:t>
            </a:r>
          </a:p>
          <a:p>
            <a:r>
              <a:rPr lang="en-US" dirty="0"/>
              <a:t>Each customer has the same service time distribution</a:t>
            </a:r>
          </a:p>
          <a:p>
            <a:r>
              <a:rPr lang="en-US" dirty="0"/>
              <a:t>There are multiple servers</a:t>
            </a:r>
          </a:p>
          <a:p>
            <a:r>
              <a:rPr lang="en-US" dirty="0"/>
              <a:t>Arriving customers who find no available servers wait in a single queue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D6C73-69FC-6040-94C0-95E2150E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BBCDE-AE90-584A-A1D0-92060EB0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D8460-22DE-BA4D-B1F2-472C2529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1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E477-FA4F-F447-81F6-9B2C9C2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Graph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5B95D-AA18-1347-8354-F34D3556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5BB28-D80A-714D-843E-784DEF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4B107-AED8-DF4F-A2E2-396DD5B3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86D-AF0A-1D47-9472-CBD79707A35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B10C9B-07BC-474F-A6EC-7DF881D11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56" y="1417638"/>
            <a:ext cx="71882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0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1A85-D597-B748-8809-6C3E2F38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2645-CA16-BF43-9F23-D2DB404C5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~ Exponential(mean=2.0)</a:t>
            </a:r>
          </a:p>
          <a:p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} ~ Gamma(alpha=2.1, beta=1.3)</a:t>
            </a:r>
          </a:p>
          <a:p>
            <a:r>
              <a:rPr lang="en-US" dirty="0"/>
              <a:t>{B} ~ Binomial(p=0.8, n=5)</a:t>
            </a:r>
          </a:p>
          <a:p>
            <a:r>
              <a:rPr lang="en-US" dirty="0"/>
              <a:t>k</a:t>
            </a:r>
            <a:r>
              <a:rPr lang="en-US"/>
              <a:t> </a:t>
            </a:r>
            <a:r>
              <a:rPr lang="en-US" dirty="0"/>
              <a:t>=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E0767-3D13-7942-AD46-BFD45BF9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BA53A-E75B-714F-9748-554136AF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B7C86-E1D9-1042-9B2B-7D2BB0C6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1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3C94-B975-0D47-B692-C3D44CDE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&amp; Removing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FF26-B6EE-0F43-BCFD-9FD1F942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service facility starts with a single server</a:t>
            </a:r>
          </a:p>
          <a:p>
            <a:r>
              <a:rPr lang="en-US" dirty="0"/>
              <a:t>However, whenever the queue size exceeds a given threshold, an additional server is added</a:t>
            </a:r>
          </a:p>
          <a:p>
            <a:r>
              <a:rPr lang="en-US" dirty="0"/>
              <a:t>When a service completion results in a queue size of 0, a server is removed, unless that is the last one remaining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7B491-CC01-9044-B229-BBBEB8FD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6B69A-F607-BC45-B34C-0BF95E2A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F7-4AF2-014E-9548-692F31A4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73155"/>
      </p:ext>
    </p:extLst>
  </p:cSld>
  <p:clrMapOvr>
    <a:masterClrMapping/>
  </p:clrMapOvr>
</p:sld>
</file>

<file path=ppt/theme/theme1.xml><?xml version="1.0" encoding="utf-8"?>
<a:theme xmlns:a="http://schemas.openxmlformats.org/drawingml/2006/main" name="move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moves_template</Template>
  <TotalTime>540</TotalTime>
  <Words>376</Words>
  <Application>Microsoft Macintosh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moves_template</vt:lpstr>
      <vt:lpstr>Event Graph Modeling with DESpy II</vt:lpstr>
      <vt:lpstr>Creating a DESpy Model</vt:lpstr>
      <vt:lpstr>Creating a DESpy Model (cont)</vt:lpstr>
      <vt:lpstr>G/G/k Model</vt:lpstr>
      <vt:lpstr>G/G/k Model</vt:lpstr>
      <vt:lpstr>G/G/K with Batch Arrivals</vt:lpstr>
      <vt:lpstr>Event Graph Model</vt:lpstr>
      <vt:lpstr>Implementation</vt:lpstr>
      <vt:lpstr>Adding &amp; Removing Servers</vt:lpstr>
      <vt:lpstr>Event Graph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Buss, Arnold (Arnie) (CIV)</dc:creator>
  <cp:lastModifiedBy>Buss, Arnold (Arnie) (CIV)</cp:lastModifiedBy>
  <cp:revision>93</cp:revision>
  <dcterms:created xsi:type="dcterms:W3CDTF">2018-11-01T19:40:24Z</dcterms:created>
  <dcterms:modified xsi:type="dcterms:W3CDTF">2021-10-25T06:03:35Z</dcterms:modified>
</cp:coreProperties>
</file>