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1" r:id="rId2"/>
    <p:sldId id="273" r:id="rId3"/>
    <p:sldId id="274" r:id="rId4"/>
    <p:sldId id="286" r:id="rId5"/>
    <p:sldId id="264" r:id="rId6"/>
    <p:sldId id="256" r:id="rId7"/>
    <p:sldId id="257" r:id="rId8"/>
    <p:sldId id="258" r:id="rId9"/>
    <p:sldId id="263" r:id="rId10"/>
    <p:sldId id="265" r:id="rId11"/>
    <p:sldId id="262" r:id="rId12"/>
    <p:sldId id="275" r:id="rId13"/>
    <p:sldId id="276" r:id="rId14"/>
    <p:sldId id="266" r:id="rId15"/>
    <p:sldId id="271" r:id="rId16"/>
    <p:sldId id="272" r:id="rId17"/>
    <p:sldId id="268" r:id="rId18"/>
    <p:sldId id="269" r:id="rId19"/>
    <p:sldId id="270" r:id="rId20"/>
    <p:sldId id="277" r:id="rId21"/>
    <p:sldId id="282" r:id="rId22"/>
    <p:sldId id="283" r:id="rId23"/>
    <p:sldId id="284" r:id="rId24"/>
    <p:sldId id="285" r:id="rId25"/>
    <p:sldId id="287" r:id="rId26"/>
    <p:sldId id="288" r:id="rId27"/>
    <p:sldId id="290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30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4A26756-07C7-E141-A537-E358020B793A}" type="datetime1">
              <a:rPr lang="en-US"/>
              <a:pPr/>
              <a:t>10/24/21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B7488E7-3F36-4D46-9CAD-883956EFE1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308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9T21:24:08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3779 10873 24575,'45'-3'0,"-1"-1"0,0 1 0,0-1 0,0 0 0,-4 1 0,-3 0 0,0 0 0,4 0 0,6 0 0,4 1 0,2-1 0,0 0 0,-4 1-820,1-1 1,-4 0 0,1 1 0,8-1 796,-14 2 1,5 0 0,3 1-1,1-1 1,2 0 0,0 1-1,-1 0 1,-2-1 0,-3 0-417,6 0 0,-4 1 1,-1-1-1,0 0 0,2 0 1,4 0 438,-9 1 0,3 0 0,3-1 0,0 1 0,2 0 0,-1 0 0,-1 0 0,-3 0 0,-2 0 0,-4 0-418,8 0 0,-6 1 0,-2 0 0,1-1 1,1 1 417,-1-1 0,2 0 0,0 0 0,0 0 0,-1 0 0,-2 0 0,9 0 0,-3-1 0,0 1 0,3 0-283,-7-1 1,1 1 0,2-1 0,1 0-1,0 1 1,0-1 282,3 1 0,0-1 0,0 1 0,2-1 0,0 0 0,1 1 0,-7 0 0,1-1 0,1 1 0,0 0 0,1 0 0,-1 0 0,-1 0 0,-1-1 0,7 1 0,0 1 0,-1-1 0,-2 0 0,0 0 0,-1 0 0,2 0 0,0-1 0,-2 1 0,-2 0 0,-3 0 0,8-1 0,-5 1 0,-2-1 344,-5 0 0,-1-1 1,-5 1-345,-4 0 0,-1 1 1095,9 0 0,-4 2-1095,-10 1 3276,-2 1-3134,-3-1 1,-18-2-1,-1-1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B7CC65F-BDEA-5F4D-AF3F-5CECDB0C1E1C}" type="datetime1">
              <a:rPr lang="en-US"/>
              <a:pPr/>
              <a:t>10/24/21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E5E4EBB-8846-CD45-8FB5-BB046ECBD5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68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ＭＳ Ｐゴシック" pitchFamily="33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E4EBB-8846-CD45-8FB5-BB046ECBD5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770B0-974C-D640-86FC-7237A077DA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DD436-458E-1A49-8E11-EDA6D3BDAC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7DFFD-5497-404A-A81F-027D50EB05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C6459-8807-7D4B-ADD4-769C53CAC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4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03E5B-968B-DA43-AB31-07C17314AF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E774B-9025-7849-A7A4-DC1CD3CA2E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5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10/25/21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70F89-89E0-3246-BFDD-7512A51970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6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10/25/21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AF86D-AF0A-1D47-9472-CBD79707A3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7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10/25/21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3A680-F0AD-3A46-9730-652B61FAD9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1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51EFA-5200-F642-8AD4-8666032E80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B2019-FCAB-4C48-A1EB-AB6104C11F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8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/>
              <a:t>10/25/21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22717D1-3D81-E541-8FAF-21B6BACA6CC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3" charset="-128"/>
          <a:cs typeface="ＭＳ Ｐゴシック" pitchFamily="33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33" charset="-128"/>
          <a:cs typeface="ＭＳ Ｐゴシック" pitchFamily="3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" TargetMode="External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EAF039-BF36-0A47-BA92-B0D9DC55F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Graph Modeling with </a:t>
            </a:r>
            <a:r>
              <a:rPr lang="en-US" dirty="0" err="1"/>
              <a:t>DESpy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618FFFF-A9B4-3142-8B23-55C70B425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Arnold Buss</a:t>
            </a:r>
          </a:p>
          <a:p>
            <a:r>
              <a:rPr lang="en-US" sz="2400" dirty="0"/>
              <a:t>MOVES Institute</a:t>
            </a:r>
          </a:p>
          <a:p>
            <a:r>
              <a:rPr lang="en-US" sz="2400" dirty="0"/>
              <a:t>Naval Postgraduate School</a:t>
            </a:r>
          </a:p>
          <a:p>
            <a:r>
              <a:rPr lang="en-US" sz="2400" dirty="0" err="1"/>
              <a:t>abuss@nps.edu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1EB56-D568-7446-AB8C-2642A5A2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41B6F-6E12-6A42-89AD-9FA9EE6F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1F1E-4BCA-4B45-972C-5F4FD0E1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3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3F30-6229-8D44-8911-52932358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Arrival Process in </a:t>
            </a:r>
            <a:r>
              <a:rPr lang="en-US" dirty="0" err="1"/>
              <a:t>DESpy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C4A48-9C13-584A-A4CA-2D11033B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FCF3F-80D2-374B-BC74-76C5C483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0226B-30B8-9B40-8557-E70852F0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86D-AF0A-1D47-9472-CBD79707A356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A4E7E0-0515-5645-BF9F-98A6B1E62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34332"/>
              </p:ext>
            </p:extLst>
          </p:nvPr>
        </p:nvGraphicFramePr>
        <p:xfrm>
          <a:off x="457201" y="1417638"/>
          <a:ext cx="8229600" cy="46234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2712">
                  <a:extLst>
                    <a:ext uri="{9D8B030D-6E8A-4147-A177-3AD203B41FA5}">
                      <a16:colId xmlns:a16="http://schemas.microsoft.com/office/drawing/2014/main" val="1124161466"/>
                    </a:ext>
                  </a:extLst>
                </a:gridCol>
                <a:gridCol w="5406888">
                  <a:extLst>
                    <a:ext uri="{9D8B030D-6E8A-4147-A177-3AD203B41FA5}">
                      <a16:colId xmlns:a16="http://schemas.microsoft.com/office/drawing/2014/main" val="1426205326"/>
                    </a:ext>
                  </a:extLst>
                </a:gridCol>
              </a:tblGrid>
              <a:tr h="368398">
                <a:tc>
                  <a:txBody>
                    <a:bodyPr/>
                    <a:lstStyle/>
                    <a:p>
                      <a:r>
                        <a:rPr lang="en-US" dirty="0"/>
                        <a:t>Arrival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urier" pitchFamily="2" charset="0"/>
                        </a:rPr>
                        <a:t>class </a:t>
                      </a:r>
                      <a:r>
                        <a:rPr lang="en-US" sz="1500" dirty="0" err="1">
                          <a:latin typeface="Courier" pitchFamily="2" charset="0"/>
                        </a:rPr>
                        <a:t>ArrivalProcess</a:t>
                      </a:r>
                      <a:r>
                        <a:rPr lang="en-US" sz="1500" dirty="0">
                          <a:latin typeface="Courier" pitchFamily="2" charset="0"/>
                        </a:rPr>
                        <a:t>(</a:t>
                      </a:r>
                      <a:r>
                        <a:rPr lang="en-US" sz="1500" dirty="0" err="1">
                          <a:latin typeface="Courier" pitchFamily="2" charset="0"/>
                        </a:rPr>
                        <a:t>SimEntityBase</a:t>
                      </a:r>
                      <a:r>
                        <a:rPr lang="en-US" sz="1500" dirty="0">
                          <a:latin typeface="Courier" pitchFamily="2" charset="0"/>
                        </a:rPr>
                        <a:t>):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04262"/>
                  </a:ext>
                </a:extLst>
              </a:tr>
              <a:tr h="410512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A</a:t>
                      </a:r>
                      <a:r>
                        <a:rPr lang="en-US" dirty="0"/>
                        <a:t>}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urier" pitchFamily="2" charset="0"/>
                        </a:rPr>
                        <a:t>self.interarrival_time_generator</a:t>
                      </a:r>
                      <a:r>
                        <a:rPr lang="en-US" sz="1500" dirty="0">
                          <a:latin typeface="Courier" pitchFamily="2" charset="0"/>
                        </a:rPr>
                        <a:t> (in __</a:t>
                      </a:r>
                      <a:r>
                        <a:rPr lang="en-US" sz="1500" dirty="0" err="1">
                          <a:latin typeface="Courier" pitchFamily="2" charset="0"/>
                        </a:rPr>
                        <a:t>init</a:t>
                      </a:r>
                      <a:r>
                        <a:rPr lang="en-US" sz="1500" dirty="0">
                          <a:latin typeface="Courier" pitchFamily="2" charset="0"/>
                        </a:rPr>
                        <a:t>()__)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132045"/>
                  </a:ext>
                </a:extLst>
              </a:tr>
              <a:tr h="367748">
                <a:tc>
                  <a:txBody>
                    <a:bodyPr/>
                    <a:lstStyle/>
                    <a:p>
                      <a:r>
                        <a:rPr lang="en-US" dirty="0"/>
                        <a:t>N state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urier" pitchFamily="2" charset="0"/>
                        </a:rPr>
                        <a:t>self.number_arrivals</a:t>
                      </a:r>
                      <a:r>
                        <a:rPr lang="en-US" sz="1500" dirty="0">
                          <a:latin typeface="Courier" pitchFamily="2" charset="0"/>
                        </a:rPr>
                        <a:t> (in __</a:t>
                      </a:r>
                      <a:r>
                        <a:rPr lang="en-US" sz="1500" dirty="0" err="1">
                          <a:latin typeface="Courier" pitchFamily="2" charset="0"/>
                        </a:rPr>
                        <a:t>init</a:t>
                      </a:r>
                      <a:r>
                        <a:rPr lang="en-US" sz="1500" dirty="0">
                          <a:latin typeface="Courier" pitchFamily="2" charset="0"/>
                        </a:rPr>
                        <a:t>()__)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38795"/>
                  </a:ext>
                </a:extLst>
              </a:tr>
              <a:tr h="635865">
                <a:tc>
                  <a:txBody>
                    <a:bodyPr/>
                    <a:lstStyle/>
                    <a:p>
                      <a:r>
                        <a:rPr lang="en-US" dirty="0"/>
                        <a:t>Run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urier" pitchFamily="2" charset="0"/>
                        </a:rPr>
                        <a:t>def reset(self):</a:t>
                      </a:r>
                    </a:p>
                    <a:p>
                      <a:r>
                        <a:rPr lang="en-US" sz="1500" dirty="0">
                          <a:latin typeface="Courier" pitchFamily="2" charset="0"/>
                        </a:rPr>
                        <a:t>def run(self):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90380"/>
                  </a:ext>
                </a:extLst>
              </a:tr>
              <a:tr h="368398">
                <a:tc>
                  <a:txBody>
                    <a:bodyPr/>
                    <a:lstStyle/>
                    <a:p>
                      <a:r>
                        <a:rPr lang="en-US" dirty="0"/>
                        <a:t>Run state transition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urier" pitchFamily="2" charset="0"/>
                        </a:rPr>
                        <a:t>self.number_arrivals</a:t>
                      </a:r>
                      <a:r>
                        <a:rPr lang="en-US" sz="1500" dirty="0">
                          <a:latin typeface="Courier" pitchFamily="2" charset="0"/>
                        </a:rPr>
                        <a:t> = 0 ( in reset())</a:t>
                      </a:r>
                    </a:p>
                    <a:p>
                      <a:r>
                        <a:rPr lang="en-US" sz="1500" dirty="0" err="1">
                          <a:latin typeface="Courier" pitchFamily="2" charset="0"/>
                        </a:rPr>
                        <a:t>self.notify_state_change</a:t>
                      </a:r>
                      <a:r>
                        <a:rPr lang="en-US" sz="1500" dirty="0">
                          <a:latin typeface="Courier" pitchFamily="2" charset="0"/>
                        </a:rPr>
                        <a:t>() (in run())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144856"/>
                  </a:ext>
                </a:extLst>
              </a:tr>
              <a:tr h="425764">
                <a:tc>
                  <a:txBody>
                    <a:bodyPr/>
                    <a:lstStyle/>
                    <a:p>
                      <a:r>
                        <a:rPr lang="en-US" dirty="0"/>
                        <a:t>Schedule first Enter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urier" pitchFamily="2" charset="0"/>
                        </a:rPr>
                        <a:t>self.schedule</a:t>
                      </a:r>
                      <a:r>
                        <a:rPr lang="en-US" sz="1500" dirty="0">
                          <a:latin typeface="Courier" pitchFamily="2" charset="0"/>
                        </a:rPr>
                        <a:t>(“enter”,</a:t>
                      </a:r>
                    </a:p>
                    <a:p>
                      <a:r>
                        <a:rPr lang="en-US" sz="1500" dirty="0">
                          <a:latin typeface="Courier" pitchFamily="2" charset="0"/>
                        </a:rPr>
                        <a:t>      </a:t>
                      </a:r>
                      <a:r>
                        <a:rPr lang="en-US" sz="1500" dirty="0" err="1">
                          <a:latin typeface="Courier" pitchFamily="2" charset="0"/>
                        </a:rPr>
                        <a:t>self.interarrival_time_generator.generate</a:t>
                      </a:r>
                      <a:r>
                        <a:rPr lang="en-US" sz="1500" dirty="0">
                          <a:latin typeface="Courier" pitchFamily="2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35003"/>
                  </a:ext>
                </a:extLst>
              </a:tr>
              <a:tr h="368398">
                <a:tc>
                  <a:txBody>
                    <a:bodyPr/>
                    <a:lstStyle/>
                    <a:p>
                      <a:r>
                        <a:rPr lang="en-US" dirty="0"/>
                        <a:t>Enter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urier" pitchFamily="2" charset="0"/>
                        </a:rPr>
                        <a:t>def enter(self):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02018"/>
                  </a:ext>
                </a:extLst>
              </a:tr>
              <a:tr h="368398">
                <a:tc>
                  <a:txBody>
                    <a:bodyPr/>
                    <a:lstStyle/>
                    <a:p>
                      <a:r>
                        <a:rPr lang="en-US" dirty="0"/>
                        <a:t>Enter event state transition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urier" pitchFamily="2" charset="0"/>
                        </a:rPr>
                        <a:t>self.number_arrivals</a:t>
                      </a:r>
                      <a:r>
                        <a:rPr lang="en-US" sz="1500" dirty="0">
                          <a:latin typeface="Courier" pitchFamily="2" charset="0"/>
                        </a:rPr>
                        <a:t> +=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701201"/>
                  </a:ext>
                </a:extLst>
              </a:tr>
              <a:tr h="368398">
                <a:tc>
                  <a:txBody>
                    <a:bodyPr/>
                    <a:lstStyle/>
                    <a:p>
                      <a:r>
                        <a:rPr lang="en-US" dirty="0"/>
                        <a:t>Enter event schedules next 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>
                          <a:latin typeface="Courier" pitchFamily="2" charset="0"/>
                        </a:rPr>
                        <a:t>self.schedule</a:t>
                      </a:r>
                      <a:r>
                        <a:rPr lang="en-US" sz="1500" dirty="0">
                          <a:latin typeface="Courier" pitchFamily="2" charset="0"/>
                        </a:rPr>
                        <a:t>(“enter”,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Courier" pitchFamily="2" charset="0"/>
                        </a:rPr>
                        <a:t>  </a:t>
                      </a:r>
                      <a:r>
                        <a:rPr lang="en-US" sz="1500" dirty="0" err="1">
                          <a:latin typeface="Courier" pitchFamily="2" charset="0"/>
                        </a:rPr>
                        <a:t>self.interarrival_time_generator.generate</a:t>
                      </a:r>
                      <a:r>
                        <a:rPr lang="en-US" sz="1500" dirty="0">
                          <a:latin typeface="Courier" pitchFamily="2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7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1D46-302D-494E-B9C8-5C948D50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</a:t>
            </a:r>
            <a:r>
              <a:rPr lang="en-US" dirty="0" err="1"/>
              <a:t>DESpy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D3EF-7784-0C4B-A8C9-7800105F7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project in IDE</a:t>
            </a:r>
          </a:p>
          <a:p>
            <a:r>
              <a:rPr lang="en-US" strike="sngStrike" dirty="0"/>
              <a:t>Download </a:t>
            </a:r>
            <a:r>
              <a:rPr lang="en-US" sz="2800" strike="sngStrike" dirty="0" err="1">
                <a:latin typeface="Courier" pitchFamily="2" charset="0"/>
              </a:rPr>
              <a:t>despy_examples.zip</a:t>
            </a:r>
            <a:r>
              <a:rPr lang="en-US" strike="sngStrike" dirty="0"/>
              <a:t> from Sakai</a:t>
            </a:r>
          </a:p>
          <a:p>
            <a:r>
              <a:rPr lang="en-US" dirty="0"/>
              <a:t>Extract zip file from instructor</a:t>
            </a:r>
          </a:p>
          <a:p>
            <a:r>
              <a:rPr lang="en-US" dirty="0"/>
              <a:t>Unzip &amp; copy files in </a:t>
            </a:r>
            <a:r>
              <a:rPr lang="en-US" sz="2800" dirty="0">
                <a:latin typeface="Courier" pitchFamily="2" charset="0"/>
              </a:rPr>
              <a:t>oa3302</a:t>
            </a:r>
            <a:r>
              <a:rPr lang="en-US" dirty="0"/>
              <a:t> directory to your project</a:t>
            </a:r>
          </a:p>
          <a:p>
            <a:r>
              <a:rPr lang="en-US" dirty="0"/>
              <a:t>Event Graph models are in </a:t>
            </a:r>
            <a:r>
              <a:rPr lang="en-US" sz="2800" dirty="0" err="1">
                <a:latin typeface="Courier" pitchFamily="2" charset="0"/>
              </a:rPr>
              <a:t>EventGraphExamples.py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/>
              <a:t>Each model has a file to execute in </a:t>
            </a:r>
            <a:r>
              <a:rPr lang="en-US" sz="2800" dirty="0">
                <a:latin typeface="Courier" pitchFamily="2" charset="0"/>
              </a:rPr>
              <a:t>oa3302/run </a:t>
            </a:r>
            <a:r>
              <a:rPr lang="en-US" sz="2800" dirty="0"/>
              <a:t>directory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226A-FF54-1646-BA32-0286842A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3A147-0C26-3C4A-BBE6-ACBB2999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84732-E77C-334F-A5AD-1429BFA3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8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ADA4-4B13-6C4A-9EA9-946E9C21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Existing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0BE0-22C4-3D4F-BC2B-F7F8F9B65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DESpy</a:t>
            </a:r>
            <a:r>
              <a:rPr lang="en-US" dirty="0"/>
              <a:t> models (”components”) and execution are kept separate</a:t>
            </a:r>
          </a:p>
          <a:p>
            <a:r>
              <a:rPr lang="en-US" dirty="0"/>
              <a:t>To run an existing model (testing model):</a:t>
            </a:r>
          </a:p>
          <a:p>
            <a:pPr lvl="1"/>
            <a:r>
              <a:rPr lang="en-US" dirty="0"/>
              <a:t>Create imports</a:t>
            </a:r>
          </a:p>
          <a:p>
            <a:pPr lvl="1"/>
            <a:r>
              <a:rPr lang="en-US" dirty="0"/>
              <a:t>Instantiate parameters (typically </a:t>
            </a:r>
            <a:r>
              <a:rPr lang="en-US" dirty="0" err="1"/>
              <a:t>RandomVariates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Configure </a:t>
            </a:r>
            <a:r>
              <a:rPr lang="en-US" sz="2400" dirty="0" err="1">
                <a:latin typeface="Courier" pitchFamily="2" charset="0"/>
              </a:rPr>
              <a:t>EventList</a:t>
            </a:r>
            <a:r>
              <a:rPr lang="en-US" dirty="0"/>
              <a:t> (</a:t>
            </a:r>
            <a:r>
              <a:rPr lang="en-US" sz="2400" dirty="0">
                <a:latin typeface="Courier" pitchFamily="2" charset="0"/>
              </a:rPr>
              <a:t>verbose</a:t>
            </a:r>
            <a:r>
              <a:rPr lang="en-US" dirty="0"/>
              <a:t>, </a:t>
            </a:r>
            <a:r>
              <a:rPr lang="en-US" sz="2400" dirty="0" err="1">
                <a:latin typeface="Courier" pitchFamily="2" charset="0"/>
              </a:rPr>
              <a:t>stop_time</a:t>
            </a:r>
            <a:r>
              <a:rPr lang="en-US" dirty="0"/>
              <a:t>)</a:t>
            </a:r>
          </a:p>
          <a:p>
            <a:pPr lvl="1"/>
            <a:r>
              <a:rPr lang="en-US" sz="2400" dirty="0" err="1">
                <a:latin typeface="Courier" pitchFamily="2" charset="0"/>
              </a:rPr>
              <a:t>EventList.reset</a:t>
            </a:r>
            <a:r>
              <a:rPr lang="en-US" sz="2400" dirty="0">
                <a:latin typeface="Courier" pitchFamily="2" charset="0"/>
              </a:rPr>
              <a:t>()</a:t>
            </a:r>
          </a:p>
          <a:p>
            <a:pPr lvl="1"/>
            <a:r>
              <a:rPr lang="en-US" sz="2400" dirty="0" err="1">
                <a:latin typeface="Courier" pitchFamily="2" charset="0"/>
              </a:rPr>
              <a:t>EventList.start_simulation</a:t>
            </a:r>
            <a:r>
              <a:rPr lang="en-US" sz="2400" dirty="0">
                <a:latin typeface="Courier" pitchFamily="2" charset="0"/>
              </a:rPr>
              <a:t>()</a:t>
            </a:r>
            <a:endParaRPr lang="en-US" dirty="0">
              <a:latin typeface="Courier" pitchFamily="2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5E18F-005F-2846-8FEE-9A760124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A2813-7891-FC4E-B9A6-1E1C2D55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2C60C-C361-B845-A5C8-FE10B042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3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96D6-DD5C-4E47-916B-1CDD6A4B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Arrival Process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70660-DD1A-CA4D-868F-4FE75808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sz="2800" dirty="0">
                <a:latin typeface="Courier" pitchFamily="2" charset="0"/>
              </a:rPr>
              <a:t>oa3302/run/</a:t>
            </a:r>
            <a:r>
              <a:rPr lang="en-US" sz="2800" dirty="0" err="1">
                <a:latin typeface="Courier" pitchFamily="2" charset="0"/>
              </a:rPr>
              <a:t>RunArrivalProcess.py</a:t>
            </a:r>
            <a:endParaRPr lang="en-US" sz="2800" dirty="0">
              <a:latin typeface="Courier" pitchFamily="2" charset="0"/>
            </a:endParaRPr>
          </a:p>
          <a:p>
            <a:r>
              <a:rPr lang="en-US" dirty="0"/>
              <a:t>Note imports</a:t>
            </a:r>
          </a:p>
          <a:p>
            <a:r>
              <a:rPr lang="en-US" sz="2800" dirty="0" err="1">
                <a:latin typeface="Courier" pitchFamily="2" charset="0"/>
              </a:rPr>
              <a:t>EventList.cold_reset</a:t>
            </a:r>
            <a:r>
              <a:rPr lang="en-US" sz="2800" dirty="0">
                <a:latin typeface="Courier" pitchFamily="2" charset="0"/>
              </a:rPr>
              <a:t>()</a:t>
            </a:r>
            <a:r>
              <a:rPr lang="en-US" dirty="0"/>
              <a:t> is for running in interactive console (not necessary if new environment created for each run)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CFFF1-E4C8-524E-8FE6-10428CD7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6E65F-6EB7-B144-B372-7A67B786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F7AA-68EC-9F44-B546-D21103ED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05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71F932-1197-1845-89ED-EAD9EAC2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look at the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C5708B-3206-F44B-B08E-BD7EBDF4F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urier" pitchFamily="2" charset="0"/>
              </a:rPr>
              <a:t>EventGraphExamples.py</a:t>
            </a:r>
            <a:r>
              <a:rPr lang="en-US" dirty="0"/>
              <a:t> in </a:t>
            </a:r>
            <a:r>
              <a:rPr lang="en-US" sz="2800" dirty="0">
                <a:latin typeface="Courier" pitchFamily="2" charset="0"/>
              </a:rPr>
              <a:t>oa3302</a:t>
            </a:r>
            <a:r>
              <a:rPr lang="en-US" dirty="0"/>
              <a:t> directory</a:t>
            </a:r>
          </a:p>
          <a:p>
            <a:r>
              <a:rPr lang="en-US" sz="2800" dirty="0">
                <a:latin typeface="Courier" pitchFamily="2" charset="0"/>
              </a:rPr>
              <a:t>class </a:t>
            </a:r>
            <a:r>
              <a:rPr lang="en-US" sz="2800" dirty="0" err="1">
                <a:latin typeface="Courier" pitchFamily="2" charset="0"/>
              </a:rPr>
              <a:t>ArrivalProcess</a:t>
            </a:r>
            <a:r>
              <a:rPr lang="en-US" sz="2800" dirty="0">
                <a:latin typeface="Courier" pitchFamily="2" charset="0"/>
              </a:rPr>
              <a:t>(</a:t>
            </a:r>
            <a:r>
              <a:rPr lang="en-US" sz="2800" dirty="0" err="1">
                <a:latin typeface="Courier" pitchFamily="2" charset="0"/>
              </a:rPr>
              <a:t>SimEntityBase</a:t>
            </a:r>
            <a:r>
              <a:rPr lang="en-US" sz="2800" dirty="0">
                <a:latin typeface="Courier" pitchFamily="2" charset="0"/>
              </a:rPr>
              <a:t>):</a:t>
            </a:r>
          </a:p>
          <a:p>
            <a:r>
              <a:rPr lang="en-US" dirty="0"/>
              <a:t>Note constructor (</a:t>
            </a:r>
            <a:r>
              <a:rPr lang="en-US" sz="2800" dirty="0">
                <a:latin typeface="Courier" pitchFamily="2" charset="0"/>
              </a:rPr>
              <a:t>__</a:t>
            </a:r>
            <a:r>
              <a:rPr lang="en-US" sz="2800" dirty="0" err="1">
                <a:latin typeface="Courier" pitchFamily="2" charset="0"/>
              </a:rPr>
              <a:t>init</a:t>
            </a:r>
            <a:r>
              <a:rPr lang="en-US" sz="2800" dirty="0">
                <a:latin typeface="Courier" pitchFamily="2" charset="0"/>
              </a:rPr>
              <a:t>()__</a:t>
            </a:r>
            <a:r>
              <a:rPr lang="en-US" dirty="0"/>
              <a:t>)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State variables</a:t>
            </a:r>
          </a:p>
          <a:p>
            <a:pPr lvl="1"/>
            <a:r>
              <a:rPr lang="en-US" dirty="0"/>
              <a:t>Set to </a:t>
            </a:r>
            <a:r>
              <a:rPr lang="en-US" dirty="0">
                <a:latin typeface="Courier" pitchFamily="2" charset="0"/>
              </a:rPr>
              <a:t>nan</a:t>
            </a:r>
            <a:r>
              <a:rPr lang="en-US" dirty="0"/>
              <a:t> in constructor, initialized in </a:t>
            </a:r>
            <a:r>
              <a:rPr lang="en-US" dirty="0">
                <a:latin typeface="Courier" pitchFamily="2" charset="0"/>
              </a:rPr>
              <a:t>reset()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D7DF7-8908-6C44-8981-90186D17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583CB-490C-414B-AF99-49B0A542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7D88B-24DC-8741-BC6C-184F076E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86D-AF0A-1D47-9472-CBD79707A35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3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7166-C0D7-114D-AF74-99BD5E2E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Variates in </a:t>
            </a:r>
            <a:r>
              <a:rPr lang="en-US" dirty="0" err="1"/>
              <a:t>DESpy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C6DB0-B189-C344-99CD-30F28631B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instantiate using </a:t>
            </a:r>
            <a:r>
              <a:rPr lang="en-US" sz="2800" dirty="0" err="1">
                <a:latin typeface="Courier" pitchFamily="2" charset="0"/>
              </a:rPr>
              <a:t>RandomVariate.instance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Available distributions include:</a:t>
            </a:r>
          </a:p>
          <a:p>
            <a:pPr lvl="1"/>
            <a:r>
              <a:rPr lang="en-US" dirty="0"/>
              <a:t>Exponential</a:t>
            </a:r>
          </a:p>
          <a:p>
            <a:pPr lvl="1"/>
            <a:r>
              <a:rPr lang="en-US" dirty="0"/>
              <a:t>Gamma</a:t>
            </a:r>
          </a:p>
          <a:p>
            <a:pPr lvl="1"/>
            <a:r>
              <a:rPr lang="en-US" dirty="0"/>
              <a:t>Normal</a:t>
            </a:r>
          </a:p>
          <a:p>
            <a:pPr lvl="1"/>
            <a:r>
              <a:rPr lang="en-US" dirty="0"/>
              <a:t>Beta</a:t>
            </a:r>
          </a:p>
          <a:p>
            <a:pPr lvl="1"/>
            <a:r>
              <a:rPr lang="en-US" dirty="0"/>
              <a:t>Uniform</a:t>
            </a:r>
          </a:p>
          <a:p>
            <a:pPr lvl="1"/>
            <a:r>
              <a:rPr lang="en-US" dirty="0"/>
              <a:t>Triangular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B428-CA03-C144-8E61-77EC3163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A2204-3A26-7D44-B3D0-7BF48F8C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95F27-410E-BC42-9623-DDE3EFED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62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38B3-F364-5548-96D7-77C36A3A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Variates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9E9A-26F4-A647-839A-CFF16CFE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sz="2400" dirty="0" err="1">
                <a:latin typeface="Courier" pitchFamily="2" charset="0"/>
              </a:rPr>
              <a:t>rv</a:t>
            </a:r>
            <a:r>
              <a:rPr lang="en-US" sz="2400" dirty="0">
                <a:latin typeface="Courier" pitchFamily="2" charset="0"/>
              </a:rPr>
              <a:t> = </a:t>
            </a:r>
            <a:r>
              <a:rPr lang="en-US" sz="2400" dirty="0" err="1">
                <a:latin typeface="Courier" pitchFamily="2" charset="0"/>
              </a:rPr>
              <a:t>RandomVariate.instance</a:t>
            </a:r>
            <a:r>
              <a:rPr lang="en-US" sz="2400" dirty="0">
                <a:latin typeface="Courier" pitchFamily="2" charset="0"/>
              </a:rPr>
              <a:t>(“Exponential”, mean=1.2)</a:t>
            </a:r>
          </a:p>
          <a:p>
            <a:r>
              <a:rPr lang="en-US" sz="2800" dirty="0"/>
              <a:t>Use </a:t>
            </a:r>
            <a:r>
              <a:rPr lang="en-US" sz="2400" dirty="0">
                <a:latin typeface="Courier" pitchFamily="2" charset="0"/>
              </a:rPr>
              <a:t>generate()</a:t>
            </a:r>
            <a:r>
              <a:rPr lang="en-US" sz="2800" dirty="0"/>
              <a:t> method to draw from distribution</a:t>
            </a:r>
          </a:p>
          <a:p>
            <a:pPr lvl="1"/>
            <a:r>
              <a:rPr lang="en-US" sz="2400" dirty="0">
                <a:latin typeface="Courier" pitchFamily="2" charset="0"/>
              </a:rPr>
              <a:t>x = </a:t>
            </a:r>
            <a:r>
              <a:rPr lang="en-US" sz="2400" dirty="0" err="1">
                <a:latin typeface="Courier" pitchFamily="2" charset="0"/>
              </a:rPr>
              <a:t>rv.generate</a:t>
            </a:r>
            <a:r>
              <a:rPr lang="en-US" sz="2400" dirty="0">
                <a:latin typeface="Courier" pitchFamily="2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5CC79-88BC-804E-A029-5D68AA37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28D50-1CD7-8A4F-A3D3-11792CDC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0D64B-7048-F142-AA2D-F4888E8C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5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F57C-97BD-3F40-BF0E-8A169E43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G/G/1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3111-4ED4-0445-BFBA-9FCBD0F1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r>
              <a:rPr lang="en-US" dirty="0"/>
              <a:t>} = interarrival times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} = service times</a:t>
            </a:r>
          </a:p>
          <a:p>
            <a:r>
              <a:rPr lang="en-US" dirty="0"/>
              <a:t>State Variables</a:t>
            </a:r>
          </a:p>
          <a:p>
            <a:pPr lvl="1"/>
            <a:r>
              <a:rPr lang="en-US" dirty="0"/>
              <a:t>Q = # in queue (0)</a:t>
            </a:r>
          </a:p>
          <a:p>
            <a:pPr lvl="1"/>
            <a:r>
              <a:rPr lang="en-US" dirty="0"/>
              <a:t>S = # available servers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75CAF-CB5C-9E4D-B659-A7DD8E65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94DD7-78F0-7845-9B15-016C1378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3B7E8-97B0-BD49-AA14-F888311B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48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77B5-036F-C44A-B0E8-5BA50143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G/G/1 Model: Event Graph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72E62-E5F9-2E4F-B3A2-62E580F0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19EB0-0B22-0B48-B775-DAFC2400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E3656-C5D5-6843-BBF1-474696CB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86D-AF0A-1D47-9472-CBD79707A35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8C80D-4443-4343-807E-377ABFDBE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09" y="2212562"/>
            <a:ext cx="71628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81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E471BD-F3C1-2543-B506-726198FC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DESpy</a:t>
            </a:r>
            <a:r>
              <a:rPr lang="en-US" dirty="0"/>
              <a:t>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E9DA16-5002-DA4E-986E-7D362699A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ourier" pitchFamily="2" charset="0"/>
              </a:rPr>
              <a:t>GG1</a:t>
            </a:r>
            <a:r>
              <a:rPr lang="en-US" dirty="0"/>
              <a:t> in </a:t>
            </a:r>
            <a:r>
              <a:rPr lang="en-US" sz="2800" dirty="0">
                <a:latin typeface="Courier" pitchFamily="2" charset="0"/>
              </a:rPr>
              <a:t>oa3302/</a:t>
            </a:r>
            <a:r>
              <a:rPr lang="en-US" sz="2800" dirty="0" err="1">
                <a:latin typeface="Courier" pitchFamily="2" charset="0"/>
              </a:rPr>
              <a:t>EventGraphModels.py</a:t>
            </a:r>
            <a:endParaRPr lang="en-US" sz="2800" dirty="0">
              <a:latin typeface="Courier" pitchFamily="2" charset="0"/>
            </a:endParaRPr>
          </a:p>
          <a:p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r>
              <a:rPr lang="en-US" dirty="0"/>
              <a:t>} -&gt; </a:t>
            </a:r>
            <a:r>
              <a:rPr lang="en-US" sz="2800" dirty="0" err="1">
                <a:latin typeface="Courier" pitchFamily="2" charset="0"/>
              </a:rPr>
              <a:t>interarrival_time_generator</a:t>
            </a:r>
            <a:endParaRPr lang="en-US" sz="2800" dirty="0">
              <a:latin typeface="Courier" pitchFamily="2" charset="0"/>
            </a:endParaRPr>
          </a:p>
          <a:p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} -&gt; </a:t>
            </a:r>
            <a:r>
              <a:rPr lang="en-US" sz="2800" dirty="0" err="1">
                <a:latin typeface="Courier" pitchFamily="2" charset="0"/>
              </a:rPr>
              <a:t>service_time_generator</a:t>
            </a:r>
            <a:endParaRPr lang="en-US" sz="2800" dirty="0">
              <a:latin typeface="Courier" pitchFamily="2" charset="0"/>
            </a:endParaRPr>
          </a:p>
          <a:p>
            <a:r>
              <a:rPr lang="en-US" dirty="0"/>
              <a:t>Q -&gt; </a:t>
            </a:r>
            <a:r>
              <a:rPr lang="en-US" sz="2800" dirty="0" err="1">
                <a:latin typeface="Courier" pitchFamily="2" charset="0"/>
              </a:rPr>
              <a:t>number_in_queue</a:t>
            </a:r>
            <a:endParaRPr lang="en-US" sz="2800" dirty="0">
              <a:latin typeface="Courier" pitchFamily="2" charset="0"/>
            </a:endParaRPr>
          </a:p>
          <a:p>
            <a:r>
              <a:rPr lang="en-US" dirty="0"/>
              <a:t>S -&gt; </a:t>
            </a:r>
            <a:r>
              <a:rPr lang="en-US" sz="2800" dirty="0" err="1">
                <a:latin typeface="Courier" pitchFamily="2" charset="0"/>
              </a:rPr>
              <a:t>number_available_servers</a:t>
            </a:r>
            <a:endParaRPr lang="en-US" sz="2800" dirty="0">
              <a:latin typeface="Courier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8860A-E9CE-A14D-91DB-3FDEB1E0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4003A-7C9B-3A43-AE06-501AE8C9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E9B5F-32A3-D54A-AD32-AB523658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86D-AF0A-1D47-9472-CBD79707A35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1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3645-A869-D34C-8864-2C166AD3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2A57-203C-EB4E-87D1-81A876188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Graphs are an extremely flexible framework for designing Discrete Event Simulation models</a:t>
            </a:r>
          </a:p>
          <a:p>
            <a:r>
              <a:rPr lang="en-US" dirty="0" err="1"/>
              <a:t>DESpy</a:t>
            </a:r>
            <a:r>
              <a:rPr lang="en-US" dirty="0"/>
              <a:t> is a Python implementation of Event Graph models</a:t>
            </a:r>
          </a:p>
          <a:p>
            <a:r>
              <a:rPr lang="en-US" dirty="0"/>
              <a:t>Implementing a model in </a:t>
            </a:r>
            <a:r>
              <a:rPr lang="en-US" dirty="0" err="1"/>
              <a:t>DESpy</a:t>
            </a:r>
            <a:r>
              <a:rPr lang="en-US" dirty="0"/>
              <a:t> is more of a translation than coding </a:t>
            </a:r>
            <a:r>
              <a:rPr lang="en-US" i="1" dirty="0"/>
              <a:t>per 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2BAD5-D04D-DC48-A4E1-6CC9FD08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A87D8-5AD0-5140-912F-7AC9E389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D7D9-983C-E241-B537-C25BC5A0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1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452A-5D17-374F-A2B4-1D9E1618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G/G/1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86256-DD9A-5447-98EE-96B116846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Time-varying statistics</a:t>
            </a:r>
          </a:p>
          <a:p>
            <a:r>
              <a:rPr lang="en-US" sz="2800" dirty="0" err="1">
                <a:latin typeface="Courier" pitchFamily="2" charset="0"/>
              </a:rPr>
              <a:t>SimpleStatsTimeVarying</a:t>
            </a:r>
            <a:r>
              <a:rPr lang="en-US" dirty="0"/>
              <a:t> class</a:t>
            </a:r>
          </a:p>
          <a:p>
            <a:r>
              <a:rPr lang="en-US" dirty="0"/>
              <a:t>An instance “listens” to event graph model for a specific state change</a:t>
            </a:r>
          </a:p>
          <a:p>
            <a:r>
              <a:rPr lang="en-US" sz="2800" dirty="0" err="1">
                <a:latin typeface="Courier" pitchFamily="2" charset="0"/>
              </a:rPr>
              <a:t>time_varying_mean</a:t>
            </a:r>
            <a:r>
              <a:rPr lang="en-US" sz="2800" dirty="0">
                <a:latin typeface="Courier" pitchFamily="2" charset="0"/>
              </a:rPr>
              <a:t>()</a:t>
            </a:r>
            <a:r>
              <a:rPr lang="en-US" sz="2800" dirty="0"/>
              <a:t> </a:t>
            </a:r>
            <a:r>
              <a:rPr lang="en-US" dirty="0"/>
              <a:t>gives the average area under “curve”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33BD6-C815-EC42-ADA2-7848F17C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AD03-306D-F447-B63A-A0012208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DF40-4D89-0945-BD9A-FA4B1969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31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6A38-5542-E34D-83BD-6DF3E777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Event Graph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9B6BB-55C6-5045-B412-D9EF9CA3E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Tandem Queue with Blocking</a:t>
            </a:r>
          </a:p>
          <a:p>
            <a:r>
              <a:rPr lang="en-US" dirty="0"/>
              <a:t>Failure Model</a:t>
            </a:r>
          </a:p>
          <a:p>
            <a:r>
              <a:rPr lang="en-US" dirty="0"/>
              <a:t>Reneging and Balking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F96A-21A8-A64D-9DCD-FDCBAD3E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7259F-33BA-EF45-A796-795E1E6C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8F1A2-3700-2348-8CF1-6527B284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95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26AC-4B65-7E45-A62A-4269733C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Tandem Queue with Blocking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B7247-79D3-474E-B1DA-DDE8FB99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C53B5-45A4-DF46-8D5D-2ED145BA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8ED1D-79D0-2D4E-99F5-319AB985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86D-AF0A-1D47-9472-CBD79707A356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99DA7F-44FE-B04A-9892-54277CA57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03" y="1212850"/>
            <a:ext cx="76073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89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EA1E-598D-F84C-A40D-93BB0F30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15768-FA03-9B48-8492-C5C993F6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AF837-8E52-2E43-AC74-FEB7EBD2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13ECC-3E47-5348-9781-C31C8343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86D-AF0A-1D47-9472-CBD79707A35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2887B1-C2D5-DC4A-9040-B063022B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301750"/>
            <a:ext cx="75565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2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E376-5245-964E-B6EF-6AFA2E9F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Reneging and Balking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87F7D-9426-954E-B391-CF936281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3CB7B-8923-814E-ABD1-521DD9E8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AE71E-A6D2-CF4E-9055-D18DC1E0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86D-AF0A-1D47-9472-CBD79707A356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0663B-C14C-FA40-A7F1-BDE1AA64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" y="1535079"/>
            <a:ext cx="8806070" cy="461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28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300A34-2CAE-9949-8D80-A1637045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Theses Using </a:t>
            </a:r>
            <a:r>
              <a:rPr lang="en-US" dirty="0" err="1"/>
              <a:t>DESpy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AC7E16-B79B-DE47-9A84-65A946DD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 Utilization of Sailors With Critical Skills in Undermanned Ratings - LCDR April J. Robertson, USN (June 2020)</a:t>
            </a:r>
          </a:p>
          <a:p>
            <a:r>
              <a:rPr lang="en-US" dirty="0"/>
              <a:t> Alternative Maintenance Communication Model for a Marine Light Attack Helicopter (HMLA) Squadron – </a:t>
            </a:r>
            <a:r>
              <a:rPr lang="en-US" dirty="0" err="1"/>
              <a:t>Capt</a:t>
            </a:r>
            <a:r>
              <a:rPr lang="en-US" dirty="0"/>
              <a:t> Matthew </a:t>
            </a:r>
            <a:r>
              <a:rPr lang="en-US" dirty="0" err="1"/>
              <a:t>Gurrister</a:t>
            </a:r>
            <a:r>
              <a:rPr lang="en-US" dirty="0"/>
              <a:t>, USMC (Sept 2021)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C70EC-33AC-0F40-A64C-A4D2B74A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9D78D-2405-A84A-8D56-7CBC598A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DA46E-2DA9-E841-A08D-11EEC2AD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86D-AF0A-1D47-9472-CBD79707A35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1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8AFF-4022-244E-B78B-4188AC4E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Theses Using </a:t>
            </a:r>
            <a:r>
              <a:rPr lang="en-US" dirty="0" err="1"/>
              <a:t>Simkit</a:t>
            </a:r>
            <a:r>
              <a:rPr lang="en-US" dirty="0"/>
              <a:t> (Java)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2195-E1C2-9B45-85CB-9180D3A9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USMC Depot-level Maintenance of the Light Armored Vehicle (LAV): A Discrete-Event Simulation Analysis – </a:t>
            </a:r>
            <a:r>
              <a:rPr lang="en-US" dirty="0" err="1"/>
              <a:t>Capt</a:t>
            </a:r>
            <a:r>
              <a:rPr lang="en-US" dirty="0"/>
              <a:t> Michael J. </a:t>
            </a:r>
            <a:r>
              <a:rPr lang="en-US" dirty="0" err="1"/>
              <a:t>Blankenbeker</a:t>
            </a:r>
            <a:r>
              <a:rPr lang="en-US" dirty="0"/>
              <a:t>, USMC (June 2018)</a:t>
            </a:r>
          </a:p>
          <a:p>
            <a:r>
              <a:rPr lang="en-US" dirty="0"/>
              <a:t>Modeling Anti-air Warfare with Discrete Event Simulation and Analyzing Naval Convoy Operations – LTJG Ali E. </a:t>
            </a:r>
            <a:r>
              <a:rPr lang="en-US" dirty="0" err="1"/>
              <a:t>Opcin</a:t>
            </a:r>
            <a:r>
              <a:rPr lang="en-US" dirty="0"/>
              <a:t>, Turkish Navy (June 2016)</a:t>
            </a:r>
          </a:p>
          <a:p>
            <a:r>
              <a:rPr lang="en-US" dirty="0"/>
              <a:t>&gt;50 OR and MOVES theses have used </a:t>
            </a:r>
            <a:r>
              <a:rPr lang="en-US" dirty="0" err="1"/>
              <a:t>Simkit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7A21C-D8EF-7543-9134-3029669F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D257A-0F0F-F142-8C11-C4BD7DE0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BF95D-75EA-8245-B267-B8064ED4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01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98DD48-2AED-E648-9352-755B193B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Info 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6C2C23-3BEE-D74C-BF36-FE6DA62B1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me if you are  interested in using </a:t>
            </a:r>
            <a:r>
              <a:rPr lang="en-US" dirty="0" err="1"/>
              <a:t>DESpy</a:t>
            </a:r>
            <a:r>
              <a:rPr lang="en-US" dirty="0"/>
              <a:t> for your thesis model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33B8B-C2B0-FD40-9F9B-86C33F59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48AA6-CD0B-8842-B8E0-F675DB88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7630-9391-8B41-9AEC-ADE01FD5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86D-AF0A-1D47-9472-CBD79707A35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2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88DE-BA12-2646-A860-CED9DA63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BE4E-DAF3-294E-A85D-3E40F5690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Free (Apache 2 Open Source license)</a:t>
            </a:r>
          </a:p>
          <a:p>
            <a:pPr lvl="1"/>
            <a:r>
              <a:rPr lang="en-US" dirty="0"/>
              <a:t>Easily installed</a:t>
            </a:r>
          </a:p>
          <a:p>
            <a:pPr lvl="1"/>
            <a:r>
              <a:rPr lang="en-US" dirty="0"/>
              <a:t>Direct translation from Event Graph model to </a:t>
            </a:r>
            <a:r>
              <a:rPr lang="en-US" dirty="0" err="1"/>
              <a:t>DESpy</a:t>
            </a:r>
            <a:r>
              <a:rPr lang="en-US" dirty="0"/>
              <a:t> program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 fancy GUI</a:t>
            </a:r>
          </a:p>
          <a:p>
            <a:pPr lvl="1"/>
            <a:r>
              <a:rPr lang="en-US" dirty="0"/>
              <a:t>Requires knowledge of Python</a:t>
            </a:r>
          </a:p>
          <a:p>
            <a:pPr lvl="1"/>
            <a:r>
              <a:rPr lang="en-US" dirty="0"/>
              <a:t>Especially using Objects in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77AFE-3F2F-774B-A541-32B9C538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15A84-F9C7-754B-94BF-A04C570C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52340-3CA3-0A49-9A6A-6DFA0A0B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4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D775-B6F6-AF47-B475-FA0367DE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Event Graphs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645F2D-AF06-2745-BCE3-401443CDF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G/G/1 Queue: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8276F-0A1A-4141-A5E8-FA8834F6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0ED2D-0D9E-E94C-990F-AF2579FA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4FBD4-3FBC-D540-A22E-8DF47133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86D-AF0A-1D47-9472-CBD79707A35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7F480-C638-7749-B263-65DE6348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303622"/>
            <a:ext cx="7162800" cy="311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0F4B1F-2A22-764C-A4CD-7244429A503B}"/>
              </a:ext>
            </a:extLst>
          </p:cNvPr>
          <p:cNvSpPr txBox="1"/>
          <p:nvPr/>
        </p:nvSpPr>
        <p:spPr>
          <a:xfrm>
            <a:off x="1351722" y="4606885"/>
            <a:ext cx="1989647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Parameters</a:t>
            </a:r>
          </a:p>
          <a:p>
            <a:r>
              <a:rPr lang="en-US" sz="1400" dirty="0"/>
              <a:t>{</a:t>
            </a:r>
            <a:r>
              <a:rPr lang="en-US" sz="1400" dirty="0" err="1"/>
              <a:t>t</a:t>
            </a:r>
            <a:r>
              <a:rPr lang="en-US" sz="1400" baseline="-25000" dirty="0" err="1"/>
              <a:t>A</a:t>
            </a:r>
            <a:r>
              <a:rPr lang="en-US" sz="1400" dirty="0"/>
              <a:t>} = interarrival times</a:t>
            </a:r>
          </a:p>
          <a:p>
            <a:r>
              <a:rPr lang="en-US" sz="1400" dirty="0"/>
              <a:t>{</a:t>
            </a:r>
            <a:r>
              <a:rPr lang="en-US" sz="1400" dirty="0" err="1"/>
              <a:t>t</a:t>
            </a:r>
            <a:r>
              <a:rPr lang="en-US" sz="1400" baseline="-25000" dirty="0" err="1"/>
              <a:t>S</a:t>
            </a:r>
            <a:r>
              <a:rPr lang="en-US" sz="1400" dirty="0"/>
              <a:t>} = service times</a:t>
            </a:r>
          </a:p>
        </p:txBody>
      </p:sp>
    </p:spTree>
    <p:extLst>
      <p:ext uri="{BB962C8B-B14F-4D97-AF65-F5344CB8AC3E}">
        <p14:creationId xmlns:p14="http://schemas.microsoft.com/office/powerpoint/2010/main" val="235509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3384-DB87-E241-B0A6-0BA6A3F0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Event Graph to </a:t>
            </a:r>
            <a:r>
              <a:rPr lang="en-US" dirty="0" err="1"/>
              <a:t>DESpy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8EF81-BF9F-2B47-B289-8161F78F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3EE04-0F46-6C49-B9E1-624E2AB8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F730-6654-2E41-B4BA-379849EF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93C1C3-4AE0-B644-A26E-A2E3A41D6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791145"/>
              </p:ext>
            </p:extLst>
          </p:nvPr>
        </p:nvGraphicFramePr>
        <p:xfrm>
          <a:off x="1524000" y="1397000"/>
          <a:ext cx="6096000" cy="431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9145524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9701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Event Graph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DESpy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3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extends </a:t>
                      </a:r>
                      <a:r>
                        <a:rPr lang="en-US" dirty="0" err="1"/>
                        <a:t>SimEntityBase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17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Instance variable, passed to __</a:t>
                      </a:r>
                      <a:r>
                        <a:rPr lang="en-US" dirty="0" err="1"/>
                        <a:t>init</a:t>
                      </a:r>
                      <a:r>
                        <a:rPr lang="en-US" dirty="0"/>
                        <a:t>()__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5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Instance variable, set to nan in __</a:t>
                      </a:r>
                      <a:r>
                        <a:rPr lang="en-US" dirty="0" err="1"/>
                        <a:t>init</a:t>
                      </a:r>
                      <a:r>
                        <a:rPr lang="en-US" dirty="0"/>
                        <a:t>()__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09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Instance method with (Python-</a:t>
                      </a:r>
                      <a:r>
                        <a:rPr lang="en-US" dirty="0" err="1"/>
                        <a:t>esque</a:t>
                      </a:r>
                      <a:r>
                        <a:rPr lang="en-US" dirty="0"/>
                        <a:t>)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053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 transition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Expression in event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5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Scheduling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to </a:t>
                      </a:r>
                      <a:r>
                        <a:rPr lang="en-US" dirty="0" err="1"/>
                        <a:t>self.schedule</a:t>
                      </a:r>
                      <a:r>
                        <a:rPr lang="en-US" dirty="0"/>
                        <a:t>() in event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566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Cancelling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to </a:t>
                      </a:r>
                      <a:r>
                        <a:rPr lang="en-US" dirty="0" err="1"/>
                        <a:t>self.cancel</a:t>
                      </a:r>
                      <a:r>
                        <a:rPr lang="en-US" dirty="0"/>
                        <a:t>() in event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175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90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D9F669-7904-5749-8991-137FEC5E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BCBF72-59C8-0E42-81F4-56C1A431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Python IDE (Spyder or PyCharm)</a:t>
            </a:r>
          </a:p>
          <a:p>
            <a:r>
              <a:rPr lang="en-US" dirty="0"/>
              <a:t>Installing </a:t>
            </a:r>
            <a:r>
              <a:rPr lang="en-US" dirty="0" err="1"/>
              <a:t>DESpy</a:t>
            </a:r>
            <a:endParaRPr lang="en-US" dirty="0"/>
          </a:p>
          <a:p>
            <a:r>
              <a:rPr lang="en-US" dirty="0"/>
              <a:t>Running an existing </a:t>
            </a:r>
            <a:r>
              <a:rPr lang="en-US" dirty="0" err="1"/>
              <a:t>DESpy</a:t>
            </a:r>
            <a:r>
              <a:rPr lang="en-US" dirty="0"/>
              <a:t> model</a:t>
            </a:r>
          </a:p>
          <a:p>
            <a:r>
              <a:rPr lang="en-US" dirty="0"/>
              <a:t>Creating a </a:t>
            </a:r>
            <a:r>
              <a:rPr lang="en-US" dirty="0" err="1"/>
              <a:t>DESpy</a:t>
            </a:r>
            <a:r>
              <a:rPr lang="en-US" dirty="0"/>
              <a:t> model from </a:t>
            </a:r>
            <a:r>
              <a:rPr lang="en-US" dirty="0" err="1"/>
              <a:t>EventGraph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2CD3A8-826B-774C-B9C0-C6900EF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FED9E2-D176-A04C-AB5C-0B375EB6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CC627A-65D1-0F46-BC6E-B96CFCCA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F72CE0-8655-9440-B478-38CBDDC6FE72}"/>
                  </a:ext>
                </a:extLst>
              </p14:cNvPr>
              <p14:cNvContentPartPr/>
              <p14:nvPr/>
            </p14:nvContentPartPr>
            <p14:xfrm>
              <a:off x="1360440" y="3885480"/>
              <a:ext cx="1681200" cy="29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F72CE0-8655-9440-B478-38CBDDC6FE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1080" y="3876120"/>
                <a:ext cx="1699920" cy="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81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Anaconda/Spyder</a:t>
            </a:r>
          </a:p>
          <a:p>
            <a:pPr lvl="1"/>
            <a:r>
              <a:rPr lang="en-US" dirty="0">
                <a:hlinkClick r:id="rId2"/>
              </a:rPr>
              <a:t>https://www.anaconda.com/download/</a:t>
            </a:r>
            <a:endParaRPr lang="en-US" dirty="0"/>
          </a:p>
          <a:p>
            <a:pPr lvl="1"/>
            <a:r>
              <a:rPr lang="en-US" dirty="0"/>
              <a:t>Comes with own Python installation</a:t>
            </a:r>
          </a:p>
          <a:p>
            <a:r>
              <a:rPr lang="en-US" dirty="0"/>
              <a:t>PyCharm Community Edition</a:t>
            </a:r>
          </a:p>
          <a:p>
            <a:pPr lvl="1"/>
            <a:r>
              <a:rPr lang="en-US" dirty="0">
                <a:hlinkClick r:id="rId3"/>
              </a:rPr>
              <a:t>https://www.jetbrains.com/pycharm/download/</a:t>
            </a:r>
            <a:endParaRPr lang="en-US" dirty="0"/>
          </a:p>
          <a:p>
            <a:pPr lvl="1"/>
            <a:r>
              <a:rPr lang="en-US" dirty="0"/>
              <a:t>Needs Python Installation</a:t>
            </a:r>
          </a:p>
          <a:p>
            <a:pPr lvl="1"/>
            <a:r>
              <a:rPr lang="en-US" dirty="0">
                <a:hlinkClick r:id="rId4"/>
              </a:rPr>
              <a:t>https://www.python.org/downloads/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5AD32-31A8-F348-A61C-BEB587A9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</p:spTree>
    <p:extLst>
      <p:ext uri="{BB962C8B-B14F-4D97-AF65-F5344CB8AC3E}">
        <p14:creationId xmlns:p14="http://schemas.microsoft.com/office/powerpoint/2010/main" val="428853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3A5F-EA0D-ED4B-A1D6-D84C8B70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DESpy</a:t>
            </a:r>
            <a:r>
              <a:rPr lang="en-US" dirty="0"/>
              <a:t> (Assuming </a:t>
            </a:r>
            <a:r>
              <a:rPr lang="en-US" dirty="0" err="1"/>
              <a:t>Annaconda</a:t>
            </a:r>
            <a:r>
              <a:rPr lang="en-US" dirty="0"/>
              <a:t> Spyder)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CF85-B346-D647-B34F-71F9F48C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Windows:</a:t>
            </a:r>
          </a:p>
          <a:p>
            <a:pPr lvl="1"/>
            <a:r>
              <a:rPr lang="en-US" dirty="0"/>
              <a:t>Open command prompt (</a:t>
            </a:r>
            <a:r>
              <a:rPr lang="en-US" sz="2400" dirty="0" err="1">
                <a:latin typeface="Courier" pitchFamily="2" charset="0"/>
              </a:rPr>
              <a:t>cmd.exe</a:t>
            </a:r>
            <a:r>
              <a:rPr lang="en-US" dirty="0"/>
              <a:t>)</a:t>
            </a:r>
          </a:p>
          <a:p>
            <a:pPr lvl="1"/>
            <a:r>
              <a:rPr lang="en-US" sz="1700" dirty="0">
                <a:latin typeface="Courier" pitchFamily="2" charset="0"/>
              </a:rPr>
              <a:t>c:\</a:t>
            </a:r>
            <a:r>
              <a:rPr lang="en-US" sz="1700" dirty="0" err="1">
                <a:latin typeface="Courier" pitchFamily="2" charset="0"/>
              </a:rPr>
              <a:t>ProgramData</a:t>
            </a:r>
            <a:r>
              <a:rPr lang="en-US" sz="1700" dirty="0">
                <a:latin typeface="Courier" pitchFamily="2" charset="0"/>
              </a:rPr>
              <a:t>\Anaconda3\</a:t>
            </a:r>
            <a:r>
              <a:rPr lang="en-US" sz="1700" dirty="0" err="1">
                <a:latin typeface="Courier" pitchFamily="2" charset="0"/>
              </a:rPr>
              <a:t>pip.exe</a:t>
            </a:r>
            <a:r>
              <a:rPr lang="en-US" sz="1700" dirty="0">
                <a:latin typeface="Courier" pitchFamily="2" charset="0"/>
              </a:rPr>
              <a:t> install </a:t>
            </a:r>
            <a:r>
              <a:rPr lang="en-US" sz="1700" dirty="0" err="1">
                <a:latin typeface="Courier" pitchFamily="2" charset="0"/>
              </a:rPr>
              <a:t>DESpy</a:t>
            </a:r>
            <a:endParaRPr lang="en-US" sz="2100" dirty="0">
              <a:latin typeface="Courier" pitchFamily="2" charset="0"/>
            </a:endParaRPr>
          </a:p>
          <a:p>
            <a:pPr lvl="1"/>
            <a:r>
              <a:rPr lang="en-US" dirty="0"/>
              <a:t>If in different location, use that</a:t>
            </a:r>
          </a:p>
          <a:p>
            <a:r>
              <a:rPr lang="en-US" dirty="0"/>
              <a:t>Mac OS:</a:t>
            </a:r>
          </a:p>
          <a:p>
            <a:pPr lvl="1"/>
            <a:r>
              <a:rPr lang="en-US" dirty="0"/>
              <a:t>Open terminal (in </a:t>
            </a:r>
            <a:r>
              <a:rPr lang="en-US" sz="2000" dirty="0">
                <a:latin typeface="Courier" pitchFamily="2" charset="0"/>
              </a:rPr>
              <a:t>/Applications/Utilities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" pitchFamily="2" charset="0"/>
              </a:rPr>
              <a:t>/anaconda3/bin/pip install </a:t>
            </a:r>
            <a:r>
              <a:rPr lang="en-US" sz="2000" dirty="0" err="1">
                <a:latin typeface="Courier" pitchFamily="2" charset="0"/>
              </a:rPr>
              <a:t>DESpy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dirty="0"/>
              <a:t>If “just me”, </a:t>
            </a:r>
            <a:r>
              <a:rPr lang="en-US" sz="2000" dirty="0">
                <a:latin typeface="Courier" pitchFamily="2" charset="0"/>
              </a:rPr>
              <a:t>~/anaconda3/bin/pip install </a:t>
            </a:r>
            <a:r>
              <a:rPr lang="en-US" sz="2000" dirty="0" err="1">
                <a:latin typeface="Courier" pitchFamily="2" charset="0"/>
              </a:rPr>
              <a:t>DESpy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cs typeface="+mn-cs"/>
              </a:rPr>
              <a:t>Verify </a:t>
            </a:r>
            <a:r>
              <a:rPr lang="en-US" dirty="0" err="1">
                <a:cs typeface="+mn-cs"/>
              </a:rPr>
              <a:t>DESpy</a:t>
            </a:r>
            <a:r>
              <a:rPr lang="en-US" dirty="0">
                <a:cs typeface="+mn-cs"/>
              </a:rPr>
              <a:t> version is 0.1.15 (or greater)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15A5-D73A-954F-98A7-60827FD3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8B09E-0FEF-384D-BDE9-FDDC49CA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DE6E8-A81C-D34A-869F-69AAACCF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E754-5078-954A-90E0-4304ED37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Arrival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FB3B-68A5-EE45-9C3B-09062DC3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“Hello World” of Event Graphs</a:t>
            </a:r>
          </a:p>
          <a:p>
            <a:r>
              <a:rPr lang="en-US" dirty="0"/>
              <a:t>One parameter: {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r>
              <a:rPr lang="en-US" dirty="0"/>
              <a:t>} = interarrival times</a:t>
            </a:r>
          </a:p>
          <a:p>
            <a:r>
              <a:rPr lang="en-US" dirty="0"/>
              <a:t>One state: N = # arrivals (initial value = 0)</a:t>
            </a:r>
          </a:p>
          <a:p>
            <a:r>
              <a:rPr lang="en-US" dirty="0"/>
              <a:t>Event Graph: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E54B4-B199-1840-B037-FEC00954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71C47-9793-1041-A461-DD121E9A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6559F-609E-6349-85AF-3F610A01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D42629-60A8-5141-8390-5C44CE180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863181"/>
            <a:ext cx="28702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02911"/>
      </p:ext>
    </p:extLst>
  </p:cSld>
  <p:clrMapOvr>
    <a:masterClrMapping/>
  </p:clrMapOvr>
</p:sld>
</file>

<file path=ppt/theme/theme1.xml><?xml version="1.0" encoding="utf-8"?>
<a:theme xmlns:a="http://schemas.openxmlformats.org/drawingml/2006/main" name="move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moves_template</Template>
  <TotalTime>2267</TotalTime>
  <Words>1174</Words>
  <Application>Microsoft Macintosh PowerPoint</Application>
  <PresentationFormat>On-screen Show (4:3)</PresentationFormat>
  <Paragraphs>248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</vt:lpstr>
      <vt:lpstr>moves_template</vt:lpstr>
      <vt:lpstr>Event Graph Modeling with DESpy</vt:lpstr>
      <vt:lpstr>DESpy</vt:lpstr>
      <vt:lpstr>Advantages &amp; Disadvantages</vt:lpstr>
      <vt:lpstr>Recall Event Graphs</vt:lpstr>
      <vt:lpstr>Translating Event Graph to DESpy</vt:lpstr>
      <vt:lpstr>Overview</vt:lpstr>
      <vt:lpstr>Installing Python IDE</vt:lpstr>
      <vt:lpstr>Installing DESpy (Assuming Annaconda Spyder)</vt:lpstr>
      <vt:lpstr>Arrival Process</vt:lpstr>
      <vt:lpstr>Arrival Process in DESpy</vt:lpstr>
      <vt:lpstr>Existing DESpy Models</vt:lpstr>
      <vt:lpstr>Running Existing Model</vt:lpstr>
      <vt:lpstr>Running Arrival Process Model</vt:lpstr>
      <vt:lpstr>Now look at the Code</vt:lpstr>
      <vt:lpstr>Random Variates in DESpy</vt:lpstr>
      <vt:lpstr>Random Variates (cont)</vt:lpstr>
      <vt:lpstr>G/G/1 Model</vt:lpstr>
      <vt:lpstr>G/G/1 Model: Event Graph</vt:lpstr>
      <vt:lpstr>DESpy Model</vt:lpstr>
      <vt:lpstr>Running G/G/1</vt:lpstr>
      <vt:lpstr>More Event Graph Models</vt:lpstr>
      <vt:lpstr>Tandem Queue with Blocking</vt:lpstr>
      <vt:lpstr>Failure Model</vt:lpstr>
      <vt:lpstr>Reneging and Balking</vt:lpstr>
      <vt:lpstr>Theses Using DESpy</vt:lpstr>
      <vt:lpstr>Recent Theses Using Simkit (Java)</vt:lpstr>
      <vt:lpstr>For More Info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Buss, Arnold (Arnie) (CIV)</dc:creator>
  <cp:lastModifiedBy>Buss, Arnold (Arnie) (CIV)</cp:lastModifiedBy>
  <cp:revision>97</cp:revision>
  <dcterms:created xsi:type="dcterms:W3CDTF">2018-11-01T19:40:24Z</dcterms:created>
  <dcterms:modified xsi:type="dcterms:W3CDTF">2021-10-25T05:53:28Z</dcterms:modified>
</cp:coreProperties>
</file>